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9.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0" r:id="rId1"/>
    <p:sldMasterId id="2147483798" r:id="rId2"/>
    <p:sldMasterId id="2147483818" r:id="rId3"/>
    <p:sldMasterId id="2147483837" r:id="rId4"/>
    <p:sldMasterId id="2147483847" r:id="rId5"/>
  </p:sldMasterIdLst>
  <p:notesMasterIdLst>
    <p:notesMasterId r:id="rId45"/>
  </p:notesMasterIdLst>
  <p:sldIdLst>
    <p:sldId id="311" r:id="rId6"/>
    <p:sldId id="366" r:id="rId7"/>
    <p:sldId id="322" r:id="rId8"/>
    <p:sldId id="367" r:id="rId9"/>
    <p:sldId id="368" r:id="rId10"/>
    <p:sldId id="310" r:id="rId11"/>
    <p:sldId id="298" r:id="rId12"/>
    <p:sldId id="315" r:id="rId13"/>
    <p:sldId id="369" r:id="rId14"/>
    <p:sldId id="319" r:id="rId15"/>
    <p:sldId id="370" r:id="rId16"/>
    <p:sldId id="371" r:id="rId17"/>
    <p:sldId id="372" r:id="rId18"/>
    <p:sldId id="373" r:id="rId19"/>
    <p:sldId id="374" r:id="rId20"/>
    <p:sldId id="316" r:id="rId21"/>
    <p:sldId id="377" r:id="rId22"/>
    <p:sldId id="379" r:id="rId23"/>
    <p:sldId id="378" r:id="rId24"/>
    <p:sldId id="380" r:id="rId25"/>
    <p:sldId id="381" r:id="rId26"/>
    <p:sldId id="383" r:id="rId27"/>
    <p:sldId id="382" r:id="rId28"/>
    <p:sldId id="384" r:id="rId29"/>
    <p:sldId id="385" r:id="rId30"/>
    <p:sldId id="386" r:id="rId31"/>
    <p:sldId id="387" r:id="rId32"/>
    <p:sldId id="388" r:id="rId33"/>
    <p:sldId id="361" r:id="rId34"/>
    <p:sldId id="389" r:id="rId35"/>
    <p:sldId id="390" r:id="rId36"/>
    <p:sldId id="391" r:id="rId37"/>
    <p:sldId id="364" r:id="rId38"/>
    <p:sldId id="365" r:id="rId39"/>
    <p:sldId id="359" r:id="rId40"/>
    <p:sldId id="362" r:id="rId41"/>
    <p:sldId id="350" r:id="rId42"/>
    <p:sldId id="275" r:id="rId43"/>
    <p:sldId id="312" r:id="rId4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entury Gothic" charset="0"/>
        <a:ea typeface="MS PGothic" charset="0"/>
        <a:cs typeface="MS PGothic" charset="0"/>
      </a:defRPr>
    </a:lvl1pPr>
    <a:lvl2pPr marL="457200" algn="l" defTabSz="457200" rtl="0" fontAlgn="base">
      <a:spcBef>
        <a:spcPct val="0"/>
      </a:spcBef>
      <a:spcAft>
        <a:spcPct val="0"/>
      </a:spcAft>
      <a:defRPr sz="2400" kern="1200">
        <a:solidFill>
          <a:schemeClr val="tx1"/>
        </a:solidFill>
        <a:latin typeface="Century Gothic" charset="0"/>
        <a:ea typeface="MS PGothic" charset="0"/>
        <a:cs typeface="MS PGothic" charset="0"/>
      </a:defRPr>
    </a:lvl2pPr>
    <a:lvl3pPr marL="914400" algn="l" defTabSz="457200" rtl="0" fontAlgn="base">
      <a:spcBef>
        <a:spcPct val="0"/>
      </a:spcBef>
      <a:spcAft>
        <a:spcPct val="0"/>
      </a:spcAft>
      <a:defRPr sz="2400" kern="1200">
        <a:solidFill>
          <a:schemeClr val="tx1"/>
        </a:solidFill>
        <a:latin typeface="Century Gothic" charset="0"/>
        <a:ea typeface="MS PGothic" charset="0"/>
        <a:cs typeface="MS PGothic" charset="0"/>
      </a:defRPr>
    </a:lvl3pPr>
    <a:lvl4pPr marL="1371600" algn="l" defTabSz="457200" rtl="0" fontAlgn="base">
      <a:spcBef>
        <a:spcPct val="0"/>
      </a:spcBef>
      <a:spcAft>
        <a:spcPct val="0"/>
      </a:spcAft>
      <a:defRPr sz="2400" kern="1200">
        <a:solidFill>
          <a:schemeClr val="tx1"/>
        </a:solidFill>
        <a:latin typeface="Century Gothic" charset="0"/>
        <a:ea typeface="MS PGothic" charset="0"/>
        <a:cs typeface="MS PGothic" charset="0"/>
      </a:defRPr>
    </a:lvl4pPr>
    <a:lvl5pPr marL="1828800" algn="l" defTabSz="457200" rtl="0" fontAlgn="base">
      <a:spcBef>
        <a:spcPct val="0"/>
      </a:spcBef>
      <a:spcAft>
        <a:spcPct val="0"/>
      </a:spcAft>
      <a:defRPr sz="2400" kern="1200">
        <a:solidFill>
          <a:schemeClr val="tx1"/>
        </a:solidFill>
        <a:latin typeface="Century Gothic" charset="0"/>
        <a:ea typeface="MS PGothic" charset="0"/>
        <a:cs typeface="MS PGothic" charset="0"/>
      </a:defRPr>
    </a:lvl5pPr>
    <a:lvl6pPr marL="2286000" algn="l" defTabSz="457200" rtl="0" eaLnBrk="1" latinLnBrk="0" hangingPunct="1">
      <a:defRPr sz="2400" kern="1200">
        <a:solidFill>
          <a:schemeClr val="tx1"/>
        </a:solidFill>
        <a:latin typeface="Century Gothic" charset="0"/>
        <a:ea typeface="MS PGothic" charset="0"/>
        <a:cs typeface="MS PGothic" charset="0"/>
      </a:defRPr>
    </a:lvl6pPr>
    <a:lvl7pPr marL="2743200" algn="l" defTabSz="457200" rtl="0" eaLnBrk="1" latinLnBrk="0" hangingPunct="1">
      <a:defRPr sz="2400" kern="1200">
        <a:solidFill>
          <a:schemeClr val="tx1"/>
        </a:solidFill>
        <a:latin typeface="Century Gothic" charset="0"/>
        <a:ea typeface="MS PGothic" charset="0"/>
        <a:cs typeface="MS PGothic" charset="0"/>
      </a:defRPr>
    </a:lvl7pPr>
    <a:lvl8pPr marL="3200400" algn="l" defTabSz="457200" rtl="0" eaLnBrk="1" latinLnBrk="0" hangingPunct="1">
      <a:defRPr sz="2400" kern="1200">
        <a:solidFill>
          <a:schemeClr val="tx1"/>
        </a:solidFill>
        <a:latin typeface="Century Gothic" charset="0"/>
        <a:ea typeface="MS PGothic" charset="0"/>
        <a:cs typeface="MS PGothic" charset="0"/>
      </a:defRPr>
    </a:lvl8pPr>
    <a:lvl9pPr marL="3657600" algn="l" defTabSz="457200" rtl="0" eaLnBrk="1" latinLnBrk="0" hangingPunct="1">
      <a:defRPr sz="2400" kern="1200">
        <a:solidFill>
          <a:schemeClr val="tx1"/>
        </a:solidFill>
        <a:latin typeface="Century Gothic"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6"/>
    <a:srgbClr val="0A0A0A"/>
    <a:srgbClr val="626262"/>
    <a:srgbClr val="FFD0CB"/>
    <a:srgbClr val="E6E965"/>
    <a:srgbClr val="FF4E00"/>
    <a:srgbClr val="565656"/>
    <a:srgbClr val="6060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966F6F-7B75-4468-889E-8B1A9EA0ACA3}" v="39" dt="2023-02-12T03:42:13.7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061" autoAdjust="0"/>
  </p:normalViewPr>
  <p:slideViewPr>
    <p:cSldViewPr snapToGrid="0" snapToObjects="1">
      <p:cViewPr>
        <p:scale>
          <a:sx n="90" d="100"/>
          <a:sy n="90" d="100"/>
        </p:scale>
        <p:origin x="720" y="-756"/>
      </p:cViewPr>
      <p:guideLst>
        <p:guide orient="horz" pos="2160"/>
        <p:guide pos="2880"/>
      </p:guideLst>
    </p:cSldViewPr>
  </p:slideViewPr>
  <p:outlineViewPr>
    <p:cViewPr>
      <p:scale>
        <a:sx n="33" d="100"/>
        <a:sy n="33" d="100"/>
      </p:scale>
      <p:origin x="0" y="561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Feuille_de_calcul_Microsoft_Excel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Feuille_de_calcul_Microsoft_Excel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Feuille_de_calcul_Microsoft_Excel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Feuille_de_calcul_Microsoft_Excel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Feuille_de_calcul_Microsoft_Excel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Feuille_de_calcul_Microsoft_Excel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Feuille_de_calcul_Microsoft_Excel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Feuille_de_calcul_Microsoft_Excel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Feuille_de_calcul_Microsoft_Excel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Feuille_de_calcul_Microsoft_Excel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Feuille_de_calcul_Microsoft_Excel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Feuille_de_calcul_Microsoft_Excel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Feuille_de_calcul_Microsoft_Excel21.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Feuille_de_calcul_Microsoft_Excel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Feuille_de_calcul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Feuille_de_calcul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4101808227379"/>
          <c:y val="2.3239573216965785E-2"/>
          <c:w val="0.46882600125390594"/>
          <c:h val="0.90864019717538547"/>
        </c:manualLayout>
      </c:layout>
      <c:barChart>
        <c:barDir val="bar"/>
        <c:grouping val="clustered"/>
        <c:varyColors val="0"/>
        <c:ser>
          <c:idx val="0"/>
          <c:order val="0"/>
          <c:tx>
            <c:strRef>
              <c:f>'Q37_Confiance aux institutions'!$U$9</c:f>
              <c:strCache>
                <c:ptCount val="1"/>
                <c:pt idx="0">
                  <c:v>Beaucoup confiance/Partiellement confiance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'Q37_Confiance aux institutions'!$T$10:$T$20</c:f>
              <c:strCache>
                <c:ptCount val="11"/>
                <c:pt idx="0">
                  <c:v>Parti au pouvoir</c:v>
                </c:pt>
                <c:pt idx="1">
                  <c:v>Partis politiques de l'opposition</c:v>
                </c:pt>
                <c:pt idx="2">
                  <c:v>Cours et tribunaux</c:v>
                </c:pt>
                <c:pt idx="3">
                  <c:v>Ministère de l’administration du territoire et de la décentralisation</c:v>
                </c:pt>
                <c:pt idx="4">
                  <c:v>Police/Gendarmerie</c:v>
                </c:pt>
                <c:pt idx="5">
                  <c:v>Conseil National de la Transition</c:v>
                </c:pt>
                <c:pt idx="6">
                  <c:v>Conseil communal</c:v>
                </c:pt>
                <c:pt idx="7">
                  <c:v>Président de la Transition</c:v>
                </c:pt>
                <c:pt idx="8">
                  <c:v>Forces de défense</c:v>
                </c:pt>
                <c:pt idx="9">
                  <c:v>Chefs traditionnels</c:v>
                </c:pt>
                <c:pt idx="10">
                  <c:v>Leaders religieux</c:v>
                </c:pt>
              </c:strCache>
            </c:strRef>
          </c:cat>
          <c:val>
            <c:numRef>
              <c:f>'Q37_Confiance aux institutions'!$U$10:$U$20</c:f>
              <c:numCache>
                <c:formatCode>0%</c:formatCode>
                <c:ptCount val="11"/>
                <c:pt idx="0">
                  <c:v>0.27914226402385994</c:v>
                </c:pt>
                <c:pt idx="1">
                  <c:v>0.2953836708511835</c:v>
                </c:pt>
                <c:pt idx="2">
                  <c:v>0.33516829740775606</c:v>
                </c:pt>
                <c:pt idx="3">
                  <c:v>0.3641904847255954</c:v>
                </c:pt>
                <c:pt idx="4">
                  <c:v>0.37747586511632791</c:v>
                </c:pt>
                <c:pt idx="5">
                  <c:v>0.37750028833191679</c:v>
                </c:pt>
                <c:pt idx="6">
                  <c:v>0.44686710375871813</c:v>
                </c:pt>
                <c:pt idx="7">
                  <c:v>0.46376890825759332</c:v>
                </c:pt>
                <c:pt idx="8">
                  <c:v>0.48329041719547106</c:v>
                </c:pt>
                <c:pt idx="9">
                  <c:v>0.66802218991656248</c:v>
                </c:pt>
                <c:pt idx="10">
                  <c:v>0.79668916947128043</c:v>
                </c:pt>
              </c:numCache>
            </c:numRef>
          </c:val>
          <c:extLst xmlns:c16r2="http://schemas.microsoft.com/office/drawing/2015/06/chart">
            <c:ext xmlns:c16="http://schemas.microsoft.com/office/drawing/2014/chart" uri="{C3380CC4-5D6E-409C-BE32-E72D297353CC}">
              <c16:uniqueId val="{00000000-EAE8-4292-8CE5-AE22FD43B1E0}"/>
            </c:ext>
          </c:extLst>
        </c:ser>
        <c:dLbls>
          <c:dLblPos val="outEnd"/>
          <c:showLegendKey val="0"/>
          <c:showVal val="1"/>
          <c:showCatName val="0"/>
          <c:showSerName val="0"/>
          <c:showPercent val="0"/>
          <c:showBubbleSize val="0"/>
        </c:dLbls>
        <c:gapWidth val="80"/>
        <c:axId val="272098400"/>
        <c:axId val="272096768"/>
      </c:barChart>
      <c:catAx>
        <c:axId val="272098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272096768"/>
        <c:crosses val="autoZero"/>
        <c:auto val="1"/>
        <c:lblAlgn val="ctr"/>
        <c:lblOffset val="100"/>
        <c:noMultiLvlLbl val="0"/>
      </c:catAx>
      <c:valAx>
        <c:axId val="272096768"/>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27209840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'Q85a_Q88B-Liens Guinéens'!$Q$14:$Q$15</c:f>
              <c:strCache>
                <c:ptCount val="2"/>
                <c:pt idx="0">
                  <c:v>Les autres Guinéens me considèrent comme un Guinéen tout comme eux</c:v>
                </c:pt>
                <c:pt idx="1">
                  <c:v>Ressentent des liens forts avec les autres Guinéens</c:v>
                </c:pt>
              </c:strCache>
            </c:strRef>
          </c:cat>
          <c:val>
            <c:numRef>
              <c:f>'Q85a_Q88B-Liens Guinéens'!$R$14:$R$15</c:f>
              <c:numCache>
                <c:formatCode>0%</c:formatCode>
                <c:ptCount val="2"/>
                <c:pt idx="0">
                  <c:v>0.88563898285318898</c:v>
                </c:pt>
                <c:pt idx="1">
                  <c:v>0.91502803266533905</c:v>
                </c:pt>
              </c:numCache>
            </c:numRef>
          </c:val>
          <c:extLst xmlns:c16r2="http://schemas.microsoft.com/office/drawing/2015/06/chart">
            <c:ext xmlns:c16="http://schemas.microsoft.com/office/drawing/2014/chart" uri="{C3380CC4-5D6E-409C-BE32-E72D297353CC}">
              <c16:uniqueId val="{00000000-A8EB-40FB-A4AF-95E987697DE3}"/>
            </c:ext>
          </c:extLst>
        </c:ser>
        <c:dLbls>
          <c:showLegendKey val="0"/>
          <c:showVal val="0"/>
          <c:showCatName val="0"/>
          <c:showSerName val="0"/>
          <c:showPercent val="0"/>
          <c:showBubbleSize val="0"/>
        </c:dLbls>
        <c:gapWidth val="100"/>
        <c:axId val="386961824"/>
        <c:axId val="386951488"/>
      </c:barChart>
      <c:catAx>
        <c:axId val="386961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86951488"/>
        <c:crosses val="autoZero"/>
        <c:auto val="1"/>
        <c:lblAlgn val="ctr"/>
        <c:lblOffset val="100"/>
        <c:noMultiLvlLbl val="0"/>
      </c:catAx>
      <c:valAx>
        <c:axId val="386951488"/>
        <c:scaling>
          <c:orientation val="minMax"/>
          <c:min val="0"/>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8696182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5">
                  <a:lumMod val="60000"/>
                  <a:lumOff val="40000"/>
                </a:schemeClr>
              </a:solidFill>
              <a:ln w="19050">
                <a:noFill/>
              </a:ln>
              <a:effectLst/>
            </c:spPr>
            <c:extLst xmlns:c16r2="http://schemas.microsoft.com/office/drawing/2015/06/chart">
              <c:ext xmlns:c16="http://schemas.microsoft.com/office/drawing/2014/chart" uri="{C3380CC4-5D6E-409C-BE32-E72D297353CC}">
                <c16:uniqueId val="{00000001-654A-4980-A82E-D101C554C763}"/>
              </c:ext>
            </c:extLst>
          </c:dPt>
          <c:dPt>
            <c:idx val="1"/>
            <c:bubble3D val="0"/>
            <c:spPr>
              <a:solidFill>
                <a:schemeClr val="accent4">
                  <a:lumMod val="60000"/>
                  <a:lumOff val="40000"/>
                </a:schemeClr>
              </a:solidFill>
              <a:ln w="19050">
                <a:noFill/>
              </a:ln>
              <a:effectLst/>
            </c:spPr>
            <c:extLst xmlns:c16r2="http://schemas.microsoft.com/office/drawing/2015/06/chart">
              <c:ext xmlns:c16="http://schemas.microsoft.com/office/drawing/2014/chart" uri="{C3380CC4-5D6E-409C-BE32-E72D297353CC}">
                <c16:uniqueId val="{00000003-654A-4980-A82E-D101C554C763}"/>
              </c:ext>
            </c:extLst>
          </c:dPt>
          <c:dPt>
            <c:idx val="2"/>
            <c:bubble3D val="0"/>
            <c:spPr>
              <a:solidFill>
                <a:schemeClr val="tx2"/>
              </a:solidFill>
              <a:ln w="19050">
                <a:noFill/>
              </a:ln>
              <a:effectLst/>
            </c:spPr>
            <c:extLst xmlns:c16r2="http://schemas.microsoft.com/office/drawing/2015/06/chart">
              <c:ext xmlns:c16="http://schemas.microsoft.com/office/drawing/2014/chart" uri="{C3380CC4-5D6E-409C-BE32-E72D297353CC}">
                <c16:uniqueId val="{00000005-654A-4980-A82E-D101C554C76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'Q85b_Enfant Côté mater'!$K$9:$K$11</c:f>
              <c:strCache>
                <c:ptCount val="3"/>
                <c:pt idx="0">
                  <c:v>Les deux équitablement</c:v>
                </c:pt>
                <c:pt idx="1">
                  <c:v>Du côté du père</c:v>
                </c:pt>
                <c:pt idx="2">
                  <c:v>Du côté de la mère</c:v>
                </c:pt>
              </c:strCache>
            </c:strRef>
          </c:cat>
          <c:val>
            <c:numRef>
              <c:f>'Q85b_Enfant Côté mater'!$L$9:$L$11</c:f>
              <c:numCache>
                <c:formatCode>0%</c:formatCode>
                <c:ptCount val="3"/>
                <c:pt idx="0">
                  <c:v>0.69030961278720748</c:v>
                </c:pt>
                <c:pt idx="1">
                  <c:v>0.22851191771168203</c:v>
                </c:pt>
                <c:pt idx="2">
                  <c:v>7.9513250226253551E-2</c:v>
                </c:pt>
              </c:numCache>
            </c:numRef>
          </c:val>
          <c:extLst xmlns:c16r2="http://schemas.microsoft.com/office/drawing/2015/06/chart">
            <c:ext xmlns:c16="http://schemas.microsoft.com/office/drawing/2014/chart" uri="{C3380CC4-5D6E-409C-BE32-E72D297353CC}">
              <c16:uniqueId val="{00000006-654A-4980-A82E-D101C554C763}"/>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4136216023844472"/>
          <c:y val="0.18670834327527241"/>
          <c:w val="0.34507851772765691"/>
          <c:h val="0.54981563668177846"/>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'Q88a_Mariage Ethn diff'!$K$7</c:f>
              <c:strCache>
                <c:ptCount val="1"/>
                <c:pt idx="0">
                  <c:v>Déteste quelque peu/fortement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'Q88a_Mariage Ethn diff'!$L$7</c:f>
              <c:numCache>
                <c:formatCode>0%</c:formatCode>
                <c:ptCount val="1"/>
                <c:pt idx="0">
                  <c:v>0.10501171824745384</c:v>
                </c:pt>
              </c:numCache>
            </c:numRef>
          </c:val>
          <c:extLst xmlns:c16r2="http://schemas.microsoft.com/office/drawing/2015/06/chart">
            <c:ext xmlns:c16="http://schemas.microsoft.com/office/drawing/2014/chart" uri="{C3380CC4-5D6E-409C-BE32-E72D297353CC}">
              <c16:uniqueId val="{00000000-8FAD-4036-AB4F-8C8C33E480DF}"/>
            </c:ext>
          </c:extLst>
        </c:ser>
        <c:ser>
          <c:idx val="1"/>
          <c:order val="1"/>
          <c:tx>
            <c:strRef>
              <c:f>'Q88a_Mariage Ethn diff'!$K$8</c:f>
              <c:strCache>
                <c:ptCount val="1"/>
                <c:pt idx="0">
                  <c:v>Indifférent</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'Q88a_Mariage Ethn diff'!$L$8</c:f>
              <c:numCache>
                <c:formatCode>0%</c:formatCode>
                <c:ptCount val="1"/>
                <c:pt idx="0">
                  <c:v>9.6392793306407751E-2</c:v>
                </c:pt>
              </c:numCache>
            </c:numRef>
          </c:val>
          <c:extLst xmlns:c16r2="http://schemas.microsoft.com/office/drawing/2015/06/chart">
            <c:ext xmlns:c16="http://schemas.microsoft.com/office/drawing/2014/chart" uri="{C3380CC4-5D6E-409C-BE32-E72D297353CC}">
              <c16:uniqueId val="{00000001-8FAD-4036-AB4F-8C8C33E480DF}"/>
            </c:ext>
          </c:extLst>
        </c:ser>
        <c:ser>
          <c:idx val="2"/>
          <c:order val="2"/>
          <c:tx>
            <c:strRef>
              <c:f>'Q88a_Mariage Ethn diff'!$K$9</c:f>
              <c:strCache>
                <c:ptCount val="1"/>
                <c:pt idx="0">
                  <c:v>Aime quelque peu/fortement</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'Q88a_Mariage Ethn diff'!$L$9</c:f>
              <c:numCache>
                <c:formatCode>0%</c:formatCode>
                <c:ptCount val="1"/>
                <c:pt idx="0">
                  <c:v>0.79859548844613826</c:v>
                </c:pt>
              </c:numCache>
            </c:numRef>
          </c:val>
          <c:extLst xmlns:c16r2="http://schemas.microsoft.com/office/drawing/2015/06/chart">
            <c:ext xmlns:c16="http://schemas.microsoft.com/office/drawing/2014/chart" uri="{C3380CC4-5D6E-409C-BE32-E72D297353CC}">
              <c16:uniqueId val="{00000002-8FAD-4036-AB4F-8C8C33E480DF}"/>
            </c:ext>
          </c:extLst>
        </c:ser>
        <c:dLbls>
          <c:showLegendKey val="0"/>
          <c:showVal val="0"/>
          <c:showCatName val="0"/>
          <c:showSerName val="0"/>
          <c:showPercent val="0"/>
          <c:showBubbleSize val="0"/>
        </c:dLbls>
        <c:gapWidth val="100"/>
        <c:overlap val="100"/>
        <c:axId val="386953120"/>
        <c:axId val="386950400"/>
      </c:barChart>
      <c:catAx>
        <c:axId val="386953120"/>
        <c:scaling>
          <c:orientation val="minMax"/>
        </c:scaling>
        <c:delete val="1"/>
        <c:axPos val="b"/>
        <c:numFmt formatCode="General" sourceLinked="1"/>
        <c:majorTickMark val="none"/>
        <c:minorTickMark val="none"/>
        <c:tickLblPos val="nextTo"/>
        <c:crossAx val="386950400"/>
        <c:crosses val="autoZero"/>
        <c:auto val="1"/>
        <c:lblAlgn val="ctr"/>
        <c:lblOffset val="100"/>
        <c:noMultiLvlLbl val="0"/>
      </c:catAx>
      <c:valAx>
        <c:axId val="386950400"/>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86953120"/>
        <c:crosses val="autoZero"/>
        <c:crossBetween val="between"/>
        <c:majorUnit val="0.2"/>
      </c:valAx>
      <c:spPr>
        <a:noFill/>
        <a:ln>
          <a:noFill/>
        </a:ln>
        <a:effectLst/>
      </c:spPr>
    </c:plotArea>
    <c:legend>
      <c:legendPos val="r"/>
      <c:layout>
        <c:manualLayout>
          <c:xMode val="edge"/>
          <c:yMode val="edge"/>
          <c:x val="0.61859015993062627"/>
          <c:y val="0.19017875724114366"/>
          <c:w val="0.36712411106893073"/>
          <c:h val="0.58897654653602438"/>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Q87ABCDE!$U$11</c:f>
              <c:strCache>
                <c:ptCount val="1"/>
                <c:pt idx="0">
                  <c:v>Aimeriez quelque peu/tout à fait</c:v>
                </c:pt>
              </c:strCache>
            </c:strRef>
          </c:tx>
          <c:spPr>
            <a:solidFill>
              <a:schemeClr val="accent5"/>
            </a:solidFill>
            <a:ln>
              <a:noFill/>
            </a:ln>
            <a:effectLst/>
          </c:spPr>
          <c:invertIfNegative val="0"/>
          <c:dLbls>
            <c:dLbl>
              <c:idx val="0"/>
              <c:layout>
                <c:manualLayout>
                  <c:x val="5.3763440860215058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5BC-4280-B09C-1982F5D3E52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Q87ABCDE!$T$12:$T$16</c:f>
              <c:strCache>
                <c:ptCount val="5"/>
                <c:pt idx="0">
                  <c:v>Homosexuels</c:v>
                </c:pt>
                <c:pt idx="1">
                  <c:v>Gens de religion différente</c:v>
                </c:pt>
                <c:pt idx="2">
                  <c:v>Supporteurs d'un autre parti politique</c:v>
                </c:pt>
                <c:pt idx="3">
                  <c:v>Immigrants et travailleurs étrangers</c:v>
                </c:pt>
                <c:pt idx="4">
                  <c:v>Personnes d'autres ethnies</c:v>
                </c:pt>
              </c:strCache>
            </c:strRef>
          </c:cat>
          <c:val>
            <c:numRef>
              <c:f>Q87ABCDE!$U$12:$U$16</c:f>
              <c:numCache>
                <c:formatCode>0%</c:formatCode>
                <c:ptCount val="5"/>
                <c:pt idx="0">
                  <c:v>5.8193331059576942E-2</c:v>
                </c:pt>
                <c:pt idx="1">
                  <c:v>0.67202217529096431</c:v>
                </c:pt>
                <c:pt idx="2">
                  <c:v>0.72437003480091733</c:v>
                </c:pt>
                <c:pt idx="3">
                  <c:v>0.8189271630945496</c:v>
                </c:pt>
                <c:pt idx="4">
                  <c:v>0.83756570058519986</c:v>
                </c:pt>
              </c:numCache>
            </c:numRef>
          </c:val>
          <c:extLst xmlns:c16r2="http://schemas.microsoft.com/office/drawing/2015/06/chart">
            <c:ext xmlns:c16="http://schemas.microsoft.com/office/drawing/2014/chart" uri="{C3380CC4-5D6E-409C-BE32-E72D297353CC}">
              <c16:uniqueId val="{00000001-85BC-4280-B09C-1982F5D3E529}"/>
            </c:ext>
          </c:extLst>
        </c:ser>
        <c:ser>
          <c:idx val="1"/>
          <c:order val="1"/>
          <c:tx>
            <c:strRef>
              <c:f>Q87ABCDE!$V$11</c:f>
              <c:strCache>
                <c:ptCount val="1"/>
                <c:pt idx="0">
                  <c:v>Sans importance</c:v>
                </c:pt>
              </c:strCache>
            </c:strRef>
          </c:tx>
          <c:spPr>
            <a:solidFill>
              <a:schemeClr val="accent5">
                <a:lumMod val="60000"/>
                <a:lumOff val="40000"/>
              </a:schemeClr>
            </a:solidFill>
            <a:ln>
              <a:noFill/>
            </a:ln>
            <a:effectLst/>
          </c:spPr>
          <c:invertIfNegative val="0"/>
          <c:dLbls>
            <c:dLbl>
              <c:idx val="0"/>
              <c:layout>
                <c:manualLayout>
                  <c:x val="3.5230618659053701E-3"/>
                  <c:y val="2.9563651248465002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5BC-4280-B09C-1982F5D3E52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Q87ABCDE!$T$12:$T$16</c:f>
              <c:strCache>
                <c:ptCount val="5"/>
                <c:pt idx="0">
                  <c:v>Homosexuels</c:v>
                </c:pt>
                <c:pt idx="1">
                  <c:v>Gens de religion différente</c:v>
                </c:pt>
                <c:pt idx="2">
                  <c:v>Supporteurs d'un autre parti politique</c:v>
                </c:pt>
                <c:pt idx="3">
                  <c:v>Immigrants et travailleurs étrangers</c:v>
                </c:pt>
                <c:pt idx="4">
                  <c:v>Personnes d'autres ethnies</c:v>
                </c:pt>
              </c:strCache>
            </c:strRef>
          </c:cat>
          <c:val>
            <c:numRef>
              <c:f>Q87ABCDE!$V$12:$V$16</c:f>
              <c:numCache>
                <c:formatCode>0%</c:formatCode>
                <c:ptCount val="5"/>
                <c:pt idx="0">
                  <c:v>6.6746184180625875E-2</c:v>
                </c:pt>
                <c:pt idx="1">
                  <c:v>0.11140867549225568</c:v>
                </c:pt>
                <c:pt idx="2">
                  <c:v>0.12142401838930343</c:v>
                </c:pt>
                <c:pt idx="3">
                  <c:v>0.11200465008541048</c:v>
                </c:pt>
                <c:pt idx="4">
                  <c:v>8.7657179588585737E-2</c:v>
                </c:pt>
              </c:numCache>
            </c:numRef>
          </c:val>
          <c:extLst xmlns:c16r2="http://schemas.microsoft.com/office/drawing/2015/06/chart">
            <c:ext xmlns:c16="http://schemas.microsoft.com/office/drawing/2014/chart" uri="{C3380CC4-5D6E-409C-BE32-E72D297353CC}">
              <c16:uniqueId val="{00000003-85BC-4280-B09C-1982F5D3E529}"/>
            </c:ext>
          </c:extLst>
        </c:ser>
        <c:ser>
          <c:idx val="2"/>
          <c:order val="2"/>
          <c:tx>
            <c:strRef>
              <c:f>Q87ABCDE!$W$11</c:f>
              <c:strCache>
                <c:ptCount val="1"/>
                <c:pt idx="0">
                  <c:v>N'aimeriez pas quelque peu/tout à fait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Q87ABCDE!$T$12:$T$16</c:f>
              <c:strCache>
                <c:ptCount val="5"/>
                <c:pt idx="0">
                  <c:v>Homosexuels</c:v>
                </c:pt>
                <c:pt idx="1">
                  <c:v>Gens de religion différente</c:v>
                </c:pt>
                <c:pt idx="2">
                  <c:v>Supporteurs d'un autre parti politique</c:v>
                </c:pt>
                <c:pt idx="3">
                  <c:v>Immigrants et travailleurs étrangers</c:v>
                </c:pt>
                <c:pt idx="4">
                  <c:v>Personnes d'autres ethnies</c:v>
                </c:pt>
              </c:strCache>
            </c:strRef>
          </c:cat>
          <c:val>
            <c:numRef>
              <c:f>Q87ABCDE!$W$12:$W$16</c:f>
              <c:numCache>
                <c:formatCode>0%</c:formatCode>
                <c:ptCount val="5"/>
                <c:pt idx="0">
                  <c:v>0.87070909796434615</c:v>
                </c:pt>
                <c:pt idx="1">
                  <c:v>0.21656914921677989</c:v>
                </c:pt>
                <c:pt idx="2">
                  <c:v>0.15321710951388989</c:v>
                </c:pt>
                <c:pt idx="3">
                  <c:v>6.8026501438808062E-2</c:v>
                </c:pt>
                <c:pt idx="4">
                  <c:v>7.3539110514743794E-2</c:v>
                </c:pt>
              </c:numCache>
            </c:numRef>
          </c:val>
          <c:extLst xmlns:c16r2="http://schemas.microsoft.com/office/drawing/2015/06/chart">
            <c:ext xmlns:c16="http://schemas.microsoft.com/office/drawing/2014/chart" uri="{C3380CC4-5D6E-409C-BE32-E72D297353CC}">
              <c16:uniqueId val="{00000004-85BC-4280-B09C-1982F5D3E529}"/>
            </c:ext>
          </c:extLst>
        </c:ser>
        <c:dLbls>
          <c:showLegendKey val="0"/>
          <c:showVal val="0"/>
          <c:showCatName val="0"/>
          <c:showSerName val="0"/>
          <c:showPercent val="0"/>
          <c:showBubbleSize val="0"/>
        </c:dLbls>
        <c:gapWidth val="80"/>
        <c:overlap val="100"/>
        <c:axId val="386956384"/>
        <c:axId val="272095136"/>
      </c:barChart>
      <c:catAx>
        <c:axId val="386956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272095136"/>
        <c:crosses val="autoZero"/>
        <c:auto val="1"/>
        <c:lblAlgn val="ctr"/>
        <c:lblOffset val="100"/>
        <c:noMultiLvlLbl val="0"/>
      </c:catAx>
      <c:valAx>
        <c:axId val="272095136"/>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86956384"/>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Q86ABCDEF!$V$5:$V$10</c:f>
              <c:strCache>
                <c:ptCount val="6"/>
                <c:pt idx="0">
                  <c:v>Les personnes d'autres religions</c:v>
                </c:pt>
                <c:pt idx="1">
                  <c:v>Les autres citoyens</c:v>
                </c:pt>
                <c:pt idx="2">
                  <c:v>Les gens d'autres groupes ethniques</c:v>
                </c:pt>
                <c:pt idx="3">
                  <c:v>Les gens que vous connaissez</c:v>
                </c:pt>
                <c:pt idx="4">
                  <c:v>Les voisins</c:v>
                </c:pt>
                <c:pt idx="5">
                  <c:v>Les proches</c:v>
                </c:pt>
              </c:strCache>
            </c:strRef>
          </c:cat>
          <c:val>
            <c:numRef>
              <c:f>Q86ABCDEF!$W$5:$W$10</c:f>
              <c:numCache>
                <c:formatCode>0%</c:formatCode>
                <c:ptCount val="6"/>
                <c:pt idx="0">
                  <c:v>0.71437588883285696</c:v>
                </c:pt>
                <c:pt idx="1">
                  <c:v>0.79562912738365199</c:v>
                </c:pt>
                <c:pt idx="2">
                  <c:v>0.80342309989709515</c:v>
                </c:pt>
                <c:pt idx="3">
                  <c:v>0.81509164347051921</c:v>
                </c:pt>
                <c:pt idx="4">
                  <c:v>0.93161994265691406</c:v>
                </c:pt>
                <c:pt idx="5">
                  <c:v>0.97750192186529949</c:v>
                </c:pt>
              </c:numCache>
            </c:numRef>
          </c:val>
          <c:extLst xmlns:c16r2="http://schemas.microsoft.com/office/drawing/2015/06/chart">
            <c:ext xmlns:c16="http://schemas.microsoft.com/office/drawing/2014/chart" uri="{C3380CC4-5D6E-409C-BE32-E72D297353CC}">
              <c16:uniqueId val="{00000000-C985-4284-A481-E8460F1DB332}"/>
            </c:ext>
          </c:extLst>
        </c:ser>
        <c:dLbls>
          <c:showLegendKey val="0"/>
          <c:showVal val="0"/>
          <c:showCatName val="0"/>
          <c:showSerName val="0"/>
          <c:showPercent val="0"/>
          <c:showBubbleSize val="0"/>
        </c:dLbls>
        <c:gapWidth val="80"/>
        <c:axId val="399332224"/>
        <c:axId val="399327872"/>
      </c:barChart>
      <c:catAx>
        <c:axId val="399332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99327872"/>
        <c:crosses val="autoZero"/>
        <c:auto val="1"/>
        <c:lblAlgn val="ctr"/>
        <c:lblOffset val="100"/>
        <c:noMultiLvlLbl val="0"/>
      </c:catAx>
      <c:valAx>
        <c:axId val="399327872"/>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9933222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Q40ABCD!$W$6</c:f>
              <c:strCache>
                <c:ptCount val="1"/>
                <c:pt idx="0">
                  <c:v>Oui</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Q40ABCD!$V$7:$V$10</c:f>
              <c:strCache>
                <c:ptCount val="4"/>
                <c:pt idx="0">
                  <c:v>Assistance de la police</c:v>
                </c:pt>
                <c:pt idx="1">
                  <c:v>Document d'identité</c:v>
                </c:pt>
                <c:pt idx="2">
                  <c:v>Ecole publique</c:v>
                </c:pt>
                <c:pt idx="3">
                  <c:v>Hôpital public</c:v>
                </c:pt>
              </c:strCache>
            </c:strRef>
          </c:cat>
          <c:val>
            <c:numRef>
              <c:f>Q40ABCD!$W$7:$W$10</c:f>
              <c:numCache>
                <c:formatCode>0%</c:formatCode>
                <c:ptCount val="4"/>
                <c:pt idx="0">
                  <c:v>0.11171461290134056</c:v>
                </c:pt>
                <c:pt idx="1">
                  <c:v>0.30372860353872472</c:v>
                </c:pt>
                <c:pt idx="2">
                  <c:v>0.42985387479552045</c:v>
                </c:pt>
                <c:pt idx="3">
                  <c:v>0.7270756130456778</c:v>
                </c:pt>
              </c:numCache>
            </c:numRef>
          </c:val>
          <c:extLst xmlns:c16r2="http://schemas.microsoft.com/office/drawing/2015/06/chart">
            <c:ext xmlns:c16="http://schemas.microsoft.com/office/drawing/2014/chart" uri="{C3380CC4-5D6E-409C-BE32-E72D297353CC}">
              <c16:uniqueId val="{00000000-B86E-408B-B53C-6D99016D2AA4}"/>
            </c:ext>
          </c:extLst>
        </c:ser>
        <c:ser>
          <c:idx val="1"/>
          <c:order val="1"/>
          <c:tx>
            <c:strRef>
              <c:f>Q40ABCD!$X$6</c:f>
              <c:strCache>
                <c:ptCount val="1"/>
                <c:pt idx="0">
                  <c:v>Non</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Q40ABCD!$V$7:$V$10</c:f>
              <c:strCache>
                <c:ptCount val="4"/>
                <c:pt idx="0">
                  <c:v>Assistance de la police</c:v>
                </c:pt>
                <c:pt idx="1">
                  <c:v>Document d'identité</c:v>
                </c:pt>
                <c:pt idx="2">
                  <c:v>Ecole publique</c:v>
                </c:pt>
                <c:pt idx="3">
                  <c:v>Hôpital public</c:v>
                </c:pt>
              </c:strCache>
            </c:strRef>
          </c:cat>
          <c:val>
            <c:numRef>
              <c:f>Q40ABCD!$X$7:$X$10</c:f>
              <c:numCache>
                <c:formatCode>0%</c:formatCode>
                <c:ptCount val="4"/>
                <c:pt idx="0">
                  <c:v>0.88777987758144405</c:v>
                </c:pt>
                <c:pt idx="1">
                  <c:v>0.69583778701500321</c:v>
                </c:pt>
                <c:pt idx="2">
                  <c:v>0.57014612520447949</c:v>
                </c:pt>
                <c:pt idx="3">
                  <c:v>0.27292438695432225</c:v>
                </c:pt>
              </c:numCache>
            </c:numRef>
          </c:val>
          <c:extLst xmlns:c16r2="http://schemas.microsoft.com/office/drawing/2015/06/chart">
            <c:ext xmlns:c16="http://schemas.microsoft.com/office/drawing/2014/chart" uri="{C3380CC4-5D6E-409C-BE32-E72D297353CC}">
              <c16:uniqueId val="{00000001-B86E-408B-B53C-6D99016D2AA4}"/>
            </c:ext>
          </c:extLst>
        </c:ser>
        <c:dLbls>
          <c:showLegendKey val="0"/>
          <c:showVal val="0"/>
          <c:showCatName val="0"/>
          <c:showSerName val="0"/>
          <c:showPercent val="0"/>
          <c:showBubbleSize val="0"/>
        </c:dLbls>
        <c:gapWidth val="80"/>
        <c:overlap val="100"/>
        <c:axId val="399326240"/>
        <c:axId val="399329504"/>
      </c:barChart>
      <c:catAx>
        <c:axId val="399326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99329504"/>
        <c:crosses val="autoZero"/>
        <c:auto val="1"/>
        <c:lblAlgn val="ctr"/>
        <c:lblOffset val="100"/>
        <c:noMultiLvlLbl val="0"/>
      </c:catAx>
      <c:valAx>
        <c:axId val="399329504"/>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99326240"/>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Q40ABCD!$R$29</c:f>
              <c:strCache>
                <c:ptCount val="1"/>
                <c:pt idx="0">
                  <c:v>Difficile/Très difficile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Q40ABCD!$Q$30:$Q$33</c:f>
              <c:strCache>
                <c:ptCount val="4"/>
                <c:pt idx="0">
                  <c:v>Service dans une école publique</c:v>
                </c:pt>
                <c:pt idx="1">
                  <c:v>L'assistance de la police</c:v>
                </c:pt>
                <c:pt idx="2">
                  <c:v>Un document d'identité</c:v>
                </c:pt>
                <c:pt idx="3">
                  <c:v>Soins de santé dans un hôpital public</c:v>
                </c:pt>
              </c:strCache>
            </c:strRef>
          </c:cat>
          <c:val>
            <c:numRef>
              <c:f>Q40ABCD!$R$30:$R$33</c:f>
              <c:numCache>
                <c:formatCode>0%</c:formatCode>
                <c:ptCount val="4"/>
                <c:pt idx="0">
                  <c:v>0.36937086075631792</c:v>
                </c:pt>
                <c:pt idx="1">
                  <c:v>0.39893109369925228</c:v>
                </c:pt>
                <c:pt idx="2">
                  <c:v>0.48090852425174174</c:v>
                </c:pt>
                <c:pt idx="3">
                  <c:v>0.48608330960092472</c:v>
                </c:pt>
              </c:numCache>
            </c:numRef>
          </c:val>
          <c:extLst xmlns:c16r2="http://schemas.microsoft.com/office/drawing/2015/06/chart">
            <c:ext xmlns:c16="http://schemas.microsoft.com/office/drawing/2014/chart" uri="{C3380CC4-5D6E-409C-BE32-E72D297353CC}">
              <c16:uniqueId val="{00000000-D272-4C10-A5C2-4EC37D87A4A5}"/>
            </c:ext>
          </c:extLst>
        </c:ser>
        <c:ser>
          <c:idx val="1"/>
          <c:order val="1"/>
          <c:tx>
            <c:strRef>
              <c:f>Q40ABCD!$S$29</c:f>
              <c:strCache>
                <c:ptCount val="1"/>
                <c:pt idx="0">
                  <c:v>Facile/Très facile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Q40ABCD!$Q$30:$Q$33</c:f>
              <c:strCache>
                <c:ptCount val="4"/>
                <c:pt idx="0">
                  <c:v>Service dans une école publique</c:v>
                </c:pt>
                <c:pt idx="1">
                  <c:v>L'assistance de la police</c:v>
                </c:pt>
                <c:pt idx="2">
                  <c:v>Un document d'identité</c:v>
                </c:pt>
                <c:pt idx="3">
                  <c:v>Soins de santé dans un hôpital public</c:v>
                </c:pt>
              </c:strCache>
            </c:strRef>
          </c:cat>
          <c:val>
            <c:numRef>
              <c:f>Q40ABCD!$S$30:$S$33</c:f>
              <c:numCache>
                <c:formatCode>0%</c:formatCode>
                <c:ptCount val="4"/>
                <c:pt idx="0">
                  <c:v>0.63062913924368202</c:v>
                </c:pt>
                <c:pt idx="1">
                  <c:v>0.60106890630074761</c:v>
                </c:pt>
                <c:pt idx="2">
                  <c:v>0.5190914757482582</c:v>
                </c:pt>
                <c:pt idx="3">
                  <c:v>0.51391669039907517</c:v>
                </c:pt>
              </c:numCache>
            </c:numRef>
          </c:val>
          <c:extLst xmlns:c16r2="http://schemas.microsoft.com/office/drawing/2015/06/chart">
            <c:ext xmlns:c16="http://schemas.microsoft.com/office/drawing/2014/chart" uri="{C3380CC4-5D6E-409C-BE32-E72D297353CC}">
              <c16:uniqueId val="{00000001-D272-4C10-A5C2-4EC37D87A4A5}"/>
            </c:ext>
          </c:extLst>
        </c:ser>
        <c:dLbls>
          <c:showLegendKey val="0"/>
          <c:showVal val="0"/>
          <c:showCatName val="0"/>
          <c:showSerName val="0"/>
          <c:showPercent val="0"/>
          <c:showBubbleSize val="0"/>
        </c:dLbls>
        <c:gapWidth val="80"/>
        <c:overlap val="100"/>
        <c:axId val="399331680"/>
        <c:axId val="399334400"/>
      </c:barChart>
      <c:catAx>
        <c:axId val="39933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99334400"/>
        <c:crosses val="autoZero"/>
        <c:auto val="1"/>
        <c:lblAlgn val="ctr"/>
        <c:lblOffset val="100"/>
        <c:noMultiLvlLbl val="0"/>
      </c:catAx>
      <c:valAx>
        <c:axId val="399334400"/>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99331680"/>
        <c:crosses val="autoZero"/>
        <c:crossBetween val="between"/>
        <c:majorUnit val="0.2"/>
      </c:valAx>
      <c:spPr>
        <a:noFill/>
        <a:ln>
          <a:noFill/>
        </a:ln>
        <a:effectLst/>
      </c:spPr>
    </c:plotArea>
    <c:legend>
      <c:legendPos val="r"/>
      <c:layout>
        <c:manualLayout>
          <c:xMode val="edge"/>
          <c:yMode val="edge"/>
          <c:x val="0.76078302344127235"/>
          <c:y val="0.24650307909017527"/>
          <c:w val="0.23013638523824756"/>
          <c:h val="0.32266184727025721"/>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Q40B41B42B43B!$M$57</c:f>
              <c:strCache>
                <c:ptCount val="1"/>
                <c:pt idx="0">
                  <c:v>Facile/Très facile</c:v>
                </c:pt>
              </c:strCache>
            </c:strRef>
          </c:tx>
          <c:spPr>
            <a:solidFill>
              <a:schemeClr val="accent6"/>
            </a:solidFill>
            <a:ln>
              <a:noFill/>
            </a:ln>
            <a:effectLst/>
          </c:spPr>
          <c:invertIfNegative val="0"/>
          <c:dPt>
            <c:idx val="15"/>
            <c:invertIfNegative val="0"/>
            <c:bubble3D val="0"/>
            <c:spPr>
              <a:pattFill prst="narHorz">
                <a:fgClr>
                  <a:schemeClr val="accent6"/>
                </a:fgClr>
                <a:bgClr>
                  <a:schemeClr val="bg1"/>
                </a:bgClr>
              </a:pattFill>
              <a:ln>
                <a:noFill/>
              </a:ln>
              <a:effectLst/>
            </c:spPr>
            <c:extLst xmlns:c16r2="http://schemas.microsoft.com/office/drawing/2015/06/chart">
              <c:ext xmlns:c16="http://schemas.microsoft.com/office/drawing/2014/chart" uri="{C3380CC4-5D6E-409C-BE32-E72D297353CC}">
                <c16:uniqueId val="{00000001-9BDF-4EA1-97BF-5518A52C03B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Q40B41B42B43B!$L$58:$L$73</c:f>
              <c:strCache>
                <c:ptCount val="16"/>
                <c:pt idx="0">
                  <c:v>Aucune éducation formelle</c:v>
                </c:pt>
                <c:pt idx="1">
                  <c:v>Primaire</c:v>
                </c:pt>
                <c:pt idx="2">
                  <c:v>Secondaire</c:v>
                </c:pt>
                <c:pt idx="3">
                  <c:v>Post-secondaire</c:v>
                </c:pt>
                <c:pt idx="5">
                  <c:v>Pauvreté vécue faible/nulle</c:v>
                </c:pt>
                <c:pt idx="6">
                  <c:v>Pauvreté vécue modérée</c:v>
                </c:pt>
                <c:pt idx="7">
                  <c:v>Pauvreté vécue élevée</c:v>
                </c:pt>
                <c:pt idx="9">
                  <c:v>Urbain</c:v>
                </c:pt>
                <c:pt idx="10">
                  <c:v>Rural</c:v>
                </c:pt>
                <c:pt idx="12">
                  <c:v>Hommes</c:v>
                </c:pt>
                <c:pt idx="13">
                  <c:v>Femmes</c:v>
                </c:pt>
                <c:pt idx="15">
                  <c:v>Guinée</c:v>
                </c:pt>
              </c:strCache>
            </c:strRef>
          </c:cat>
          <c:val>
            <c:numRef>
              <c:f>Q40B41B42B43B!$M$58:$M$73</c:f>
              <c:numCache>
                <c:formatCode>0%</c:formatCode>
                <c:ptCount val="16"/>
                <c:pt idx="0">
                  <c:v>0.51181102362204722</c:v>
                </c:pt>
                <c:pt idx="1">
                  <c:v>0.46666666666666667</c:v>
                </c:pt>
                <c:pt idx="2">
                  <c:v>0.5955056179775281</c:v>
                </c:pt>
                <c:pt idx="3">
                  <c:v>0.49019607843137258</c:v>
                </c:pt>
                <c:pt idx="5">
                  <c:v>0.6588235294117647</c:v>
                </c:pt>
                <c:pt idx="6">
                  <c:v>0.55905511811023623</c:v>
                </c:pt>
                <c:pt idx="7">
                  <c:v>0.40268456375838924</c:v>
                </c:pt>
                <c:pt idx="9">
                  <c:v>0.5114942528735632</c:v>
                </c:pt>
                <c:pt idx="10">
                  <c:v>0.52631578947368418</c:v>
                </c:pt>
                <c:pt idx="12">
                  <c:v>0.48034934497816589</c:v>
                </c:pt>
                <c:pt idx="13">
                  <c:v>0.58208955223880599</c:v>
                </c:pt>
                <c:pt idx="15">
                  <c:v>0.51790633608815428</c:v>
                </c:pt>
              </c:numCache>
            </c:numRef>
          </c:val>
          <c:extLst xmlns:c16r2="http://schemas.microsoft.com/office/drawing/2015/06/chart">
            <c:ext xmlns:c16="http://schemas.microsoft.com/office/drawing/2014/chart" uri="{C3380CC4-5D6E-409C-BE32-E72D297353CC}">
              <c16:uniqueId val="{00000002-9BDF-4EA1-97BF-5518A52C03B2}"/>
            </c:ext>
          </c:extLst>
        </c:ser>
        <c:ser>
          <c:idx val="1"/>
          <c:order val="1"/>
          <c:tx>
            <c:strRef>
              <c:f>Q40B41B42B43B!$N$57</c:f>
              <c:strCache>
                <c:ptCount val="1"/>
                <c:pt idx="0">
                  <c:v>Difficile/Très difficile</c:v>
                </c:pt>
              </c:strCache>
            </c:strRef>
          </c:tx>
          <c:spPr>
            <a:solidFill>
              <a:schemeClr val="accent2"/>
            </a:solidFill>
            <a:ln>
              <a:noFill/>
            </a:ln>
            <a:effectLst/>
          </c:spPr>
          <c:invertIfNegative val="0"/>
          <c:dPt>
            <c:idx val="15"/>
            <c:invertIfNegative val="0"/>
            <c:bubble3D val="0"/>
            <c:spPr>
              <a:pattFill prst="narHorz">
                <a:fgClr>
                  <a:schemeClr val="accent2"/>
                </a:fgClr>
                <a:bgClr>
                  <a:schemeClr val="bg1"/>
                </a:bgClr>
              </a:pattFill>
              <a:ln>
                <a:noFill/>
              </a:ln>
              <a:effectLst/>
            </c:spPr>
            <c:extLst xmlns:c16r2="http://schemas.microsoft.com/office/drawing/2015/06/chart">
              <c:ext xmlns:c16="http://schemas.microsoft.com/office/drawing/2014/chart" uri="{C3380CC4-5D6E-409C-BE32-E72D297353CC}">
                <c16:uniqueId val="{00000004-9BDF-4EA1-97BF-5518A52C03B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Q40B41B42B43B!$L$58:$L$73</c:f>
              <c:strCache>
                <c:ptCount val="16"/>
                <c:pt idx="0">
                  <c:v>Aucune éducation formelle</c:v>
                </c:pt>
                <c:pt idx="1">
                  <c:v>Primaire</c:v>
                </c:pt>
                <c:pt idx="2">
                  <c:v>Secondaire</c:v>
                </c:pt>
                <c:pt idx="3">
                  <c:v>Post-secondaire</c:v>
                </c:pt>
                <c:pt idx="5">
                  <c:v>Pauvreté vécue faible/nulle</c:v>
                </c:pt>
                <c:pt idx="6">
                  <c:v>Pauvreté vécue modérée</c:v>
                </c:pt>
                <c:pt idx="7">
                  <c:v>Pauvreté vécue élevée</c:v>
                </c:pt>
                <c:pt idx="9">
                  <c:v>Urbain</c:v>
                </c:pt>
                <c:pt idx="10">
                  <c:v>Rural</c:v>
                </c:pt>
                <c:pt idx="12">
                  <c:v>Hommes</c:v>
                </c:pt>
                <c:pt idx="13">
                  <c:v>Femmes</c:v>
                </c:pt>
                <c:pt idx="15">
                  <c:v>Guinée</c:v>
                </c:pt>
              </c:strCache>
            </c:strRef>
          </c:cat>
          <c:val>
            <c:numRef>
              <c:f>Q40B41B42B43B!$N$58:$N$73</c:f>
              <c:numCache>
                <c:formatCode>0%</c:formatCode>
                <c:ptCount val="16"/>
                <c:pt idx="0">
                  <c:v>0.48818897637795278</c:v>
                </c:pt>
                <c:pt idx="1">
                  <c:v>0.53333333333333333</c:v>
                </c:pt>
                <c:pt idx="2">
                  <c:v>0.40449438202247195</c:v>
                </c:pt>
                <c:pt idx="3">
                  <c:v>0.50980392156862742</c:v>
                </c:pt>
                <c:pt idx="5">
                  <c:v>0.3411764705882353</c:v>
                </c:pt>
                <c:pt idx="6">
                  <c:v>0.44094488188976377</c:v>
                </c:pt>
                <c:pt idx="7">
                  <c:v>0.59731543624161076</c:v>
                </c:pt>
                <c:pt idx="9">
                  <c:v>0.4885057471264368</c:v>
                </c:pt>
                <c:pt idx="10">
                  <c:v>0.47368421052631582</c:v>
                </c:pt>
                <c:pt idx="12">
                  <c:v>0.51965065502183405</c:v>
                </c:pt>
                <c:pt idx="13">
                  <c:v>0.41791044776119401</c:v>
                </c:pt>
                <c:pt idx="15">
                  <c:v>0.48209366391184572</c:v>
                </c:pt>
              </c:numCache>
            </c:numRef>
          </c:val>
          <c:extLst xmlns:c16r2="http://schemas.microsoft.com/office/drawing/2015/06/chart">
            <c:ext xmlns:c16="http://schemas.microsoft.com/office/drawing/2014/chart" uri="{C3380CC4-5D6E-409C-BE32-E72D297353CC}">
              <c16:uniqueId val="{00000005-9BDF-4EA1-97BF-5518A52C03B2}"/>
            </c:ext>
          </c:extLst>
        </c:ser>
        <c:dLbls>
          <c:showLegendKey val="0"/>
          <c:showVal val="0"/>
          <c:showCatName val="0"/>
          <c:showSerName val="0"/>
          <c:showPercent val="0"/>
          <c:showBubbleSize val="0"/>
        </c:dLbls>
        <c:gapWidth val="20"/>
        <c:overlap val="100"/>
        <c:axId val="399331136"/>
        <c:axId val="399333312"/>
      </c:barChart>
      <c:catAx>
        <c:axId val="399331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99333312"/>
        <c:crosses val="autoZero"/>
        <c:auto val="1"/>
        <c:lblAlgn val="ctr"/>
        <c:lblOffset val="100"/>
        <c:noMultiLvlLbl val="0"/>
      </c:catAx>
      <c:valAx>
        <c:axId val="399333312"/>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99331136"/>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Q40C41C42C43C!$W$8</c:f>
              <c:strCache>
                <c:ptCount val="1"/>
                <c:pt idx="0">
                  <c:v>Souvent</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Q40C41C42C43C!$V$9:$V$10</c:f>
              <c:strCache>
                <c:ptCount val="2"/>
                <c:pt idx="0">
                  <c:v>Pour un service éducatif</c:v>
                </c:pt>
                <c:pt idx="1">
                  <c:v>Pour des soins médicaux</c:v>
                </c:pt>
              </c:strCache>
            </c:strRef>
          </c:cat>
          <c:val>
            <c:numRef>
              <c:f>Q40C41C42C43C!$W$9:$W$10</c:f>
              <c:numCache>
                <c:formatCode>0%</c:formatCode>
                <c:ptCount val="2"/>
                <c:pt idx="0">
                  <c:v>8.2624423730512417E-2</c:v>
                </c:pt>
                <c:pt idx="1">
                  <c:v>0.13555881117521226</c:v>
                </c:pt>
              </c:numCache>
            </c:numRef>
          </c:val>
          <c:extLst xmlns:c16r2="http://schemas.microsoft.com/office/drawing/2015/06/chart">
            <c:ext xmlns:c16="http://schemas.microsoft.com/office/drawing/2014/chart" uri="{C3380CC4-5D6E-409C-BE32-E72D297353CC}">
              <c16:uniqueId val="{00000000-A315-4D6F-A87B-80A0DD5335F3}"/>
            </c:ext>
          </c:extLst>
        </c:ser>
        <c:ser>
          <c:idx val="1"/>
          <c:order val="1"/>
          <c:tx>
            <c:strRef>
              <c:f>Q40C41C42C43C!$X$8</c:f>
              <c:strCache>
                <c:ptCount val="1"/>
                <c:pt idx="0">
                  <c:v>Quelques fois</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Q40C41C42C43C!$V$9:$V$10</c:f>
              <c:strCache>
                <c:ptCount val="2"/>
                <c:pt idx="0">
                  <c:v>Pour un service éducatif</c:v>
                </c:pt>
                <c:pt idx="1">
                  <c:v>Pour des soins médicaux</c:v>
                </c:pt>
              </c:strCache>
            </c:strRef>
          </c:cat>
          <c:val>
            <c:numRef>
              <c:f>Q40C41C42C43C!$X$9:$X$10</c:f>
              <c:numCache>
                <c:formatCode>0%</c:formatCode>
                <c:ptCount val="2"/>
                <c:pt idx="0">
                  <c:v>0.1236785715495004</c:v>
                </c:pt>
                <c:pt idx="1">
                  <c:v>0.12454299008658458</c:v>
                </c:pt>
              </c:numCache>
            </c:numRef>
          </c:val>
          <c:extLst xmlns:c16r2="http://schemas.microsoft.com/office/drawing/2015/06/chart">
            <c:ext xmlns:c16="http://schemas.microsoft.com/office/drawing/2014/chart" uri="{C3380CC4-5D6E-409C-BE32-E72D297353CC}">
              <c16:uniqueId val="{00000001-A315-4D6F-A87B-80A0DD5335F3}"/>
            </c:ext>
          </c:extLst>
        </c:ser>
        <c:ser>
          <c:idx val="2"/>
          <c:order val="2"/>
          <c:tx>
            <c:strRef>
              <c:f>Q40C41C42C43C!$Y$8</c:f>
              <c:strCache>
                <c:ptCount val="1"/>
                <c:pt idx="0">
                  <c:v>Une ou deux fois</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Q40C41C42C43C!$V$9:$V$10</c:f>
              <c:strCache>
                <c:ptCount val="2"/>
                <c:pt idx="0">
                  <c:v>Pour un service éducatif</c:v>
                </c:pt>
                <c:pt idx="1">
                  <c:v>Pour des soins médicaux</c:v>
                </c:pt>
              </c:strCache>
            </c:strRef>
          </c:cat>
          <c:val>
            <c:numRef>
              <c:f>Q40C41C42C43C!$Y$9:$Y$10</c:f>
              <c:numCache>
                <c:formatCode>0%</c:formatCode>
                <c:ptCount val="2"/>
                <c:pt idx="0">
                  <c:v>0.13669615781234323</c:v>
                </c:pt>
                <c:pt idx="1">
                  <c:v>0.12211553261492414</c:v>
                </c:pt>
              </c:numCache>
            </c:numRef>
          </c:val>
          <c:extLst xmlns:c16r2="http://schemas.microsoft.com/office/drawing/2015/06/chart">
            <c:ext xmlns:c16="http://schemas.microsoft.com/office/drawing/2014/chart" uri="{C3380CC4-5D6E-409C-BE32-E72D297353CC}">
              <c16:uniqueId val="{00000002-A315-4D6F-A87B-80A0DD5335F3}"/>
            </c:ext>
          </c:extLst>
        </c:ser>
        <c:ser>
          <c:idx val="3"/>
          <c:order val="3"/>
          <c:tx>
            <c:strRef>
              <c:f>Q40C41C42C43C!$Z$8</c:f>
              <c:strCache>
                <c:ptCount val="1"/>
                <c:pt idx="0">
                  <c:v>Jamais</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Q40C41C42C43C!$V$9:$V$10</c:f>
              <c:strCache>
                <c:ptCount val="2"/>
                <c:pt idx="0">
                  <c:v>Pour un service éducatif</c:v>
                </c:pt>
                <c:pt idx="1">
                  <c:v>Pour des soins médicaux</c:v>
                </c:pt>
              </c:strCache>
            </c:strRef>
          </c:cat>
          <c:val>
            <c:numRef>
              <c:f>Q40C41C42C43C!$Z$9:$Z$10</c:f>
              <c:numCache>
                <c:formatCode>0%</c:formatCode>
                <c:ptCount val="2"/>
                <c:pt idx="0">
                  <c:v>0.65550433516001727</c:v>
                </c:pt>
                <c:pt idx="1">
                  <c:v>0.61778266612327892</c:v>
                </c:pt>
              </c:numCache>
            </c:numRef>
          </c:val>
          <c:extLst xmlns:c16r2="http://schemas.microsoft.com/office/drawing/2015/06/chart">
            <c:ext xmlns:c16="http://schemas.microsoft.com/office/drawing/2014/chart" uri="{C3380CC4-5D6E-409C-BE32-E72D297353CC}">
              <c16:uniqueId val="{00000003-A315-4D6F-A87B-80A0DD5335F3}"/>
            </c:ext>
          </c:extLst>
        </c:ser>
        <c:dLbls>
          <c:showLegendKey val="0"/>
          <c:showVal val="0"/>
          <c:showCatName val="0"/>
          <c:showSerName val="0"/>
          <c:showPercent val="0"/>
          <c:showBubbleSize val="0"/>
        </c:dLbls>
        <c:gapWidth val="100"/>
        <c:overlap val="100"/>
        <c:axId val="399322432"/>
        <c:axId val="399332768"/>
      </c:barChart>
      <c:catAx>
        <c:axId val="39932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99332768"/>
        <c:crosses val="autoZero"/>
        <c:auto val="1"/>
        <c:lblAlgn val="ctr"/>
        <c:lblOffset val="100"/>
        <c:noMultiLvlLbl val="0"/>
      </c:catAx>
      <c:valAx>
        <c:axId val="39933276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99322432"/>
        <c:crosses val="autoZero"/>
        <c:crossBetween val="between"/>
        <c:majorUnit val="0.2"/>
      </c:valAx>
      <c:spPr>
        <a:noFill/>
        <a:ln>
          <a:noFill/>
        </a:ln>
        <a:effectLst/>
      </c:spPr>
    </c:plotArea>
    <c:legend>
      <c:legendPos val="r"/>
      <c:layout>
        <c:manualLayout>
          <c:xMode val="edge"/>
          <c:yMode val="edge"/>
          <c:x val="0.74818274796368578"/>
          <c:y val="0.14698162729658795"/>
          <c:w val="0.23987695539985812"/>
          <c:h val="0.60712446552489541"/>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6.1288938882639671E-2"/>
          <c:y val="2.373887240356083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fr-FR"/>
        </a:p>
      </c:txPr>
    </c:title>
    <c:autoTitleDeleted val="0"/>
    <c:plotArea>
      <c:layout/>
      <c:doughnutChart>
        <c:varyColors val="1"/>
        <c:ser>
          <c:idx val="0"/>
          <c:order val="0"/>
          <c:tx>
            <c:strRef>
              <c:f>Q40C41C42C43C!$V$16</c:f>
              <c:strCache>
                <c:ptCount val="1"/>
                <c:pt idx="0">
                  <c:v>Pour un document d'identité</c:v>
                </c:pt>
              </c:strCache>
            </c:strRef>
          </c:tx>
          <c:spPr>
            <a:ln>
              <a:noFill/>
            </a:ln>
          </c:spPr>
          <c:dPt>
            <c:idx val="0"/>
            <c:bubble3D val="0"/>
            <c:spPr>
              <a:solidFill>
                <a:schemeClr val="accent6"/>
              </a:solidFill>
              <a:ln w="19050">
                <a:noFill/>
              </a:ln>
              <a:effectLst/>
            </c:spPr>
            <c:extLst xmlns:c16r2="http://schemas.microsoft.com/office/drawing/2015/06/chart">
              <c:ext xmlns:c16="http://schemas.microsoft.com/office/drawing/2014/chart" uri="{C3380CC4-5D6E-409C-BE32-E72D297353CC}">
                <c16:uniqueId val="{00000001-F04A-492F-B59B-0232ADFD47DE}"/>
              </c:ext>
            </c:extLst>
          </c:dPt>
          <c:dPt>
            <c:idx val="1"/>
            <c:bubble3D val="0"/>
            <c:spPr>
              <a:solidFill>
                <a:schemeClr val="accent2">
                  <a:lumMod val="60000"/>
                  <a:lumOff val="40000"/>
                </a:schemeClr>
              </a:solidFill>
              <a:ln w="19050">
                <a:noFill/>
              </a:ln>
              <a:effectLst/>
            </c:spPr>
            <c:extLst xmlns:c16r2="http://schemas.microsoft.com/office/drawing/2015/06/chart">
              <c:ext xmlns:c16="http://schemas.microsoft.com/office/drawing/2014/chart" uri="{C3380CC4-5D6E-409C-BE32-E72D297353CC}">
                <c16:uniqueId val="{00000003-F04A-492F-B59B-0232ADFD47DE}"/>
              </c:ext>
            </c:extLst>
          </c:dPt>
          <c:dPt>
            <c:idx val="2"/>
            <c:bubble3D val="0"/>
            <c:spPr>
              <a:solidFill>
                <a:schemeClr val="accent2"/>
              </a:solidFill>
              <a:ln w="19050">
                <a:noFill/>
              </a:ln>
              <a:effectLst/>
            </c:spPr>
            <c:extLst xmlns:c16r2="http://schemas.microsoft.com/office/drawing/2015/06/chart">
              <c:ext xmlns:c16="http://schemas.microsoft.com/office/drawing/2014/chart" uri="{C3380CC4-5D6E-409C-BE32-E72D297353CC}">
                <c16:uniqueId val="{00000005-F04A-492F-B59B-0232ADFD47DE}"/>
              </c:ext>
            </c:extLst>
          </c:dPt>
          <c:dPt>
            <c:idx val="3"/>
            <c:bubble3D val="0"/>
            <c:spPr>
              <a:solidFill>
                <a:schemeClr val="accent2">
                  <a:lumMod val="50000"/>
                </a:schemeClr>
              </a:solidFill>
              <a:ln w="19050">
                <a:noFill/>
              </a:ln>
              <a:effectLst/>
            </c:spPr>
            <c:extLst xmlns:c16r2="http://schemas.microsoft.com/office/drawing/2015/06/chart">
              <c:ext xmlns:c16="http://schemas.microsoft.com/office/drawing/2014/chart" uri="{C3380CC4-5D6E-409C-BE32-E72D297353CC}">
                <c16:uniqueId val="{00000007-F04A-492F-B59B-0232ADFD47D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Q40C41C42C43C!$W$15:$Z$15</c:f>
              <c:strCache>
                <c:ptCount val="4"/>
                <c:pt idx="0">
                  <c:v>Jamais</c:v>
                </c:pt>
                <c:pt idx="1">
                  <c:v>Une ou deux fois</c:v>
                </c:pt>
                <c:pt idx="2">
                  <c:v>Quelques fois</c:v>
                </c:pt>
                <c:pt idx="3">
                  <c:v>Souvent</c:v>
                </c:pt>
              </c:strCache>
            </c:strRef>
          </c:cat>
          <c:val>
            <c:numRef>
              <c:f>Q40C41C42C43C!$W$16:$Z$16</c:f>
              <c:numCache>
                <c:formatCode>0%</c:formatCode>
                <c:ptCount val="4"/>
                <c:pt idx="0">
                  <c:v>0.5117747905154052</c:v>
                </c:pt>
                <c:pt idx="1">
                  <c:v>0.22497572320938808</c:v>
                </c:pt>
                <c:pt idx="2">
                  <c:v>0.10092106601111293</c:v>
                </c:pt>
                <c:pt idx="3">
                  <c:v>0.16232842026409372</c:v>
                </c:pt>
              </c:numCache>
            </c:numRef>
          </c:val>
          <c:extLst xmlns:c16r2="http://schemas.microsoft.com/office/drawing/2015/06/chart">
            <c:ext xmlns:c16="http://schemas.microsoft.com/office/drawing/2014/chart" uri="{C3380CC4-5D6E-409C-BE32-E72D297353CC}">
              <c16:uniqueId val="{00000008-F04A-492F-B59B-0232ADFD47DE}"/>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r"/>
      <c:layout>
        <c:manualLayout>
          <c:xMode val="edge"/>
          <c:yMode val="edge"/>
          <c:x val="0.64739707536557933"/>
          <c:y val="0.26283293223361914"/>
          <c:w val="0.33736482939632545"/>
          <c:h val="0.54224693723373596"/>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tx1"/>
              </a:solidFill>
              <a:ln>
                <a:noFill/>
              </a:ln>
              <a:effectLst/>
            </c:spPr>
            <c:extLst xmlns:c16r2="http://schemas.microsoft.com/office/drawing/2015/06/chart">
              <c:ext xmlns:c16="http://schemas.microsoft.com/office/drawing/2014/chart" uri="{C3380CC4-5D6E-409C-BE32-E72D297353CC}">
                <c16:uniqueId val="{00000001-697F-4F6F-9EDD-FBC5AC664915}"/>
              </c:ext>
            </c:extLst>
          </c:dPt>
          <c:dPt>
            <c:idx val="1"/>
            <c:invertIfNegative val="0"/>
            <c:bubble3D val="0"/>
            <c:spPr>
              <a:solidFill>
                <a:schemeClr val="tx1"/>
              </a:solidFill>
              <a:ln>
                <a:noFill/>
              </a:ln>
              <a:effectLst/>
            </c:spPr>
            <c:extLst xmlns:c16r2="http://schemas.microsoft.com/office/drawing/2015/06/chart">
              <c:ext xmlns:c16="http://schemas.microsoft.com/office/drawing/2014/chart" uri="{C3380CC4-5D6E-409C-BE32-E72D297353CC}">
                <c16:uniqueId val="{00000003-697F-4F6F-9EDD-FBC5AC664915}"/>
              </c:ext>
            </c:extLst>
          </c:dPt>
          <c:dPt>
            <c:idx val="2"/>
            <c:invertIfNegative val="0"/>
            <c:bubble3D val="0"/>
            <c:spPr>
              <a:solidFill>
                <a:schemeClr val="tx1"/>
              </a:solidFill>
              <a:ln>
                <a:noFill/>
              </a:ln>
              <a:effectLst/>
            </c:spPr>
            <c:extLst xmlns:c16r2="http://schemas.microsoft.com/office/drawing/2015/06/chart">
              <c:ext xmlns:c16="http://schemas.microsoft.com/office/drawing/2014/chart" uri="{C3380CC4-5D6E-409C-BE32-E72D297353CC}">
                <c16:uniqueId val="{00000005-697F-4F6F-9EDD-FBC5AC664915}"/>
              </c:ext>
            </c:extLst>
          </c:dPt>
          <c:dPt>
            <c:idx val="3"/>
            <c:invertIfNegative val="0"/>
            <c:bubble3D val="0"/>
            <c:spPr>
              <a:solidFill>
                <a:schemeClr val="tx1"/>
              </a:solidFill>
              <a:ln>
                <a:noFill/>
              </a:ln>
              <a:effectLst/>
            </c:spPr>
            <c:extLst xmlns:c16r2="http://schemas.microsoft.com/office/drawing/2015/06/chart">
              <c:ext xmlns:c16="http://schemas.microsoft.com/office/drawing/2014/chart" uri="{C3380CC4-5D6E-409C-BE32-E72D297353CC}">
                <c16:uniqueId val="{00000007-697F-4F6F-9EDD-FBC5AC664915}"/>
              </c:ext>
            </c:extLst>
          </c:dPt>
          <c:dPt>
            <c:idx val="4"/>
            <c:invertIfNegative val="0"/>
            <c:bubble3D val="0"/>
            <c:spPr>
              <a:solidFill>
                <a:schemeClr val="tx1"/>
              </a:solidFill>
              <a:ln>
                <a:noFill/>
              </a:ln>
              <a:effectLst/>
            </c:spPr>
            <c:extLst xmlns:c16r2="http://schemas.microsoft.com/office/drawing/2015/06/chart">
              <c:ext xmlns:c16="http://schemas.microsoft.com/office/drawing/2014/chart" uri="{C3380CC4-5D6E-409C-BE32-E72D297353CC}">
                <c16:uniqueId val="{00000009-697F-4F6F-9EDD-FBC5AC664915}"/>
              </c:ext>
            </c:extLst>
          </c:dPt>
          <c:dPt>
            <c:idx val="5"/>
            <c:invertIfNegative val="0"/>
            <c:bubble3D val="0"/>
            <c:spPr>
              <a:solidFill>
                <a:schemeClr val="tx1"/>
              </a:solidFill>
              <a:ln>
                <a:noFill/>
              </a:ln>
              <a:effectLst/>
            </c:spPr>
            <c:extLst xmlns:c16r2="http://schemas.microsoft.com/office/drawing/2015/06/chart">
              <c:ext xmlns:c16="http://schemas.microsoft.com/office/drawing/2014/chart" uri="{C3380CC4-5D6E-409C-BE32-E72D297353CC}">
                <c16:uniqueId val="{0000000B-697F-4F6F-9EDD-FBC5AC664915}"/>
              </c:ext>
            </c:extLst>
          </c:dPt>
          <c:dPt>
            <c:idx val="6"/>
            <c:invertIfNegative val="0"/>
            <c:bubble3D val="0"/>
            <c:spPr>
              <a:solidFill>
                <a:schemeClr val="tx1"/>
              </a:solidFill>
              <a:ln>
                <a:noFill/>
              </a:ln>
              <a:effectLst/>
            </c:spPr>
            <c:extLst xmlns:c16r2="http://schemas.microsoft.com/office/drawing/2015/06/chart">
              <c:ext xmlns:c16="http://schemas.microsoft.com/office/drawing/2014/chart" uri="{C3380CC4-5D6E-409C-BE32-E72D297353CC}">
                <c16:uniqueId val="{0000000D-697F-4F6F-9EDD-FBC5AC664915}"/>
              </c:ext>
            </c:extLst>
          </c:dPt>
          <c:dPt>
            <c:idx val="8"/>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F-697F-4F6F-9EDD-FBC5AC664915}"/>
              </c:ext>
            </c:extLst>
          </c:dPt>
          <c:dPt>
            <c:idx val="9"/>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1-697F-4F6F-9EDD-FBC5AC664915}"/>
              </c:ext>
            </c:extLst>
          </c:dPt>
          <c:dPt>
            <c:idx val="10"/>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3-697F-4F6F-9EDD-FBC5AC664915}"/>
              </c:ext>
            </c:extLst>
          </c:dPt>
          <c:dPt>
            <c:idx val="11"/>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5-697F-4F6F-9EDD-FBC5AC664915}"/>
              </c:ext>
            </c:extLst>
          </c:dPt>
          <c:dPt>
            <c:idx val="13"/>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17-697F-4F6F-9EDD-FBC5AC664915}"/>
              </c:ext>
            </c:extLst>
          </c:dPt>
          <c:dPt>
            <c:idx val="14"/>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19-697F-4F6F-9EDD-FBC5AC664915}"/>
              </c:ext>
            </c:extLst>
          </c:dPt>
          <c:dPt>
            <c:idx val="15"/>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1B-697F-4F6F-9EDD-FBC5AC664915}"/>
              </c:ext>
            </c:extLst>
          </c:dPt>
          <c:dPt>
            <c:idx val="17"/>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1D-697F-4F6F-9EDD-FBC5AC664915}"/>
              </c:ext>
            </c:extLst>
          </c:dPt>
          <c:dPt>
            <c:idx val="18"/>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1F-697F-4F6F-9EDD-FBC5AC664915}"/>
              </c:ext>
            </c:extLst>
          </c:dPt>
          <c:dPt>
            <c:idx val="20"/>
            <c:invertIfNegative val="0"/>
            <c:bubble3D val="0"/>
            <c:spPr>
              <a:pattFill prst="dkUpDiag">
                <a:fgClr>
                  <a:schemeClr val="accent3">
                    <a:lumMod val="75000"/>
                  </a:schemeClr>
                </a:fgClr>
                <a:bgClr>
                  <a:schemeClr val="bg1"/>
                </a:bgClr>
              </a:pattFill>
              <a:ln>
                <a:noFill/>
              </a:ln>
              <a:effectLst/>
            </c:spPr>
            <c:extLst xmlns:c16r2="http://schemas.microsoft.com/office/drawing/2015/06/chart">
              <c:ext xmlns:c16="http://schemas.microsoft.com/office/drawing/2014/chart" uri="{C3380CC4-5D6E-409C-BE32-E72D297353CC}">
                <c16:uniqueId val="{00000021-697F-4F6F-9EDD-FBC5AC66491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'Q37K_Leadres religieux'!$O$94:$O$114</c:f>
              <c:strCache>
                <c:ptCount val="21"/>
                <c:pt idx="0">
                  <c:v>Conakry</c:v>
                </c:pt>
                <c:pt idx="1">
                  <c:v>Labé/Mamou</c:v>
                </c:pt>
                <c:pt idx="2">
                  <c:v>N'zérékoré</c:v>
                </c:pt>
                <c:pt idx="3">
                  <c:v>Kindia</c:v>
                </c:pt>
                <c:pt idx="4">
                  <c:v>Boké</c:v>
                </c:pt>
                <c:pt idx="5">
                  <c:v>Faranah</c:v>
                </c:pt>
                <c:pt idx="6">
                  <c:v>Kankan</c:v>
                </c:pt>
                <c:pt idx="8">
                  <c:v>Sans éducation formelle</c:v>
                </c:pt>
                <c:pt idx="9">
                  <c:v>Primaire</c:v>
                </c:pt>
                <c:pt idx="10">
                  <c:v>Secondaire</c:v>
                </c:pt>
                <c:pt idx="11">
                  <c:v>Post-secondaire</c:v>
                </c:pt>
                <c:pt idx="13">
                  <c:v>Pauvreté vécue faible/nulle</c:v>
                </c:pt>
                <c:pt idx="14">
                  <c:v>Pauvreté vécue modérée</c:v>
                </c:pt>
                <c:pt idx="15">
                  <c:v>Pauvreté vécue élevée</c:v>
                </c:pt>
                <c:pt idx="17">
                  <c:v>Urbain</c:v>
                </c:pt>
                <c:pt idx="18">
                  <c:v>Rural</c:v>
                </c:pt>
                <c:pt idx="20">
                  <c:v>Guinée</c:v>
                </c:pt>
              </c:strCache>
            </c:strRef>
          </c:cat>
          <c:val>
            <c:numRef>
              <c:f>'Q37K_Leadres religieux'!$P$94:$P$114</c:f>
              <c:numCache>
                <c:formatCode>0%</c:formatCode>
                <c:ptCount val="21"/>
                <c:pt idx="0">
                  <c:v>0.67724867724867721</c:v>
                </c:pt>
                <c:pt idx="1">
                  <c:v>0.74619289340101536</c:v>
                </c:pt>
                <c:pt idx="2">
                  <c:v>0.79444444444444429</c:v>
                </c:pt>
                <c:pt idx="3">
                  <c:v>0.81005586592178769</c:v>
                </c:pt>
                <c:pt idx="4">
                  <c:v>0.81300813008130079</c:v>
                </c:pt>
                <c:pt idx="5">
                  <c:v>0.81481481481481433</c:v>
                </c:pt>
                <c:pt idx="6">
                  <c:v>0.91111111111111109</c:v>
                </c:pt>
                <c:pt idx="8">
                  <c:v>0.84422110552763829</c:v>
                </c:pt>
                <c:pt idx="9">
                  <c:v>0.8595505617977528</c:v>
                </c:pt>
                <c:pt idx="10">
                  <c:v>0.75720164609053497</c:v>
                </c:pt>
                <c:pt idx="11">
                  <c:v>0.62841530054644812</c:v>
                </c:pt>
                <c:pt idx="13">
                  <c:v>0.83333333333333337</c:v>
                </c:pt>
                <c:pt idx="14">
                  <c:v>0.82150537634408605</c:v>
                </c:pt>
                <c:pt idx="15">
                  <c:v>0.75381263616557737</c:v>
                </c:pt>
                <c:pt idx="17">
                  <c:v>0.70491803278688536</c:v>
                </c:pt>
                <c:pt idx="18">
                  <c:v>0.84715025906735753</c:v>
                </c:pt>
                <c:pt idx="20">
                  <c:v>0.79600333055786843</c:v>
                </c:pt>
              </c:numCache>
            </c:numRef>
          </c:val>
          <c:extLst xmlns:c16r2="http://schemas.microsoft.com/office/drawing/2015/06/chart">
            <c:ext xmlns:c16="http://schemas.microsoft.com/office/drawing/2014/chart" uri="{C3380CC4-5D6E-409C-BE32-E72D297353CC}">
              <c16:uniqueId val="{00000022-697F-4F6F-9EDD-FBC5AC664915}"/>
            </c:ext>
          </c:extLst>
        </c:ser>
        <c:dLbls>
          <c:showLegendKey val="0"/>
          <c:showVal val="0"/>
          <c:showCatName val="0"/>
          <c:showSerName val="0"/>
          <c:showPercent val="0"/>
          <c:showBubbleSize val="0"/>
        </c:dLbls>
        <c:gapWidth val="40"/>
        <c:axId val="272096224"/>
        <c:axId val="272085344"/>
      </c:barChart>
      <c:catAx>
        <c:axId val="272096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272085344"/>
        <c:crosses val="autoZero"/>
        <c:auto val="1"/>
        <c:lblAlgn val="ctr"/>
        <c:lblOffset val="100"/>
        <c:noMultiLvlLbl val="0"/>
      </c:catAx>
      <c:valAx>
        <c:axId val="272085344"/>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27209622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fr-FR"/>
        </a:p>
      </c:txPr>
    </c:title>
    <c:autoTitleDeleted val="0"/>
    <c:plotArea>
      <c:layout/>
      <c:doughnutChart>
        <c:varyColors val="1"/>
        <c:ser>
          <c:idx val="0"/>
          <c:order val="0"/>
          <c:tx>
            <c:strRef>
              <c:f>Q40C41C42C43C!$V$17</c:f>
              <c:strCache>
                <c:ptCount val="1"/>
                <c:pt idx="0">
                  <c:v>Pour l'assistance de la police</c:v>
                </c:pt>
              </c:strCache>
            </c:strRef>
          </c:tx>
          <c:spPr>
            <a:ln>
              <a:noFill/>
            </a:ln>
          </c:spPr>
          <c:dPt>
            <c:idx val="0"/>
            <c:bubble3D val="0"/>
            <c:spPr>
              <a:solidFill>
                <a:schemeClr val="accent6"/>
              </a:solidFill>
              <a:ln w="19050">
                <a:noFill/>
              </a:ln>
              <a:effectLst/>
            </c:spPr>
            <c:extLst xmlns:c16r2="http://schemas.microsoft.com/office/drawing/2015/06/chart">
              <c:ext xmlns:c16="http://schemas.microsoft.com/office/drawing/2014/chart" uri="{C3380CC4-5D6E-409C-BE32-E72D297353CC}">
                <c16:uniqueId val="{00000001-6DEB-41E8-8742-3F6BF7A88AE8}"/>
              </c:ext>
            </c:extLst>
          </c:dPt>
          <c:dPt>
            <c:idx val="1"/>
            <c:bubble3D val="0"/>
            <c:spPr>
              <a:solidFill>
                <a:schemeClr val="accent2">
                  <a:lumMod val="60000"/>
                  <a:lumOff val="40000"/>
                </a:schemeClr>
              </a:solidFill>
              <a:ln w="19050">
                <a:noFill/>
              </a:ln>
              <a:effectLst/>
            </c:spPr>
            <c:extLst xmlns:c16r2="http://schemas.microsoft.com/office/drawing/2015/06/chart">
              <c:ext xmlns:c16="http://schemas.microsoft.com/office/drawing/2014/chart" uri="{C3380CC4-5D6E-409C-BE32-E72D297353CC}">
                <c16:uniqueId val="{00000003-6DEB-41E8-8742-3F6BF7A88AE8}"/>
              </c:ext>
            </c:extLst>
          </c:dPt>
          <c:dPt>
            <c:idx val="2"/>
            <c:bubble3D val="0"/>
            <c:spPr>
              <a:solidFill>
                <a:schemeClr val="accent2"/>
              </a:solidFill>
              <a:ln w="19050">
                <a:noFill/>
              </a:ln>
              <a:effectLst/>
            </c:spPr>
            <c:extLst xmlns:c16r2="http://schemas.microsoft.com/office/drawing/2015/06/chart">
              <c:ext xmlns:c16="http://schemas.microsoft.com/office/drawing/2014/chart" uri="{C3380CC4-5D6E-409C-BE32-E72D297353CC}">
                <c16:uniqueId val="{00000005-6DEB-41E8-8742-3F6BF7A88AE8}"/>
              </c:ext>
            </c:extLst>
          </c:dPt>
          <c:dPt>
            <c:idx val="3"/>
            <c:bubble3D val="0"/>
            <c:spPr>
              <a:solidFill>
                <a:schemeClr val="accent2">
                  <a:lumMod val="50000"/>
                </a:schemeClr>
              </a:solidFill>
              <a:ln w="19050">
                <a:noFill/>
              </a:ln>
              <a:effectLst/>
            </c:spPr>
            <c:extLst xmlns:c16r2="http://schemas.microsoft.com/office/drawing/2015/06/chart">
              <c:ext xmlns:c16="http://schemas.microsoft.com/office/drawing/2014/chart" uri="{C3380CC4-5D6E-409C-BE32-E72D297353CC}">
                <c16:uniqueId val="{00000007-6DEB-41E8-8742-3F6BF7A88AE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val>
            <c:numRef>
              <c:f>Q40C41C42C43C!$W$17:$Z$17</c:f>
              <c:numCache>
                <c:formatCode>0%</c:formatCode>
                <c:ptCount val="4"/>
                <c:pt idx="0">
                  <c:v>0.47040502847717364</c:v>
                </c:pt>
                <c:pt idx="1">
                  <c:v>0.21612505404200175</c:v>
                </c:pt>
                <c:pt idx="2">
                  <c:v>0.16736666352307406</c:v>
                </c:pt>
                <c:pt idx="3">
                  <c:v>0.14610325395775048</c:v>
                </c:pt>
              </c:numCache>
            </c:numRef>
          </c:val>
          <c:extLst xmlns:c16r2="http://schemas.microsoft.com/office/drawing/2015/06/chart">
            <c:ext xmlns:c16="http://schemas.microsoft.com/office/drawing/2014/chart" uri="{C3380CC4-5D6E-409C-BE32-E72D297353CC}">
              <c16:uniqueId val="{00000008-6DEB-41E8-8742-3F6BF7A88AE8}"/>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Q40D41D42D43D!$AF$3</c:f>
              <c:strCache>
                <c:ptCount val="1"/>
                <c:pt idx="0">
                  <c:v>Quelque peu/Beaucoup</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Q40D41D42D43D!$AE$4:$AE$6</c:f>
              <c:strCache>
                <c:ptCount val="3"/>
                <c:pt idx="0">
                  <c:v>Les agents de l'Etat lors de l'obtention du document officiel</c:v>
                </c:pt>
                <c:pt idx="1">
                  <c:v>Le personnel de l'hôpital public</c:v>
                </c:pt>
                <c:pt idx="2">
                  <c:v>Les enseignants ou responsables de l'école publique</c:v>
                </c:pt>
              </c:strCache>
            </c:strRef>
          </c:cat>
          <c:val>
            <c:numRef>
              <c:f>Q40D41D42D43D!$AF$4:$AF$6</c:f>
              <c:numCache>
                <c:formatCode>0%</c:formatCode>
                <c:ptCount val="3"/>
                <c:pt idx="0">
                  <c:v>0.75344305558534708</c:v>
                </c:pt>
                <c:pt idx="1">
                  <c:v>0.78570811449799471</c:v>
                </c:pt>
                <c:pt idx="2">
                  <c:v>0.85908878657435728</c:v>
                </c:pt>
              </c:numCache>
            </c:numRef>
          </c:val>
          <c:extLst xmlns:c16r2="http://schemas.microsoft.com/office/drawing/2015/06/chart">
            <c:ext xmlns:c16="http://schemas.microsoft.com/office/drawing/2014/chart" uri="{C3380CC4-5D6E-409C-BE32-E72D297353CC}">
              <c16:uniqueId val="{00000000-21BA-4F5F-8B9F-83D11F153D99}"/>
            </c:ext>
          </c:extLst>
        </c:ser>
        <c:ser>
          <c:idx val="1"/>
          <c:order val="1"/>
          <c:tx>
            <c:strRef>
              <c:f>Q40D41D42D43D!$AG$3</c:f>
              <c:strCache>
                <c:ptCount val="1"/>
                <c:pt idx="0">
                  <c:v>Un peu/Pas du tout</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Q40D41D42D43D!$AE$4:$AE$6</c:f>
              <c:strCache>
                <c:ptCount val="3"/>
                <c:pt idx="0">
                  <c:v>Les agents de l'Etat lors de l'obtention du document officiel</c:v>
                </c:pt>
                <c:pt idx="1">
                  <c:v>Le personnel de l'hôpital public</c:v>
                </c:pt>
                <c:pt idx="2">
                  <c:v>Les enseignants ou responsables de l'école publique</c:v>
                </c:pt>
              </c:strCache>
            </c:strRef>
          </c:cat>
          <c:val>
            <c:numRef>
              <c:f>Q40D41D42D43D!$AG$4:$AG$6</c:f>
              <c:numCache>
                <c:formatCode>0%</c:formatCode>
                <c:ptCount val="3"/>
                <c:pt idx="0">
                  <c:v>0.24655694441465292</c:v>
                </c:pt>
                <c:pt idx="1">
                  <c:v>0.2142918855020054</c:v>
                </c:pt>
                <c:pt idx="2">
                  <c:v>0.14091121342564272</c:v>
                </c:pt>
              </c:numCache>
            </c:numRef>
          </c:val>
          <c:extLst xmlns:c16r2="http://schemas.microsoft.com/office/drawing/2015/06/chart">
            <c:ext xmlns:c16="http://schemas.microsoft.com/office/drawing/2014/chart" uri="{C3380CC4-5D6E-409C-BE32-E72D297353CC}">
              <c16:uniqueId val="{00000001-21BA-4F5F-8B9F-83D11F153D99}"/>
            </c:ext>
          </c:extLst>
        </c:ser>
        <c:dLbls>
          <c:showLegendKey val="0"/>
          <c:showVal val="0"/>
          <c:showCatName val="0"/>
          <c:showSerName val="0"/>
          <c:showPercent val="0"/>
          <c:showBubbleSize val="0"/>
        </c:dLbls>
        <c:gapWidth val="80"/>
        <c:overlap val="100"/>
        <c:axId val="399321888"/>
        <c:axId val="399328416"/>
      </c:barChart>
      <c:catAx>
        <c:axId val="399321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99328416"/>
        <c:crosses val="autoZero"/>
        <c:auto val="1"/>
        <c:lblAlgn val="ctr"/>
        <c:lblOffset val="100"/>
        <c:noMultiLvlLbl val="0"/>
      </c:catAx>
      <c:valAx>
        <c:axId val="399328416"/>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99321888"/>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82035614920856E-2"/>
          <c:y val="4.26183394851678E-2"/>
          <c:w val="0.70576907317396376"/>
          <c:h val="0.74469371260128636"/>
        </c:manualLayout>
      </c:layout>
      <c:barChart>
        <c:barDir val="col"/>
        <c:grouping val="stacked"/>
        <c:varyColors val="0"/>
        <c:ser>
          <c:idx val="0"/>
          <c:order val="0"/>
          <c:tx>
            <c:strRef>
              <c:f>Q41EFGH!$X$11</c:f>
              <c:strCache>
                <c:ptCount val="1"/>
                <c:pt idx="0">
                  <c:v>Quelques fois/Souvent</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Q41EFGH!$W$12:$W$15</c:f>
              <c:strCache>
                <c:ptCount val="4"/>
                <c:pt idx="0">
                  <c:v>Médecins absents</c:v>
                </c:pt>
                <c:pt idx="1">
                  <c:v>Mauvais entretien des infrastructures</c:v>
                </c:pt>
                <c:pt idx="2">
                  <c:v>Manque de médicaments ou de matériels</c:v>
                </c:pt>
                <c:pt idx="3">
                  <c:v>Longue attente</c:v>
                </c:pt>
              </c:strCache>
            </c:strRef>
          </c:cat>
          <c:val>
            <c:numRef>
              <c:f>Q41EFGH!$X$12:$X$15</c:f>
              <c:numCache>
                <c:formatCode>0%</c:formatCode>
                <c:ptCount val="4"/>
                <c:pt idx="0">
                  <c:v>0.30634029701607846</c:v>
                </c:pt>
                <c:pt idx="1">
                  <c:v>0.3938689830417027</c:v>
                </c:pt>
                <c:pt idx="2">
                  <c:v>0.40483203727284567</c:v>
                </c:pt>
                <c:pt idx="3">
                  <c:v>0.45497987080879237</c:v>
                </c:pt>
              </c:numCache>
            </c:numRef>
          </c:val>
          <c:extLst xmlns:c16r2="http://schemas.microsoft.com/office/drawing/2015/06/chart">
            <c:ext xmlns:c16="http://schemas.microsoft.com/office/drawing/2014/chart" uri="{C3380CC4-5D6E-409C-BE32-E72D297353CC}">
              <c16:uniqueId val="{00000000-D89D-40A7-A007-4EE0DCD13164}"/>
            </c:ext>
          </c:extLst>
        </c:ser>
        <c:ser>
          <c:idx val="1"/>
          <c:order val="1"/>
          <c:tx>
            <c:strRef>
              <c:f>Q41EFGH!$Y$11</c:f>
              <c:strCache>
                <c:ptCount val="1"/>
                <c:pt idx="0">
                  <c:v>Une ou deux fois</c:v>
                </c:pt>
              </c:strCache>
            </c:strRef>
          </c:tx>
          <c:spPr>
            <a:solidFill>
              <a:schemeClr val="tx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Q41EFGH!$W$12:$W$15</c:f>
              <c:strCache>
                <c:ptCount val="4"/>
                <c:pt idx="0">
                  <c:v>Médecins absents</c:v>
                </c:pt>
                <c:pt idx="1">
                  <c:v>Mauvais entretien des infrastructures</c:v>
                </c:pt>
                <c:pt idx="2">
                  <c:v>Manque de médicaments ou de matériels</c:v>
                </c:pt>
                <c:pt idx="3">
                  <c:v>Longue attente</c:v>
                </c:pt>
              </c:strCache>
            </c:strRef>
          </c:cat>
          <c:val>
            <c:numRef>
              <c:f>Q41EFGH!$Y$12:$Y$15</c:f>
              <c:numCache>
                <c:formatCode>0%</c:formatCode>
                <c:ptCount val="4"/>
                <c:pt idx="0">
                  <c:v>0.10074918476744914</c:v>
                </c:pt>
                <c:pt idx="1">
                  <c:v>7.9292699948993586E-2</c:v>
                </c:pt>
                <c:pt idx="2">
                  <c:v>0.11838503079313929</c:v>
                </c:pt>
                <c:pt idx="3">
                  <c:v>0.1622997078601196</c:v>
                </c:pt>
              </c:numCache>
            </c:numRef>
          </c:val>
          <c:extLst xmlns:c16r2="http://schemas.microsoft.com/office/drawing/2015/06/chart">
            <c:ext xmlns:c16="http://schemas.microsoft.com/office/drawing/2014/chart" uri="{C3380CC4-5D6E-409C-BE32-E72D297353CC}">
              <c16:uniqueId val="{00000001-D89D-40A7-A007-4EE0DCD13164}"/>
            </c:ext>
          </c:extLst>
        </c:ser>
        <c:ser>
          <c:idx val="2"/>
          <c:order val="2"/>
          <c:tx>
            <c:strRef>
              <c:f>Q41EFGH!$Z$11</c:f>
              <c:strCache>
                <c:ptCount val="1"/>
                <c:pt idx="0">
                  <c:v>Jamais</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Q41EFGH!$W$12:$W$15</c:f>
              <c:strCache>
                <c:ptCount val="4"/>
                <c:pt idx="0">
                  <c:v>Médecins absents</c:v>
                </c:pt>
                <c:pt idx="1">
                  <c:v>Mauvais entretien des infrastructures</c:v>
                </c:pt>
                <c:pt idx="2">
                  <c:v>Manque de médicaments ou de matériels</c:v>
                </c:pt>
                <c:pt idx="3">
                  <c:v>Longue attente</c:v>
                </c:pt>
              </c:strCache>
            </c:strRef>
          </c:cat>
          <c:val>
            <c:numRef>
              <c:f>Q41EFGH!$Z$12:$Z$15</c:f>
              <c:numCache>
                <c:formatCode>0%</c:formatCode>
                <c:ptCount val="4"/>
                <c:pt idx="0">
                  <c:v>0.59215216619941269</c:v>
                </c:pt>
                <c:pt idx="1">
                  <c:v>0.52683831700930372</c:v>
                </c:pt>
                <c:pt idx="2">
                  <c:v>0.47663199688714852</c:v>
                </c:pt>
                <c:pt idx="3">
                  <c:v>0.38132957911869675</c:v>
                </c:pt>
              </c:numCache>
            </c:numRef>
          </c:val>
          <c:extLst xmlns:c16r2="http://schemas.microsoft.com/office/drawing/2015/06/chart">
            <c:ext xmlns:c16="http://schemas.microsoft.com/office/drawing/2014/chart" uri="{C3380CC4-5D6E-409C-BE32-E72D297353CC}">
              <c16:uniqueId val="{00000002-D89D-40A7-A007-4EE0DCD13164}"/>
            </c:ext>
          </c:extLst>
        </c:ser>
        <c:dLbls>
          <c:showLegendKey val="0"/>
          <c:showVal val="0"/>
          <c:showCatName val="0"/>
          <c:showSerName val="0"/>
          <c:showPercent val="0"/>
          <c:showBubbleSize val="0"/>
        </c:dLbls>
        <c:gapWidth val="80"/>
        <c:overlap val="100"/>
        <c:axId val="348403008"/>
        <c:axId val="348403552"/>
      </c:barChart>
      <c:catAx>
        <c:axId val="348403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48403552"/>
        <c:crosses val="autoZero"/>
        <c:auto val="1"/>
        <c:lblAlgn val="ctr"/>
        <c:lblOffset val="100"/>
        <c:noMultiLvlLbl val="0"/>
      </c:catAx>
      <c:valAx>
        <c:axId val="348403552"/>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48403008"/>
        <c:crosses val="autoZero"/>
        <c:crossBetween val="between"/>
        <c:majorUnit val="0.2"/>
      </c:valAx>
      <c:spPr>
        <a:noFill/>
        <a:ln>
          <a:noFill/>
        </a:ln>
        <a:effectLst/>
      </c:spPr>
    </c:plotArea>
    <c:legend>
      <c:legendPos val="r"/>
      <c:layout>
        <c:manualLayout>
          <c:xMode val="edge"/>
          <c:yMode val="edge"/>
          <c:x val="0.80300586258864048"/>
          <c:y val="0.18165592941091713"/>
          <c:w val="0.16788205775873241"/>
          <c:h val="0.48318930622413253"/>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8"/>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1-BE5A-41EC-AD82-BFECF820DD20}"/>
              </c:ext>
            </c:extLst>
          </c:dPt>
          <c:dPt>
            <c:idx val="9"/>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3-BE5A-41EC-AD82-BFECF820DD20}"/>
              </c:ext>
            </c:extLst>
          </c:dPt>
          <c:dPt>
            <c:idx val="10"/>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5-BE5A-41EC-AD82-BFECF820DD20}"/>
              </c:ext>
            </c:extLst>
          </c:dPt>
          <c:dPt>
            <c:idx val="11"/>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7-BE5A-41EC-AD82-BFECF820DD20}"/>
              </c:ext>
            </c:extLst>
          </c:dPt>
          <c:dPt>
            <c:idx val="1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9-BE5A-41EC-AD82-BFECF820DD20}"/>
              </c:ext>
            </c:extLst>
          </c:dPt>
          <c:dPt>
            <c:idx val="14"/>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B-BE5A-41EC-AD82-BFECF820DD20}"/>
              </c:ext>
            </c:extLst>
          </c:dPt>
          <c:dPt>
            <c:idx val="15"/>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D-BE5A-41EC-AD82-BFECF820DD20}"/>
              </c:ext>
            </c:extLst>
          </c:dPt>
          <c:dPt>
            <c:idx val="17"/>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F-BE5A-41EC-AD82-BFECF820DD20}"/>
              </c:ext>
            </c:extLst>
          </c:dPt>
          <c:dPt>
            <c:idx val="18"/>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11-BE5A-41EC-AD82-BFECF820DD20}"/>
              </c:ext>
            </c:extLst>
          </c:dPt>
          <c:dPt>
            <c:idx val="20"/>
            <c:invertIfNegative val="0"/>
            <c:bubble3D val="0"/>
            <c:spPr>
              <a:pattFill prst="dkUpDiag">
                <a:fgClr>
                  <a:schemeClr val="accent3">
                    <a:lumMod val="75000"/>
                  </a:schemeClr>
                </a:fgClr>
                <a:bgClr>
                  <a:schemeClr val="bg1"/>
                </a:bgClr>
              </a:pattFill>
              <a:ln>
                <a:noFill/>
              </a:ln>
              <a:effectLst/>
            </c:spPr>
            <c:extLst xmlns:c16r2="http://schemas.microsoft.com/office/drawing/2015/06/chart">
              <c:ext xmlns:c16="http://schemas.microsoft.com/office/drawing/2014/chart" uri="{C3380CC4-5D6E-409C-BE32-E72D297353CC}">
                <c16:uniqueId val="{00000013-BE5A-41EC-AD82-BFECF820DD2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'Q37J_Chefs traditionnels'!$O$71:$O$91</c:f>
              <c:strCache>
                <c:ptCount val="21"/>
                <c:pt idx="0">
                  <c:v>Kankan</c:v>
                </c:pt>
                <c:pt idx="1">
                  <c:v>Faranah</c:v>
                </c:pt>
                <c:pt idx="2">
                  <c:v>Labé/Mamou</c:v>
                </c:pt>
                <c:pt idx="3">
                  <c:v>Kindia</c:v>
                </c:pt>
                <c:pt idx="4">
                  <c:v>Boké</c:v>
                </c:pt>
                <c:pt idx="5">
                  <c:v>N'zérékoré</c:v>
                </c:pt>
                <c:pt idx="6">
                  <c:v>Conakry</c:v>
                </c:pt>
                <c:pt idx="8">
                  <c:v>Sans éducation formelle</c:v>
                </c:pt>
                <c:pt idx="9">
                  <c:v>Primaire</c:v>
                </c:pt>
                <c:pt idx="10">
                  <c:v>Secondaire</c:v>
                </c:pt>
                <c:pt idx="11">
                  <c:v>Post-secondaire</c:v>
                </c:pt>
                <c:pt idx="13">
                  <c:v>Pauvreté vécue faible/nulle</c:v>
                </c:pt>
                <c:pt idx="14">
                  <c:v>Pauvreté vécue modérée</c:v>
                </c:pt>
                <c:pt idx="15">
                  <c:v>Pauvreté vécue élevée</c:v>
                </c:pt>
                <c:pt idx="17">
                  <c:v>Urbain</c:v>
                </c:pt>
                <c:pt idx="18">
                  <c:v>Rural</c:v>
                </c:pt>
                <c:pt idx="20">
                  <c:v>Guinée</c:v>
                </c:pt>
              </c:strCache>
            </c:strRef>
          </c:cat>
          <c:val>
            <c:numRef>
              <c:f>'Q37J_Chefs traditionnels'!$P$71:$P$91</c:f>
              <c:numCache>
                <c:formatCode>0%</c:formatCode>
                <c:ptCount val="21"/>
                <c:pt idx="0">
                  <c:v>0.7723214285714286</c:v>
                </c:pt>
                <c:pt idx="1">
                  <c:v>0.75</c:v>
                </c:pt>
                <c:pt idx="2">
                  <c:v>0.69035532994923854</c:v>
                </c:pt>
                <c:pt idx="3">
                  <c:v>0.67231638418079087</c:v>
                </c:pt>
                <c:pt idx="4">
                  <c:v>0.66935483870967738</c:v>
                </c:pt>
                <c:pt idx="5">
                  <c:v>0.6611111111111112</c:v>
                </c:pt>
                <c:pt idx="6">
                  <c:v>0.47619047619047622</c:v>
                </c:pt>
                <c:pt idx="8">
                  <c:v>0.73534338358458962</c:v>
                </c:pt>
                <c:pt idx="9">
                  <c:v>0.7191011235955056</c:v>
                </c:pt>
                <c:pt idx="10">
                  <c:v>0.58847736625514413</c:v>
                </c:pt>
                <c:pt idx="11">
                  <c:v>0.5</c:v>
                </c:pt>
                <c:pt idx="13">
                  <c:v>0.72348484848484851</c:v>
                </c:pt>
                <c:pt idx="14">
                  <c:v>0.67025862068965514</c:v>
                </c:pt>
                <c:pt idx="15">
                  <c:v>0.63616557734204793</c:v>
                </c:pt>
                <c:pt idx="17">
                  <c:v>0.53271028037383172</c:v>
                </c:pt>
                <c:pt idx="18">
                  <c:v>0.74352331606217614</c:v>
                </c:pt>
                <c:pt idx="20">
                  <c:v>0.6672212978369384</c:v>
                </c:pt>
              </c:numCache>
            </c:numRef>
          </c:val>
          <c:extLst xmlns:c16r2="http://schemas.microsoft.com/office/drawing/2015/06/chart">
            <c:ext xmlns:c16="http://schemas.microsoft.com/office/drawing/2014/chart" uri="{C3380CC4-5D6E-409C-BE32-E72D297353CC}">
              <c16:uniqueId val="{00000014-BE5A-41EC-AD82-BFECF820DD20}"/>
            </c:ext>
          </c:extLst>
        </c:ser>
        <c:dLbls>
          <c:showLegendKey val="0"/>
          <c:showVal val="0"/>
          <c:showCatName val="0"/>
          <c:showSerName val="0"/>
          <c:showPercent val="0"/>
          <c:showBubbleSize val="0"/>
        </c:dLbls>
        <c:gapWidth val="40"/>
        <c:overlap val="-27"/>
        <c:axId val="272094592"/>
        <c:axId val="272097312"/>
      </c:barChart>
      <c:catAx>
        <c:axId val="27209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272097312"/>
        <c:crosses val="autoZero"/>
        <c:auto val="1"/>
        <c:lblAlgn val="ctr"/>
        <c:lblOffset val="100"/>
        <c:noMultiLvlLbl val="0"/>
      </c:catAx>
      <c:valAx>
        <c:axId val="272097312"/>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27209459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'Q37A_Président Transition'!$U$73</c:f>
              <c:strCache>
                <c:ptCount val="1"/>
                <c:pt idx="0">
                  <c:v>Partiellement/Beaucoup confiance</c:v>
                </c:pt>
              </c:strCache>
            </c:strRef>
          </c:tx>
          <c:spPr>
            <a:solidFill>
              <a:schemeClr val="tx2"/>
            </a:solidFill>
            <a:ln>
              <a:noFill/>
            </a:ln>
            <a:effectLst/>
          </c:spPr>
          <c:invertIfNegative val="0"/>
          <c:dPt>
            <c:idx val="21"/>
            <c:invertIfNegative val="0"/>
            <c:bubble3D val="0"/>
            <c:spPr>
              <a:pattFill prst="narHorz">
                <a:fgClr>
                  <a:schemeClr val="tx2"/>
                </a:fgClr>
                <a:bgClr>
                  <a:schemeClr val="bg1"/>
                </a:bgClr>
              </a:pattFill>
              <a:ln>
                <a:noFill/>
              </a:ln>
              <a:effectLst/>
            </c:spPr>
            <c:extLst xmlns:c16r2="http://schemas.microsoft.com/office/drawing/2015/06/chart">
              <c:ext xmlns:c16="http://schemas.microsoft.com/office/drawing/2014/chart" uri="{C3380CC4-5D6E-409C-BE32-E72D297353CC}">
                <c16:uniqueId val="{00000001-7A47-4887-9F37-14485018F55A}"/>
              </c:ext>
            </c:extLst>
          </c:dPt>
          <c:dLbls>
            <c:dLbl>
              <c:idx val="2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60606"/>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'Q37A_Président Transition'!$T$74:$T$95</c:f>
              <c:strCache>
                <c:ptCount val="22"/>
                <c:pt idx="0">
                  <c:v>Labé/Mamou</c:v>
                </c:pt>
                <c:pt idx="1">
                  <c:v>Conakry</c:v>
                </c:pt>
                <c:pt idx="2">
                  <c:v>Kindia</c:v>
                </c:pt>
                <c:pt idx="3">
                  <c:v>Faranah</c:v>
                </c:pt>
                <c:pt idx="4">
                  <c:v>Boké</c:v>
                </c:pt>
                <c:pt idx="5">
                  <c:v>Kankan</c:v>
                </c:pt>
                <c:pt idx="6">
                  <c:v>N'zérékoré</c:v>
                </c:pt>
                <c:pt idx="9">
                  <c:v>Sans éducation formelle</c:v>
                </c:pt>
                <c:pt idx="10">
                  <c:v>Primaire</c:v>
                </c:pt>
                <c:pt idx="11">
                  <c:v>Secondaire</c:v>
                </c:pt>
                <c:pt idx="12">
                  <c:v>Post-secondaire</c:v>
                </c:pt>
                <c:pt idx="14">
                  <c:v>Pauvreté vécue faible/nulle</c:v>
                </c:pt>
                <c:pt idx="15">
                  <c:v>Pauvreté vécue modérée</c:v>
                </c:pt>
                <c:pt idx="16">
                  <c:v>Pauvreté vécue élevée</c:v>
                </c:pt>
                <c:pt idx="18">
                  <c:v>Urbain</c:v>
                </c:pt>
                <c:pt idx="19">
                  <c:v>Rural</c:v>
                </c:pt>
                <c:pt idx="21">
                  <c:v>Guinée</c:v>
                </c:pt>
              </c:strCache>
            </c:strRef>
          </c:cat>
          <c:val>
            <c:numRef>
              <c:f>'Q37A_Président Transition'!$U$74:$U$95</c:f>
              <c:numCache>
                <c:formatCode>0%</c:formatCode>
                <c:ptCount val="22"/>
                <c:pt idx="0">
                  <c:v>0.19387755102040816</c:v>
                </c:pt>
                <c:pt idx="1">
                  <c:v>0.38095238095238093</c:v>
                </c:pt>
                <c:pt idx="2">
                  <c:v>0.4213483146067416</c:v>
                </c:pt>
                <c:pt idx="3">
                  <c:v>0.5140186915887851</c:v>
                </c:pt>
                <c:pt idx="4">
                  <c:v>0.532258064516129</c:v>
                </c:pt>
                <c:pt idx="5">
                  <c:v>0.5982142857142857</c:v>
                </c:pt>
                <c:pt idx="6">
                  <c:v>0.64088397790055252</c:v>
                </c:pt>
                <c:pt idx="9">
                  <c:v>0.46812080536912748</c:v>
                </c:pt>
                <c:pt idx="10">
                  <c:v>0.47457627118644075</c:v>
                </c:pt>
                <c:pt idx="11">
                  <c:v>0.48770491803278687</c:v>
                </c:pt>
                <c:pt idx="12">
                  <c:v>0.4098360655737705</c:v>
                </c:pt>
                <c:pt idx="14">
                  <c:v>0.52075471698113207</c:v>
                </c:pt>
                <c:pt idx="15">
                  <c:v>0.47096774193548391</c:v>
                </c:pt>
                <c:pt idx="16">
                  <c:v>0.43231441048034935</c:v>
                </c:pt>
                <c:pt idx="18">
                  <c:v>0.40046838407494145</c:v>
                </c:pt>
                <c:pt idx="19">
                  <c:v>0.49870466321243523</c:v>
                </c:pt>
                <c:pt idx="21">
                  <c:v>0.46416666666666662</c:v>
                </c:pt>
              </c:numCache>
            </c:numRef>
          </c:val>
          <c:extLst xmlns:c16r2="http://schemas.microsoft.com/office/drawing/2015/06/chart">
            <c:ext xmlns:c16="http://schemas.microsoft.com/office/drawing/2014/chart" uri="{C3380CC4-5D6E-409C-BE32-E72D297353CC}">
              <c16:uniqueId val="{00000002-7A47-4887-9F37-14485018F55A}"/>
            </c:ext>
          </c:extLst>
        </c:ser>
        <c:ser>
          <c:idx val="1"/>
          <c:order val="1"/>
          <c:tx>
            <c:strRef>
              <c:f>'Q37A_Président Transition'!$V$73</c:f>
              <c:strCache>
                <c:ptCount val="1"/>
              </c:strCache>
            </c:strRef>
          </c:tx>
          <c:spPr>
            <a:noFill/>
            <a:ln>
              <a:noFill/>
            </a:ln>
            <a:effectLst/>
          </c:spPr>
          <c:invertIfNegative val="0"/>
          <c:cat>
            <c:strRef>
              <c:f>'Q37A_Président Transition'!$T$74:$T$95</c:f>
              <c:strCache>
                <c:ptCount val="22"/>
                <c:pt idx="0">
                  <c:v>Labé/Mamou</c:v>
                </c:pt>
                <c:pt idx="1">
                  <c:v>Conakry</c:v>
                </c:pt>
                <c:pt idx="2">
                  <c:v>Kindia</c:v>
                </c:pt>
                <c:pt idx="3">
                  <c:v>Faranah</c:v>
                </c:pt>
                <c:pt idx="4">
                  <c:v>Boké</c:v>
                </c:pt>
                <c:pt idx="5">
                  <c:v>Kankan</c:v>
                </c:pt>
                <c:pt idx="6">
                  <c:v>N'zérékoré</c:v>
                </c:pt>
                <c:pt idx="9">
                  <c:v>Sans éducation formelle</c:v>
                </c:pt>
                <c:pt idx="10">
                  <c:v>Primaire</c:v>
                </c:pt>
                <c:pt idx="11">
                  <c:v>Secondaire</c:v>
                </c:pt>
                <c:pt idx="12">
                  <c:v>Post-secondaire</c:v>
                </c:pt>
                <c:pt idx="14">
                  <c:v>Pauvreté vécue faible/nulle</c:v>
                </c:pt>
                <c:pt idx="15">
                  <c:v>Pauvreté vécue modérée</c:v>
                </c:pt>
                <c:pt idx="16">
                  <c:v>Pauvreté vécue élevée</c:v>
                </c:pt>
                <c:pt idx="18">
                  <c:v>Urbain</c:v>
                </c:pt>
                <c:pt idx="19">
                  <c:v>Rural</c:v>
                </c:pt>
                <c:pt idx="21">
                  <c:v>Guinée</c:v>
                </c:pt>
              </c:strCache>
            </c:strRef>
          </c:cat>
          <c:val>
            <c:numRef>
              <c:f>'Q37A_Président Transition'!$V$74:$V$95</c:f>
              <c:numCache>
                <c:formatCode>0%</c:formatCode>
                <c:ptCount val="22"/>
                <c:pt idx="0">
                  <c:v>0.01</c:v>
                </c:pt>
                <c:pt idx="1">
                  <c:v>0.01</c:v>
                </c:pt>
                <c:pt idx="2">
                  <c:v>0.02</c:v>
                </c:pt>
                <c:pt idx="3">
                  <c:v>0.05</c:v>
                </c:pt>
                <c:pt idx="4">
                  <c:v>0</c:v>
                </c:pt>
                <c:pt idx="5">
                  <c:v>0.01</c:v>
                </c:pt>
                <c:pt idx="6">
                  <c:v>0.01</c:v>
                </c:pt>
                <c:pt idx="9">
                  <c:v>0.01</c:v>
                </c:pt>
                <c:pt idx="10">
                  <c:v>0.02</c:v>
                </c:pt>
                <c:pt idx="11">
                  <c:v>0.01</c:v>
                </c:pt>
                <c:pt idx="12">
                  <c:v>0.02</c:v>
                </c:pt>
                <c:pt idx="14">
                  <c:v>0</c:v>
                </c:pt>
                <c:pt idx="15">
                  <c:v>0.02</c:v>
                </c:pt>
                <c:pt idx="16">
                  <c:v>0.01</c:v>
                </c:pt>
                <c:pt idx="18">
                  <c:v>0.01</c:v>
                </c:pt>
                <c:pt idx="19">
                  <c:v>0.01</c:v>
                </c:pt>
                <c:pt idx="21">
                  <c:v>0.02</c:v>
                </c:pt>
              </c:numCache>
            </c:numRef>
          </c:val>
          <c:extLst xmlns:c16r2="http://schemas.microsoft.com/office/drawing/2015/06/chart">
            <c:ext xmlns:c16="http://schemas.microsoft.com/office/drawing/2014/chart" uri="{C3380CC4-5D6E-409C-BE32-E72D297353CC}">
              <c16:uniqueId val="{00000003-7A47-4887-9F37-14485018F55A}"/>
            </c:ext>
          </c:extLst>
        </c:ser>
        <c:ser>
          <c:idx val="2"/>
          <c:order val="2"/>
          <c:tx>
            <c:strRef>
              <c:f>'Q37A_Président Transition'!$W$73</c:f>
              <c:strCache>
                <c:ptCount val="1"/>
                <c:pt idx="0">
                  <c:v>Juste un peu/Pas du tout confiance</c:v>
                </c:pt>
              </c:strCache>
            </c:strRef>
          </c:tx>
          <c:spPr>
            <a:solidFill>
              <a:schemeClr val="accent2"/>
            </a:solidFill>
            <a:ln>
              <a:noFill/>
            </a:ln>
            <a:effectLst/>
          </c:spPr>
          <c:invertIfNegative val="0"/>
          <c:dPt>
            <c:idx val="21"/>
            <c:invertIfNegative val="0"/>
            <c:bubble3D val="0"/>
            <c:spPr>
              <a:pattFill prst="narHorz">
                <a:fgClr>
                  <a:schemeClr val="accent2"/>
                </a:fgClr>
                <a:bgClr>
                  <a:schemeClr val="bg1"/>
                </a:bgClr>
              </a:pattFill>
              <a:ln>
                <a:noFill/>
              </a:ln>
              <a:effectLst/>
            </c:spPr>
            <c:extLst xmlns:c16r2="http://schemas.microsoft.com/office/drawing/2015/06/chart">
              <c:ext xmlns:c16="http://schemas.microsoft.com/office/drawing/2014/chart" uri="{C3380CC4-5D6E-409C-BE32-E72D297353CC}">
                <c16:uniqueId val="{00000005-7A47-4887-9F37-14485018F55A}"/>
              </c:ext>
            </c:extLst>
          </c:dPt>
          <c:dLbls>
            <c:dLbl>
              <c:idx val="2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60606"/>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'Q37A_Président Transition'!$T$74:$T$95</c:f>
              <c:strCache>
                <c:ptCount val="22"/>
                <c:pt idx="0">
                  <c:v>Labé/Mamou</c:v>
                </c:pt>
                <c:pt idx="1">
                  <c:v>Conakry</c:v>
                </c:pt>
                <c:pt idx="2">
                  <c:v>Kindia</c:v>
                </c:pt>
                <c:pt idx="3">
                  <c:v>Faranah</c:v>
                </c:pt>
                <c:pt idx="4">
                  <c:v>Boké</c:v>
                </c:pt>
                <c:pt idx="5">
                  <c:v>Kankan</c:v>
                </c:pt>
                <c:pt idx="6">
                  <c:v>N'zérékoré</c:v>
                </c:pt>
                <c:pt idx="9">
                  <c:v>Sans éducation formelle</c:v>
                </c:pt>
                <c:pt idx="10">
                  <c:v>Primaire</c:v>
                </c:pt>
                <c:pt idx="11">
                  <c:v>Secondaire</c:v>
                </c:pt>
                <c:pt idx="12">
                  <c:v>Post-secondaire</c:v>
                </c:pt>
                <c:pt idx="14">
                  <c:v>Pauvreté vécue faible/nulle</c:v>
                </c:pt>
                <c:pt idx="15">
                  <c:v>Pauvreté vécue modérée</c:v>
                </c:pt>
                <c:pt idx="16">
                  <c:v>Pauvreté vécue élevée</c:v>
                </c:pt>
                <c:pt idx="18">
                  <c:v>Urbain</c:v>
                </c:pt>
                <c:pt idx="19">
                  <c:v>Rural</c:v>
                </c:pt>
                <c:pt idx="21">
                  <c:v>Guinée</c:v>
                </c:pt>
              </c:strCache>
            </c:strRef>
          </c:cat>
          <c:val>
            <c:numRef>
              <c:f>'Q37A_Président Transition'!$W$74:$W$95</c:f>
              <c:numCache>
                <c:formatCode>0%</c:formatCode>
                <c:ptCount val="22"/>
                <c:pt idx="0">
                  <c:v>0.80102040816326525</c:v>
                </c:pt>
                <c:pt idx="1">
                  <c:v>0.60846560846560838</c:v>
                </c:pt>
                <c:pt idx="2">
                  <c:v>0.56179775280898869</c:v>
                </c:pt>
                <c:pt idx="3">
                  <c:v>0.43925233644859812</c:v>
                </c:pt>
                <c:pt idx="4">
                  <c:v>0.46774193548387094</c:v>
                </c:pt>
                <c:pt idx="5">
                  <c:v>0.39285714285714279</c:v>
                </c:pt>
                <c:pt idx="6">
                  <c:v>0.34806629834254144</c:v>
                </c:pt>
                <c:pt idx="9">
                  <c:v>0.51677852348993292</c:v>
                </c:pt>
                <c:pt idx="10">
                  <c:v>0.51412429378531077</c:v>
                </c:pt>
                <c:pt idx="11">
                  <c:v>0.51229508196721318</c:v>
                </c:pt>
                <c:pt idx="12">
                  <c:v>0.56830601092896171</c:v>
                </c:pt>
                <c:pt idx="14">
                  <c:v>0.47924528301886793</c:v>
                </c:pt>
                <c:pt idx="15">
                  <c:v>0.50752688172043015</c:v>
                </c:pt>
                <c:pt idx="16">
                  <c:v>0.55676855895196509</c:v>
                </c:pt>
                <c:pt idx="18">
                  <c:v>0.58782201405152223</c:v>
                </c:pt>
                <c:pt idx="19">
                  <c:v>0.48834196891191706</c:v>
                </c:pt>
                <c:pt idx="21">
                  <c:v>0.52333333333333332</c:v>
                </c:pt>
              </c:numCache>
            </c:numRef>
          </c:val>
          <c:extLst xmlns:c16r2="http://schemas.microsoft.com/office/drawing/2015/06/chart">
            <c:ext xmlns:c16="http://schemas.microsoft.com/office/drawing/2014/chart" uri="{C3380CC4-5D6E-409C-BE32-E72D297353CC}">
              <c16:uniqueId val="{00000006-7A47-4887-9F37-14485018F55A}"/>
            </c:ext>
          </c:extLst>
        </c:ser>
        <c:dLbls>
          <c:showLegendKey val="0"/>
          <c:showVal val="0"/>
          <c:showCatName val="0"/>
          <c:showSerName val="0"/>
          <c:showPercent val="0"/>
          <c:showBubbleSize val="0"/>
        </c:dLbls>
        <c:gapWidth val="10"/>
        <c:overlap val="100"/>
        <c:axId val="272097856"/>
        <c:axId val="272091328"/>
      </c:barChart>
      <c:catAx>
        <c:axId val="272097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272091328"/>
        <c:crosses val="autoZero"/>
        <c:auto val="1"/>
        <c:lblAlgn val="ctr"/>
        <c:lblOffset val="100"/>
        <c:noMultiLvlLbl val="0"/>
      </c:catAx>
      <c:valAx>
        <c:axId val="272091328"/>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272097856"/>
        <c:crosses val="autoZero"/>
        <c:crossBetween val="between"/>
        <c:majorUnit val="0.2"/>
      </c:valAx>
      <c:spPr>
        <a:noFill/>
        <a:ln>
          <a:noFill/>
        </a:ln>
        <a:effectLst/>
      </c:spPr>
    </c:plotArea>
    <c:legend>
      <c:legendPos val="b"/>
      <c:legendEntry>
        <c:idx val="1"/>
        <c:delete val="1"/>
      </c:legendEntry>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'Q37B-GUI Conseil Nation transit'!$W$71</c:f>
              <c:strCache>
                <c:ptCount val="1"/>
                <c:pt idx="0">
                  <c:v>Partiellement/Beaucoup confiance</c:v>
                </c:pt>
              </c:strCache>
            </c:strRef>
          </c:tx>
          <c:spPr>
            <a:solidFill>
              <a:schemeClr val="accent5">
                <a:lumMod val="60000"/>
                <a:lumOff val="40000"/>
              </a:schemeClr>
            </a:solidFill>
            <a:ln>
              <a:noFill/>
            </a:ln>
            <a:effectLst/>
          </c:spPr>
          <c:invertIfNegative val="0"/>
          <c:dPt>
            <c:idx val="21"/>
            <c:invertIfNegative val="0"/>
            <c:bubble3D val="0"/>
            <c:spPr>
              <a:pattFill prst="narHorz">
                <a:fgClr>
                  <a:schemeClr val="accent5">
                    <a:lumMod val="60000"/>
                    <a:lumOff val="40000"/>
                  </a:schemeClr>
                </a:fgClr>
                <a:bgClr>
                  <a:schemeClr val="bg1"/>
                </a:bgClr>
              </a:pattFill>
              <a:ln>
                <a:noFill/>
              </a:ln>
              <a:effectLst/>
            </c:spPr>
            <c:extLst xmlns:c16r2="http://schemas.microsoft.com/office/drawing/2015/06/chart">
              <c:ext xmlns:c16="http://schemas.microsoft.com/office/drawing/2014/chart" uri="{C3380CC4-5D6E-409C-BE32-E72D297353CC}">
                <c16:uniqueId val="{00000003-D6F5-4E94-80B9-40788C228CEA}"/>
              </c:ext>
            </c:extLst>
          </c:dPt>
          <c:dLbls>
            <c:dLbl>
              <c:idx val="2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'Q37B-GUI Conseil Nation transit'!$V$72:$V$93</c:f>
              <c:strCache>
                <c:ptCount val="22"/>
                <c:pt idx="0">
                  <c:v>Labé/Mamou</c:v>
                </c:pt>
                <c:pt idx="1">
                  <c:v>Conakry</c:v>
                </c:pt>
                <c:pt idx="2">
                  <c:v>Kindia</c:v>
                </c:pt>
                <c:pt idx="3">
                  <c:v>Boké</c:v>
                </c:pt>
                <c:pt idx="4">
                  <c:v>Kankan</c:v>
                </c:pt>
                <c:pt idx="5">
                  <c:v>Faranah</c:v>
                </c:pt>
                <c:pt idx="6">
                  <c:v>N'zérékoré</c:v>
                </c:pt>
                <c:pt idx="9">
                  <c:v>Sans éducation formelle</c:v>
                </c:pt>
                <c:pt idx="10">
                  <c:v>Primaire</c:v>
                </c:pt>
                <c:pt idx="11">
                  <c:v>Secondaire</c:v>
                </c:pt>
                <c:pt idx="12">
                  <c:v>Post-secondaire</c:v>
                </c:pt>
                <c:pt idx="14">
                  <c:v>Pauvreté vécue faible/nulle</c:v>
                </c:pt>
                <c:pt idx="15">
                  <c:v>Pauvreté vécue modérée</c:v>
                </c:pt>
                <c:pt idx="16">
                  <c:v>Pauvreté vécue élevée</c:v>
                </c:pt>
                <c:pt idx="18">
                  <c:v>Urbain</c:v>
                </c:pt>
                <c:pt idx="19">
                  <c:v>Rural</c:v>
                </c:pt>
                <c:pt idx="21">
                  <c:v>Guinée</c:v>
                </c:pt>
              </c:strCache>
            </c:strRef>
          </c:cat>
          <c:val>
            <c:numRef>
              <c:f>'Q37B-GUI Conseil Nation transit'!$W$72:$W$93</c:f>
              <c:numCache>
                <c:formatCode>0%</c:formatCode>
                <c:ptCount val="22"/>
                <c:pt idx="0">
                  <c:v>0.1979695431472081</c:v>
                </c:pt>
                <c:pt idx="1">
                  <c:v>0.22222222222222224</c:v>
                </c:pt>
                <c:pt idx="2">
                  <c:v>0.34269662921348315</c:v>
                </c:pt>
                <c:pt idx="3">
                  <c:v>0.43200000000000005</c:v>
                </c:pt>
                <c:pt idx="4">
                  <c:v>0.4821428571428571</c:v>
                </c:pt>
                <c:pt idx="5">
                  <c:v>0.5140186915887851</c:v>
                </c:pt>
                <c:pt idx="6">
                  <c:v>0.51666666666666672</c:v>
                </c:pt>
                <c:pt idx="9">
                  <c:v>0.38758389261744963</c:v>
                </c:pt>
                <c:pt idx="10">
                  <c:v>0.41807909604519777</c:v>
                </c:pt>
                <c:pt idx="11">
                  <c:v>0.36885245901639346</c:v>
                </c:pt>
                <c:pt idx="12">
                  <c:v>0.31693989071038253</c:v>
                </c:pt>
                <c:pt idx="14">
                  <c:v>0.41287878787878785</c:v>
                </c:pt>
                <c:pt idx="15">
                  <c:v>0.4043010752688172</c:v>
                </c:pt>
                <c:pt idx="16">
                  <c:v>0.33260869565217388</c:v>
                </c:pt>
                <c:pt idx="18">
                  <c:v>0.28671328671328672</c:v>
                </c:pt>
                <c:pt idx="19">
                  <c:v>0.42690815006468308</c:v>
                </c:pt>
                <c:pt idx="21">
                  <c:v>0.37846930193439865</c:v>
                </c:pt>
              </c:numCache>
            </c:numRef>
          </c:val>
          <c:extLst xmlns:c16r2="http://schemas.microsoft.com/office/drawing/2015/06/chart">
            <c:ext xmlns:c16="http://schemas.microsoft.com/office/drawing/2014/chart" uri="{C3380CC4-5D6E-409C-BE32-E72D297353CC}">
              <c16:uniqueId val="{00000000-D6F5-4E94-80B9-40788C228CEA}"/>
            </c:ext>
          </c:extLst>
        </c:ser>
        <c:ser>
          <c:idx val="1"/>
          <c:order val="1"/>
          <c:tx>
            <c:strRef>
              <c:f>'Q37B-GUI Conseil Nation transit'!$X$71</c:f>
              <c:strCache>
                <c:ptCount val="1"/>
              </c:strCache>
            </c:strRef>
          </c:tx>
          <c:spPr>
            <a:noFill/>
            <a:ln>
              <a:noFill/>
            </a:ln>
            <a:effectLst/>
          </c:spPr>
          <c:invertIfNegative val="0"/>
          <c:cat>
            <c:strRef>
              <c:f>'Q37B-GUI Conseil Nation transit'!$V$72:$V$93</c:f>
              <c:strCache>
                <c:ptCount val="22"/>
                <c:pt idx="0">
                  <c:v>Labé/Mamou</c:v>
                </c:pt>
                <c:pt idx="1">
                  <c:v>Conakry</c:v>
                </c:pt>
                <c:pt idx="2">
                  <c:v>Kindia</c:v>
                </c:pt>
                <c:pt idx="3">
                  <c:v>Boké</c:v>
                </c:pt>
                <c:pt idx="4">
                  <c:v>Kankan</c:v>
                </c:pt>
                <c:pt idx="5">
                  <c:v>Faranah</c:v>
                </c:pt>
                <c:pt idx="6">
                  <c:v>N'zérékoré</c:v>
                </c:pt>
                <c:pt idx="9">
                  <c:v>Sans éducation formelle</c:v>
                </c:pt>
                <c:pt idx="10">
                  <c:v>Primaire</c:v>
                </c:pt>
                <c:pt idx="11">
                  <c:v>Secondaire</c:v>
                </c:pt>
                <c:pt idx="12">
                  <c:v>Post-secondaire</c:v>
                </c:pt>
                <c:pt idx="14">
                  <c:v>Pauvreté vécue faible/nulle</c:v>
                </c:pt>
                <c:pt idx="15">
                  <c:v>Pauvreté vécue modérée</c:v>
                </c:pt>
                <c:pt idx="16">
                  <c:v>Pauvreté vécue élevée</c:v>
                </c:pt>
                <c:pt idx="18">
                  <c:v>Urbain</c:v>
                </c:pt>
                <c:pt idx="19">
                  <c:v>Rural</c:v>
                </c:pt>
                <c:pt idx="21">
                  <c:v>Guinée</c:v>
                </c:pt>
              </c:strCache>
            </c:strRef>
          </c:cat>
          <c:val>
            <c:numRef>
              <c:f>'Q37B-GUI Conseil Nation transit'!$X$72:$X$93</c:f>
              <c:numCache>
                <c:formatCode>0%</c:formatCode>
                <c:ptCount val="22"/>
                <c:pt idx="0">
                  <c:v>0.03</c:v>
                </c:pt>
                <c:pt idx="1">
                  <c:v>0.01</c:v>
                </c:pt>
                <c:pt idx="2">
                  <c:v>0.04</c:v>
                </c:pt>
                <c:pt idx="3">
                  <c:v>7.0000000000000007E-2</c:v>
                </c:pt>
                <c:pt idx="4">
                  <c:v>0.06</c:v>
                </c:pt>
                <c:pt idx="5">
                  <c:v>7.0000000000000007E-2</c:v>
                </c:pt>
                <c:pt idx="6">
                  <c:v>0.05</c:v>
                </c:pt>
                <c:pt idx="9">
                  <c:v>0.06</c:v>
                </c:pt>
                <c:pt idx="10">
                  <c:v>0.02</c:v>
                </c:pt>
                <c:pt idx="11">
                  <c:v>0.03</c:v>
                </c:pt>
                <c:pt idx="12">
                  <c:v>0.02</c:v>
                </c:pt>
                <c:pt idx="14">
                  <c:v>0.04</c:v>
                </c:pt>
                <c:pt idx="15">
                  <c:v>0.05</c:v>
                </c:pt>
                <c:pt idx="16">
                  <c:v>0.05</c:v>
                </c:pt>
                <c:pt idx="18">
                  <c:v>0.02</c:v>
                </c:pt>
                <c:pt idx="19">
                  <c:v>0.05</c:v>
                </c:pt>
                <c:pt idx="21">
                  <c:v>0.04</c:v>
                </c:pt>
              </c:numCache>
            </c:numRef>
          </c:val>
          <c:extLst xmlns:c16r2="http://schemas.microsoft.com/office/drawing/2015/06/chart">
            <c:ext xmlns:c16="http://schemas.microsoft.com/office/drawing/2014/chart" uri="{C3380CC4-5D6E-409C-BE32-E72D297353CC}">
              <c16:uniqueId val="{00000001-D6F5-4E94-80B9-40788C228CEA}"/>
            </c:ext>
          </c:extLst>
        </c:ser>
        <c:ser>
          <c:idx val="2"/>
          <c:order val="2"/>
          <c:tx>
            <c:strRef>
              <c:f>'Q37B-GUI Conseil Nation transit'!$Y$71</c:f>
              <c:strCache>
                <c:ptCount val="1"/>
                <c:pt idx="0">
                  <c:v>Juste un peu/Pas du tout confiance</c:v>
                </c:pt>
              </c:strCache>
            </c:strRef>
          </c:tx>
          <c:spPr>
            <a:solidFill>
              <a:schemeClr val="tx1">
                <a:lumMod val="50000"/>
              </a:schemeClr>
            </a:solidFill>
            <a:ln>
              <a:noFill/>
            </a:ln>
            <a:effectLst/>
          </c:spPr>
          <c:invertIfNegative val="0"/>
          <c:dPt>
            <c:idx val="21"/>
            <c:invertIfNegative val="0"/>
            <c:bubble3D val="0"/>
            <c:spPr>
              <a:pattFill prst="narHorz">
                <a:fgClr>
                  <a:schemeClr val="tx1">
                    <a:lumMod val="50000"/>
                  </a:schemeClr>
                </a:fgClr>
                <a:bgClr>
                  <a:schemeClr val="bg1"/>
                </a:bgClr>
              </a:pattFill>
              <a:ln>
                <a:noFill/>
              </a:ln>
              <a:effectLst/>
            </c:spPr>
            <c:extLst xmlns:c16r2="http://schemas.microsoft.com/office/drawing/2015/06/chart">
              <c:ext xmlns:c16="http://schemas.microsoft.com/office/drawing/2014/chart" uri="{C3380CC4-5D6E-409C-BE32-E72D297353CC}">
                <c16:uniqueId val="{00000004-D6F5-4E94-80B9-40788C228CEA}"/>
              </c:ext>
            </c:extLst>
          </c:dPt>
          <c:dLbls>
            <c:dLbl>
              <c:idx val="2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60606"/>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'Q37B-GUI Conseil Nation transit'!$V$72:$V$93</c:f>
              <c:strCache>
                <c:ptCount val="22"/>
                <c:pt idx="0">
                  <c:v>Labé/Mamou</c:v>
                </c:pt>
                <c:pt idx="1">
                  <c:v>Conakry</c:v>
                </c:pt>
                <c:pt idx="2">
                  <c:v>Kindia</c:v>
                </c:pt>
                <c:pt idx="3">
                  <c:v>Boké</c:v>
                </c:pt>
                <c:pt idx="4">
                  <c:v>Kankan</c:v>
                </c:pt>
                <c:pt idx="5">
                  <c:v>Faranah</c:v>
                </c:pt>
                <c:pt idx="6">
                  <c:v>N'zérékoré</c:v>
                </c:pt>
                <c:pt idx="9">
                  <c:v>Sans éducation formelle</c:v>
                </c:pt>
                <c:pt idx="10">
                  <c:v>Primaire</c:v>
                </c:pt>
                <c:pt idx="11">
                  <c:v>Secondaire</c:v>
                </c:pt>
                <c:pt idx="12">
                  <c:v>Post-secondaire</c:v>
                </c:pt>
                <c:pt idx="14">
                  <c:v>Pauvreté vécue faible/nulle</c:v>
                </c:pt>
                <c:pt idx="15">
                  <c:v>Pauvreté vécue modérée</c:v>
                </c:pt>
                <c:pt idx="16">
                  <c:v>Pauvreté vécue élevée</c:v>
                </c:pt>
                <c:pt idx="18">
                  <c:v>Urbain</c:v>
                </c:pt>
                <c:pt idx="19">
                  <c:v>Rural</c:v>
                </c:pt>
                <c:pt idx="21">
                  <c:v>Guinée</c:v>
                </c:pt>
              </c:strCache>
            </c:strRef>
          </c:cat>
          <c:val>
            <c:numRef>
              <c:f>'Q37B-GUI Conseil Nation transit'!$Y$72:$Y$93</c:f>
              <c:numCache>
                <c:formatCode>0%</c:formatCode>
                <c:ptCount val="22"/>
                <c:pt idx="0">
                  <c:v>0.77157360406091369</c:v>
                </c:pt>
                <c:pt idx="1">
                  <c:v>0.76719576719576721</c:v>
                </c:pt>
                <c:pt idx="2">
                  <c:v>0.6235955056179775</c:v>
                </c:pt>
                <c:pt idx="3">
                  <c:v>0.496</c:v>
                </c:pt>
                <c:pt idx="4">
                  <c:v>0.4642857142857143</c:v>
                </c:pt>
                <c:pt idx="5">
                  <c:v>0.42056074766355139</c:v>
                </c:pt>
                <c:pt idx="6">
                  <c:v>0.43333333333333329</c:v>
                </c:pt>
                <c:pt idx="9">
                  <c:v>0.55201342281879184</c:v>
                </c:pt>
                <c:pt idx="10">
                  <c:v>0.56497175141242939</c:v>
                </c:pt>
                <c:pt idx="11">
                  <c:v>0.59836065573770503</c:v>
                </c:pt>
                <c:pt idx="12">
                  <c:v>0.66120218579234979</c:v>
                </c:pt>
                <c:pt idx="14">
                  <c:v>0.55303030303030298</c:v>
                </c:pt>
                <c:pt idx="15">
                  <c:v>0.55268817204301079</c:v>
                </c:pt>
                <c:pt idx="16">
                  <c:v>0.61956521739130432</c:v>
                </c:pt>
                <c:pt idx="18">
                  <c:v>0.68764568764568756</c:v>
                </c:pt>
                <c:pt idx="19">
                  <c:v>0.52134540750323421</c:v>
                </c:pt>
                <c:pt idx="21">
                  <c:v>0.57863751051303614</c:v>
                </c:pt>
              </c:numCache>
            </c:numRef>
          </c:val>
          <c:extLst xmlns:c16r2="http://schemas.microsoft.com/office/drawing/2015/06/chart">
            <c:ext xmlns:c16="http://schemas.microsoft.com/office/drawing/2014/chart" uri="{C3380CC4-5D6E-409C-BE32-E72D297353CC}">
              <c16:uniqueId val="{00000002-D6F5-4E94-80B9-40788C228CEA}"/>
            </c:ext>
          </c:extLst>
        </c:ser>
        <c:dLbls>
          <c:showLegendKey val="0"/>
          <c:showVal val="0"/>
          <c:showCatName val="0"/>
          <c:showSerName val="0"/>
          <c:showPercent val="0"/>
          <c:showBubbleSize val="0"/>
        </c:dLbls>
        <c:gapWidth val="20"/>
        <c:overlap val="100"/>
        <c:axId val="386954752"/>
        <c:axId val="386962368"/>
      </c:barChart>
      <c:catAx>
        <c:axId val="386954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86962368"/>
        <c:crosses val="autoZero"/>
        <c:auto val="1"/>
        <c:lblAlgn val="ctr"/>
        <c:lblOffset val="100"/>
        <c:noMultiLvlLbl val="0"/>
      </c:catAx>
      <c:valAx>
        <c:axId val="386962368"/>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86954752"/>
        <c:crosses val="autoZero"/>
        <c:crossBetween val="between"/>
        <c:majorUnit val="0.2"/>
      </c:valAx>
      <c:spPr>
        <a:noFill/>
        <a:ln>
          <a:noFill/>
        </a:ln>
        <a:effectLst/>
      </c:spPr>
    </c:plotArea>
    <c:legend>
      <c:legendPos val="b"/>
      <c:legendEntry>
        <c:idx val="1"/>
        <c:delete val="1"/>
      </c:legendEntry>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1-E64E-4610-8BD1-916C51CCF09F}"/>
              </c:ext>
            </c:extLst>
          </c:dPt>
          <c:dPt>
            <c:idx val="1"/>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3-E64E-4610-8BD1-916C51CCF09F}"/>
              </c:ext>
            </c:extLst>
          </c:dPt>
          <c:dPt>
            <c:idx val="2"/>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5-E64E-4610-8BD1-916C51CCF09F}"/>
              </c:ext>
            </c:extLst>
          </c:dPt>
          <c:dPt>
            <c:idx val="3"/>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7-E64E-4610-8BD1-916C51CCF09F}"/>
              </c:ext>
            </c:extLst>
          </c:dPt>
          <c:dPt>
            <c:idx val="4"/>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9-E64E-4610-8BD1-916C51CCF09F}"/>
              </c:ext>
            </c:extLst>
          </c:dPt>
          <c:dPt>
            <c:idx val="5"/>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B-E64E-4610-8BD1-916C51CCF09F}"/>
              </c:ext>
            </c:extLst>
          </c:dPt>
          <c:dPt>
            <c:idx val="6"/>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D-E64E-4610-8BD1-916C51CCF09F}"/>
              </c:ext>
            </c:extLst>
          </c:dPt>
          <c:dPt>
            <c:idx val="8"/>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F-E64E-4610-8BD1-916C51CCF09F}"/>
              </c:ext>
            </c:extLst>
          </c:dPt>
          <c:dPt>
            <c:idx val="9"/>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11-E64E-4610-8BD1-916C51CCF09F}"/>
              </c:ext>
            </c:extLst>
          </c:dPt>
          <c:dPt>
            <c:idx val="10"/>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13-E64E-4610-8BD1-916C51CCF09F}"/>
              </c:ext>
            </c:extLst>
          </c:dPt>
          <c:dPt>
            <c:idx val="11"/>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15-E64E-4610-8BD1-916C51CCF09F}"/>
              </c:ext>
            </c:extLst>
          </c:dPt>
          <c:dPt>
            <c:idx val="13"/>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17-E64E-4610-8BD1-916C51CCF09F}"/>
              </c:ext>
            </c:extLst>
          </c:dPt>
          <c:dPt>
            <c:idx val="14"/>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19-E64E-4610-8BD1-916C51CCF09F}"/>
              </c:ext>
            </c:extLst>
          </c:dPt>
          <c:dPt>
            <c:idx val="15"/>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1B-E64E-4610-8BD1-916C51CCF09F}"/>
              </c:ext>
            </c:extLst>
          </c:dPt>
          <c:dPt>
            <c:idx val="17"/>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1D-E64E-4610-8BD1-916C51CCF09F}"/>
              </c:ext>
            </c:extLst>
          </c:dPt>
          <c:dPt>
            <c:idx val="18"/>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1F-E64E-4610-8BD1-916C51CCF09F}"/>
              </c:ext>
            </c:extLst>
          </c:dPt>
          <c:dPt>
            <c:idx val="20"/>
            <c:invertIfNegative val="0"/>
            <c:bubble3D val="0"/>
            <c:spPr>
              <a:pattFill prst="dkUpDiag">
                <a:fgClr>
                  <a:schemeClr val="accent5">
                    <a:lumMod val="60000"/>
                    <a:lumOff val="40000"/>
                  </a:schemeClr>
                </a:fgClr>
                <a:bgClr>
                  <a:schemeClr val="bg1"/>
                </a:bgClr>
              </a:pattFill>
              <a:ln>
                <a:noFill/>
              </a:ln>
              <a:effectLst/>
            </c:spPr>
            <c:extLst xmlns:c16r2="http://schemas.microsoft.com/office/drawing/2015/06/chart">
              <c:ext xmlns:c16="http://schemas.microsoft.com/office/drawing/2014/chart" uri="{C3380CC4-5D6E-409C-BE32-E72D297353CC}">
                <c16:uniqueId val="{00000021-E64E-4610-8BD1-916C51CCF09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'Q37F_Partis polit opposition'!$O$69:$O$89</c:f>
              <c:strCache>
                <c:ptCount val="21"/>
                <c:pt idx="0">
                  <c:v>Conakry</c:v>
                </c:pt>
                <c:pt idx="1">
                  <c:v>Kindia</c:v>
                </c:pt>
                <c:pt idx="2">
                  <c:v>N'zérékoré</c:v>
                </c:pt>
                <c:pt idx="3">
                  <c:v>Kankan</c:v>
                </c:pt>
                <c:pt idx="4">
                  <c:v>Faranah</c:v>
                </c:pt>
                <c:pt idx="5">
                  <c:v>Boké</c:v>
                </c:pt>
                <c:pt idx="6">
                  <c:v>Labé/Mamou</c:v>
                </c:pt>
                <c:pt idx="8">
                  <c:v>Sans éducation formelle</c:v>
                </c:pt>
                <c:pt idx="9">
                  <c:v>Primaire</c:v>
                </c:pt>
                <c:pt idx="10">
                  <c:v>Secondaire</c:v>
                </c:pt>
                <c:pt idx="11">
                  <c:v>Post-secondaire</c:v>
                </c:pt>
                <c:pt idx="13">
                  <c:v>Pauvreté vécue faible/nulle</c:v>
                </c:pt>
                <c:pt idx="14">
                  <c:v>Pauvreté vécue modérée</c:v>
                </c:pt>
                <c:pt idx="15">
                  <c:v>Pauvreté vécue élevée</c:v>
                </c:pt>
                <c:pt idx="17">
                  <c:v>Urbain</c:v>
                </c:pt>
                <c:pt idx="18">
                  <c:v>Rural</c:v>
                </c:pt>
                <c:pt idx="20">
                  <c:v>Guinée</c:v>
                </c:pt>
              </c:strCache>
            </c:strRef>
          </c:cat>
          <c:val>
            <c:numRef>
              <c:f>'Q37F_Partis polit opposition'!$P$69:$P$89</c:f>
              <c:numCache>
                <c:formatCode>0%</c:formatCode>
                <c:ptCount val="21"/>
                <c:pt idx="0">
                  <c:v>0.82539682539682535</c:v>
                </c:pt>
                <c:pt idx="1">
                  <c:v>0.7303370786516854</c:v>
                </c:pt>
                <c:pt idx="2">
                  <c:v>0.72777777777777786</c:v>
                </c:pt>
                <c:pt idx="3">
                  <c:v>0.68161434977578472</c:v>
                </c:pt>
                <c:pt idx="4">
                  <c:v>0.64814814814814814</c:v>
                </c:pt>
                <c:pt idx="5">
                  <c:v>0.6097560975609756</c:v>
                </c:pt>
                <c:pt idx="6">
                  <c:v>0.57360406091370564</c:v>
                </c:pt>
                <c:pt idx="8">
                  <c:v>0.63590604026845643</c:v>
                </c:pt>
                <c:pt idx="9">
                  <c:v>0.6797752808988764</c:v>
                </c:pt>
                <c:pt idx="10">
                  <c:v>0.75308641975308643</c:v>
                </c:pt>
                <c:pt idx="11">
                  <c:v>0.79891304347826098</c:v>
                </c:pt>
                <c:pt idx="13">
                  <c:v>0.70833333333333337</c:v>
                </c:pt>
                <c:pt idx="14">
                  <c:v>0.66021505376344081</c:v>
                </c:pt>
                <c:pt idx="15">
                  <c:v>0.70652173913043481</c:v>
                </c:pt>
                <c:pt idx="17">
                  <c:v>0.81264637002341922</c:v>
                </c:pt>
                <c:pt idx="18">
                  <c:v>0.62354463130659765</c:v>
                </c:pt>
                <c:pt idx="20">
                  <c:v>0.69109075770191508</c:v>
                </c:pt>
              </c:numCache>
            </c:numRef>
          </c:val>
          <c:extLst xmlns:c16r2="http://schemas.microsoft.com/office/drawing/2015/06/chart">
            <c:ext xmlns:c16="http://schemas.microsoft.com/office/drawing/2014/chart" uri="{C3380CC4-5D6E-409C-BE32-E72D297353CC}">
              <c16:uniqueId val="{00000022-E64E-4610-8BD1-916C51CCF09F}"/>
            </c:ext>
          </c:extLst>
        </c:ser>
        <c:dLbls>
          <c:showLegendKey val="0"/>
          <c:showVal val="0"/>
          <c:showCatName val="0"/>
          <c:showSerName val="0"/>
          <c:showPercent val="0"/>
          <c:showBubbleSize val="0"/>
        </c:dLbls>
        <c:gapWidth val="80"/>
        <c:overlap val="-27"/>
        <c:axId val="386958560"/>
        <c:axId val="386957472"/>
      </c:barChart>
      <c:catAx>
        <c:axId val="38695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86957472"/>
        <c:crosses val="autoZero"/>
        <c:auto val="1"/>
        <c:lblAlgn val="ctr"/>
        <c:lblOffset val="100"/>
        <c:noMultiLvlLbl val="0"/>
      </c:catAx>
      <c:valAx>
        <c:axId val="386957472"/>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8695856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'[GUI_AB_R9_Data analysis_Questions identitaires_ka-11feb23.xlsb]Q84c_Choix Ident'!$Z$7:$Z$11</c:f>
              <c:strCache>
                <c:ptCount val="5"/>
                <c:pt idx="0">
                  <c:v>Je me sens seulement guinéen(ne)</c:v>
                </c:pt>
                <c:pt idx="1">
                  <c:v>Je me sens plus guinéen(ne) que (groupe ethnique)</c:v>
                </c:pt>
                <c:pt idx="2">
                  <c:v>Je me sens également guinéen(ne) et (groupe ethnique)</c:v>
                </c:pt>
                <c:pt idx="3">
                  <c:v>Je me sens plus (groupe ethnique) que guinéen(ne)</c:v>
                </c:pt>
                <c:pt idx="4">
                  <c:v>Je me sens uniquement (groupe ethnique)</c:v>
                </c:pt>
              </c:strCache>
            </c:strRef>
          </c:cat>
          <c:val>
            <c:numRef>
              <c:f>'[GUI_AB_R9_Data analysis_Questions identitaires_ka-11feb23.xlsb]Q84c_Choix Ident'!$AA$7:$AA$11</c:f>
              <c:numCache>
                <c:formatCode>0%</c:formatCode>
                <c:ptCount val="5"/>
                <c:pt idx="0">
                  <c:v>0.68</c:v>
                </c:pt>
                <c:pt idx="1">
                  <c:v>0.11</c:v>
                </c:pt>
                <c:pt idx="2">
                  <c:v>0.11</c:v>
                </c:pt>
                <c:pt idx="3">
                  <c:v>0.08</c:v>
                </c:pt>
                <c:pt idx="4">
                  <c:v>0.03</c:v>
                </c:pt>
              </c:numCache>
            </c:numRef>
          </c:val>
          <c:extLst xmlns:c16r2="http://schemas.microsoft.com/office/drawing/2015/06/chart">
            <c:ext xmlns:c16="http://schemas.microsoft.com/office/drawing/2014/chart" uri="{C3380CC4-5D6E-409C-BE32-E72D297353CC}">
              <c16:uniqueId val="{00000000-0DAC-4E0A-B8F7-F21CF1E41745}"/>
            </c:ext>
          </c:extLst>
        </c:ser>
        <c:dLbls>
          <c:showLegendKey val="0"/>
          <c:showVal val="0"/>
          <c:showCatName val="0"/>
          <c:showSerName val="0"/>
          <c:showPercent val="0"/>
          <c:showBubbleSize val="0"/>
        </c:dLbls>
        <c:gapWidth val="80"/>
        <c:overlap val="-27"/>
        <c:axId val="386952032"/>
        <c:axId val="386959104"/>
      </c:barChart>
      <c:catAx>
        <c:axId val="386952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86959104"/>
        <c:crosses val="autoZero"/>
        <c:auto val="1"/>
        <c:lblAlgn val="ctr"/>
        <c:lblOffset val="100"/>
        <c:noMultiLvlLbl val="0"/>
      </c:catAx>
      <c:valAx>
        <c:axId val="386959104"/>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8695203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6"/>
              </a:solidFill>
              <a:ln w="19050">
                <a:noFill/>
              </a:ln>
              <a:effectLst/>
            </c:spPr>
            <c:extLst xmlns:c16r2="http://schemas.microsoft.com/office/drawing/2015/06/chart">
              <c:ext xmlns:c16="http://schemas.microsoft.com/office/drawing/2014/chart" uri="{C3380CC4-5D6E-409C-BE32-E72D297353CC}">
                <c16:uniqueId val="{00000001-8449-42CA-BCE4-01B6C083176A}"/>
              </c:ext>
            </c:extLst>
          </c:dPt>
          <c:dPt>
            <c:idx val="1"/>
            <c:bubble3D val="0"/>
            <c:spPr>
              <a:solidFill>
                <a:schemeClr val="accent3">
                  <a:lumMod val="40000"/>
                  <a:lumOff val="60000"/>
                </a:schemeClr>
              </a:solidFill>
              <a:ln w="19050">
                <a:noFill/>
              </a:ln>
              <a:effectLst/>
            </c:spPr>
            <c:extLst xmlns:c16r2="http://schemas.microsoft.com/office/drawing/2015/06/chart">
              <c:ext xmlns:c16="http://schemas.microsoft.com/office/drawing/2014/chart" uri="{C3380CC4-5D6E-409C-BE32-E72D297353CC}">
                <c16:uniqueId val="{00000003-8449-42CA-BCE4-01B6C083176A}"/>
              </c:ext>
            </c:extLst>
          </c:dPt>
          <c:dPt>
            <c:idx val="2"/>
            <c:bubble3D val="0"/>
            <c:spPr>
              <a:solidFill>
                <a:schemeClr val="accent3">
                  <a:lumMod val="60000"/>
                  <a:lumOff val="40000"/>
                </a:schemeClr>
              </a:solidFill>
              <a:ln w="19050">
                <a:noFill/>
              </a:ln>
              <a:effectLst/>
            </c:spPr>
            <c:extLst xmlns:c16r2="http://schemas.microsoft.com/office/drawing/2015/06/chart">
              <c:ext xmlns:c16="http://schemas.microsoft.com/office/drawing/2014/chart" uri="{C3380CC4-5D6E-409C-BE32-E72D297353CC}">
                <c16:uniqueId val="{00000005-8449-42CA-BCE4-01B6C083176A}"/>
              </c:ext>
            </c:extLst>
          </c:dPt>
          <c:dPt>
            <c:idx val="3"/>
            <c:bubble3D val="0"/>
            <c:spPr>
              <a:solidFill>
                <a:schemeClr val="accent3"/>
              </a:solidFill>
              <a:ln w="19050">
                <a:noFill/>
              </a:ln>
              <a:effectLst/>
            </c:spPr>
            <c:extLst xmlns:c16r2="http://schemas.microsoft.com/office/drawing/2015/06/chart">
              <c:ext xmlns:c16="http://schemas.microsoft.com/office/drawing/2014/chart" uri="{C3380CC4-5D6E-409C-BE32-E72D297353CC}">
                <c16:uniqueId val="{00000007-8449-42CA-BCE4-01B6C083176A}"/>
              </c:ext>
            </c:extLst>
          </c:dPt>
          <c:dPt>
            <c:idx val="4"/>
            <c:bubble3D val="0"/>
            <c:spPr>
              <a:solidFill>
                <a:schemeClr val="accent2"/>
              </a:solidFill>
              <a:ln w="19050">
                <a:noFill/>
              </a:ln>
              <a:effectLst/>
            </c:spPr>
            <c:extLst xmlns:c16r2="http://schemas.microsoft.com/office/drawing/2015/06/chart">
              <c:ext xmlns:c16="http://schemas.microsoft.com/office/drawing/2014/chart" uri="{C3380CC4-5D6E-409C-BE32-E72D297353CC}">
                <c16:uniqueId val="{00000009-8449-42CA-BCE4-01B6C083176A}"/>
              </c:ext>
            </c:extLst>
          </c:dPt>
          <c:dLbls>
            <c:dLbl>
              <c:idx val="4"/>
              <c:layout>
                <c:manualLayout>
                  <c:x val="1.0937766905623335E-2"/>
                  <c:y val="9.762589040327555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8449-42CA-BCE4-01B6C083176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'Q84b_Trait injust'!$AA$8:$AA$12</c:f>
              <c:strCache>
                <c:ptCount val="5"/>
                <c:pt idx="0">
                  <c:v>Jamais</c:v>
                </c:pt>
                <c:pt idx="1">
                  <c:v>Quelques fois</c:v>
                </c:pt>
                <c:pt idx="2">
                  <c:v>Souvent</c:v>
                </c:pt>
                <c:pt idx="3">
                  <c:v>Toujours</c:v>
                </c:pt>
                <c:pt idx="4">
                  <c:v>Ne sait pas/Refus</c:v>
                </c:pt>
              </c:strCache>
            </c:strRef>
          </c:cat>
          <c:val>
            <c:numRef>
              <c:f>'Q84b_Trait injust'!$AB$8:$AB$12</c:f>
              <c:numCache>
                <c:formatCode>0%</c:formatCode>
                <c:ptCount val="5"/>
                <c:pt idx="0">
                  <c:v>0.48</c:v>
                </c:pt>
                <c:pt idx="1">
                  <c:v>0.23</c:v>
                </c:pt>
                <c:pt idx="2">
                  <c:v>0.13</c:v>
                </c:pt>
                <c:pt idx="3">
                  <c:v>0.14000000000000001</c:v>
                </c:pt>
                <c:pt idx="4">
                  <c:v>0.02</c:v>
                </c:pt>
              </c:numCache>
            </c:numRef>
          </c:val>
          <c:extLst xmlns:c16r2="http://schemas.microsoft.com/office/drawing/2015/06/chart">
            <c:ext xmlns:c16="http://schemas.microsoft.com/office/drawing/2014/chart" uri="{C3380CC4-5D6E-409C-BE32-E72D297353CC}">
              <c16:uniqueId val="{0000000A-8449-42CA-BCE4-01B6C083176A}"/>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5196680923428416"/>
          <c:y val="0.30829098659487353"/>
          <c:w val="0.23765324384238937"/>
          <c:h val="0.47174603174603175"/>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'Q84d_Ethn mère'!$H$18</c:f>
              <c:strCache>
                <c:ptCount val="1"/>
                <c:pt idx="0">
                  <c:v>Oui</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'Q84d_Ethn mère'!$G$19:$G$20</c:f>
              <c:strCache>
                <c:ptCount val="2"/>
                <c:pt idx="0">
                  <c:v>Groupe ethnique du père</c:v>
                </c:pt>
                <c:pt idx="1">
                  <c:v>Groupe ethnique de la mère</c:v>
                </c:pt>
              </c:strCache>
            </c:strRef>
          </c:cat>
          <c:val>
            <c:numRef>
              <c:f>'Q84d_Ethn mère'!$H$19:$H$20</c:f>
              <c:numCache>
                <c:formatCode>0%</c:formatCode>
                <c:ptCount val="2"/>
                <c:pt idx="0">
                  <c:v>0.98446122471000608</c:v>
                </c:pt>
                <c:pt idx="1">
                  <c:v>0.87490255462999711</c:v>
                </c:pt>
              </c:numCache>
            </c:numRef>
          </c:val>
          <c:extLst xmlns:c16r2="http://schemas.microsoft.com/office/drawing/2015/06/chart">
            <c:ext xmlns:c16="http://schemas.microsoft.com/office/drawing/2014/chart" uri="{C3380CC4-5D6E-409C-BE32-E72D297353CC}">
              <c16:uniqueId val="{00000000-EA18-4E08-8D0F-C34161F5F475}"/>
            </c:ext>
          </c:extLst>
        </c:ser>
        <c:ser>
          <c:idx val="1"/>
          <c:order val="1"/>
          <c:tx>
            <c:strRef>
              <c:f>'Q84d_Ethn mère'!$I$18</c:f>
              <c:strCache>
                <c:ptCount val="1"/>
                <c:pt idx="0">
                  <c:v>Non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'Q84d_Ethn mère'!$G$19:$G$20</c:f>
              <c:strCache>
                <c:ptCount val="2"/>
                <c:pt idx="0">
                  <c:v>Groupe ethnique du père</c:v>
                </c:pt>
                <c:pt idx="1">
                  <c:v>Groupe ethnique de la mère</c:v>
                </c:pt>
              </c:strCache>
            </c:strRef>
          </c:cat>
          <c:val>
            <c:numRef>
              <c:f>'Q84d_Ethn mère'!$I$19:$I$20</c:f>
              <c:numCache>
                <c:formatCode>0%</c:formatCode>
                <c:ptCount val="2"/>
                <c:pt idx="0">
                  <c:v>1.5538775289993957E-2</c:v>
                </c:pt>
                <c:pt idx="1">
                  <c:v>0.12509744537000292</c:v>
                </c:pt>
              </c:numCache>
            </c:numRef>
          </c:val>
          <c:extLst xmlns:c16r2="http://schemas.microsoft.com/office/drawing/2015/06/chart">
            <c:ext xmlns:c16="http://schemas.microsoft.com/office/drawing/2014/chart" uri="{C3380CC4-5D6E-409C-BE32-E72D297353CC}">
              <c16:uniqueId val="{00000001-EA18-4E08-8D0F-C34161F5F475}"/>
            </c:ext>
          </c:extLst>
        </c:ser>
        <c:dLbls>
          <c:showLegendKey val="0"/>
          <c:showVal val="0"/>
          <c:showCatName val="0"/>
          <c:showSerName val="0"/>
          <c:showPercent val="0"/>
          <c:showBubbleSize val="0"/>
        </c:dLbls>
        <c:gapWidth val="100"/>
        <c:overlap val="100"/>
        <c:axId val="386964000"/>
        <c:axId val="386960736"/>
      </c:barChart>
      <c:catAx>
        <c:axId val="386964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86960736"/>
        <c:crosses val="autoZero"/>
        <c:auto val="1"/>
        <c:lblAlgn val="ctr"/>
        <c:lblOffset val="100"/>
        <c:noMultiLvlLbl val="0"/>
      </c:catAx>
      <c:valAx>
        <c:axId val="386960736"/>
        <c:scaling>
          <c:orientation val="minMax"/>
          <c:max val="1"/>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86964000"/>
        <c:crosses val="autoZero"/>
        <c:crossBetween val="between"/>
        <c:majorUnit val="0.2"/>
      </c:valAx>
      <c:spPr>
        <a:noFill/>
        <a:ln>
          <a:noFill/>
        </a:ln>
        <a:effectLst/>
      </c:spPr>
    </c:plotArea>
    <c:legend>
      <c:legendPos val="r"/>
      <c:layout>
        <c:manualLayout>
          <c:xMode val="edge"/>
          <c:yMode val="edge"/>
          <c:x val="0.92021061906883794"/>
          <c:y val="0.37138791972204477"/>
          <c:w val="7.1096484533375137E-2"/>
          <c:h val="0.19365955580307986"/>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CEA32-0472-4F7B-A106-DF6AC996DC52}" type="datetimeFigureOut">
              <a:rPr lang="en-US" smtClean="0"/>
              <a:t>3/2/2023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6F956A-8303-4968-BA65-E08AFF42E8A0}" type="slidenum">
              <a:rPr lang="en-US" smtClean="0"/>
              <a:t>‹N°›</a:t>
            </a:fld>
            <a:endParaRPr lang="en-US"/>
          </a:p>
        </p:txBody>
      </p:sp>
    </p:spTree>
    <p:extLst>
      <p:ext uri="{BB962C8B-B14F-4D97-AF65-F5344CB8AC3E}">
        <p14:creationId xmlns:p14="http://schemas.microsoft.com/office/powerpoint/2010/main" val="3971184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66776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766776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599919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755839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3273744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906034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Chaque section ou sujet devrait avoir au maximum 3 résultats clés. Utiliser les mots et non les pourcentages pour expliquer vos résultats. Au lieu de ne présenter que les chiffres, essayez de résumer l’essentiel de vos données pour faire passer un message clé et aussi faciliter la compréhension de votre présentation auprès de votre audience.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984037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396607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895222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1343073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86394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698762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4028881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428758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4146564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949397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Utilisez</a:t>
            </a:r>
            <a:r>
              <a:rPr lang="en-US" dirty="0"/>
              <a:t> </a:t>
            </a:r>
            <a:r>
              <a:rPr lang="en-US" dirty="0" err="1"/>
              <a:t>une</a:t>
            </a:r>
            <a:r>
              <a:rPr lang="en-US" dirty="0"/>
              <a:t> photo </a:t>
            </a:r>
            <a:r>
              <a:rPr lang="en-US" dirty="0" err="1"/>
              <a:t>venant</a:t>
            </a:r>
            <a:r>
              <a:rPr lang="en-US" dirty="0"/>
              <a:t> de </a:t>
            </a:r>
            <a:r>
              <a:rPr lang="en-US" dirty="0" err="1"/>
              <a:t>votre</a:t>
            </a:r>
            <a:r>
              <a:rPr lang="en-US" dirty="0"/>
              <a:t> pays.</a:t>
            </a:r>
          </a:p>
        </p:txBody>
      </p:sp>
      <p:sp>
        <p:nvSpPr>
          <p:cNvPr id="4" name="Slide Number Placeholder 3"/>
          <p:cNvSpPr>
            <a:spLocks noGrp="1"/>
          </p:cNvSpPr>
          <p:nvPr>
            <p:ph type="sldNum" sz="quarter" idx="10"/>
          </p:nvPr>
        </p:nvSpPr>
        <p:spPr/>
        <p:txBody>
          <a:bodyPr/>
          <a:lstStyle/>
          <a:p>
            <a:fld id="{DA6F956A-8303-4968-BA65-E08AFF42E8A0}" type="slidenum">
              <a:rPr lang="en-US" smtClean="0"/>
              <a:t>27</a:t>
            </a:fld>
            <a:endParaRPr lang="en-US"/>
          </a:p>
        </p:txBody>
      </p:sp>
    </p:spTree>
    <p:extLst>
      <p:ext uri="{BB962C8B-B14F-4D97-AF65-F5344CB8AC3E}">
        <p14:creationId xmlns:p14="http://schemas.microsoft.com/office/powerpoint/2010/main" val="2906034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Ajouter un titre de la section résumant les points essentiels de vos résultats. Le titre devrait être actif, c.-à-d. il devrait contenir un sujet et un verbe. (Ex: Les ivoiriens participent aux élections.)</a:t>
            </a:r>
          </a:p>
          <a:p>
            <a:r>
              <a:rPr lang="fr-FR" dirty="0"/>
              <a:t>Limiter votre présentation à 3 sections. Le nombre de diapos dans chaque section dépendra du contenu et du type de données à présenter. En principe, des présentations de 25-30 diapositives maximum sont recommandées. </a:t>
            </a:r>
          </a:p>
          <a:p>
            <a:r>
              <a:rPr lang="fr-FR" dirty="0"/>
              <a:t>Chaque section devrait présenter un sous-ensemble des données expliquant dans l’ensemble un message cohérent a propos d’un sujet particulier (ex: la corruption, le genre, la sante, etc..).</a:t>
            </a:r>
          </a:p>
          <a:p>
            <a:r>
              <a:rPr lang="en-US" dirty="0" err="1"/>
              <a:t>Utilisez</a:t>
            </a:r>
            <a:r>
              <a:rPr lang="en-US" dirty="0"/>
              <a:t> </a:t>
            </a:r>
            <a:r>
              <a:rPr lang="en-US" dirty="0" err="1"/>
              <a:t>une</a:t>
            </a:r>
            <a:r>
              <a:rPr lang="en-US" dirty="0"/>
              <a:t> photo </a:t>
            </a:r>
            <a:r>
              <a:rPr lang="en-US" dirty="0" err="1"/>
              <a:t>venant</a:t>
            </a:r>
            <a:r>
              <a:rPr lang="en-US" dirty="0"/>
              <a:t> de </a:t>
            </a:r>
            <a:r>
              <a:rPr lang="en-US" dirty="0" err="1"/>
              <a:t>votre</a:t>
            </a:r>
            <a:r>
              <a:rPr lang="en-US" dirty="0"/>
              <a:t> pays.</a:t>
            </a:r>
          </a:p>
        </p:txBody>
      </p:sp>
      <p:sp>
        <p:nvSpPr>
          <p:cNvPr id="4" name="Slide Number Placeholder 3"/>
          <p:cNvSpPr>
            <a:spLocks noGrp="1"/>
          </p:cNvSpPr>
          <p:nvPr>
            <p:ph type="sldNum" sz="quarter" idx="10"/>
          </p:nvPr>
        </p:nvSpPr>
        <p:spPr/>
        <p:txBody>
          <a:bodyPr/>
          <a:lstStyle/>
          <a:p>
            <a:fld id="{DA6F956A-8303-4968-BA65-E08AFF42E8A0}"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906034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984037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738980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186855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586550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170369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5648316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3443665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1380068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284666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6F956A-8303-4968-BA65-E08AFF42E8A0}"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885389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1917712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En option</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pitchFamily="34" charset="0"/>
                <a:ea typeface="MS PGothic" pitchFamily="34" charset="-128"/>
              </a:defRPr>
            </a:lvl1pPr>
            <a:lvl2pPr marL="742950" indent="-285750" eaLnBrk="0" hangingPunct="0">
              <a:defRPr sz="2400">
                <a:solidFill>
                  <a:schemeClr val="tx1"/>
                </a:solidFill>
                <a:latin typeface="Century Gothic" pitchFamily="34" charset="0"/>
                <a:ea typeface="MS PGothic" pitchFamily="34" charset="-128"/>
              </a:defRPr>
            </a:lvl2pPr>
            <a:lvl3pPr marL="1143000" indent="-228600" eaLnBrk="0" hangingPunct="0">
              <a:defRPr sz="2400">
                <a:solidFill>
                  <a:schemeClr val="tx1"/>
                </a:solidFill>
                <a:latin typeface="Century Gothic" pitchFamily="34" charset="0"/>
                <a:ea typeface="MS PGothic" pitchFamily="34" charset="-128"/>
              </a:defRPr>
            </a:lvl3pPr>
            <a:lvl4pPr marL="1600200" indent="-228600" eaLnBrk="0" hangingPunct="0">
              <a:defRPr sz="2400">
                <a:solidFill>
                  <a:schemeClr val="tx1"/>
                </a:solidFill>
                <a:latin typeface="Century Gothic" pitchFamily="34" charset="0"/>
                <a:ea typeface="MS PGothic" pitchFamily="34" charset="-128"/>
              </a:defRPr>
            </a:lvl4pPr>
            <a:lvl5pPr marL="2057400" indent="-228600" eaLnBrk="0" hangingPunct="0">
              <a:defRPr sz="24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eaLnBrk="1" hangingPunct="1"/>
            <a:fld id="{DBA15CA8-7054-490E-A8CA-D6B97D460D97}" type="slidenum">
              <a:rPr lang="en-US" sz="1200">
                <a:solidFill>
                  <a:srgbClr val="000000"/>
                </a:solidFill>
              </a:rPr>
              <a:pPr eaLnBrk="1" hangingPunct="1"/>
              <a:t>6</a:t>
            </a:fld>
            <a:endParaRPr lang="en-US" sz="1200">
              <a:solidFill>
                <a:srgbClr val="000000"/>
              </a:solidFill>
            </a:endParaRPr>
          </a:p>
        </p:txBody>
      </p:sp>
    </p:spTree>
    <p:extLst>
      <p:ext uri="{BB962C8B-B14F-4D97-AF65-F5344CB8AC3E}">
        <p14:creationId xmlns:p14="http://schemas.microsoft.com/office/powerpoint/2010/main" val="921382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Utilisez</a:t>
            </a:r>
            <a:r>
              <a:rPr lang="en-US" dirty="0"/>
              <a:t> </a:t>
            </a:r>
            <a:r>
              <a:rPr lang="en-US" dirty="0" err="1"/>
              <a:t>une</a:t>
            </a:r>
            <a:r>
              <a:rPr lang="en-US" dirty="0"/>
              <a:t> photo </a:t>
            </a:r>
            <a:r>
              <a:rPr lang="en-US" dirty="0" err="1"/>
              <a:t>venant</a:t>
            </a:r>
            <a:r>
              <a:rPr lang="en-US" dirty="0"/>
              <a:t> de </a:t>
            </a:r>
            <a:r>
              <a:rPr lang="en-US" dirty="0" err="1"/>
              <a:t>votre</a:t>
            </a:r>
            <a:r>
              <a:rPr lang="en-US" dirty="0"/>
              <a:t> pays.</a:t>
            </a:r>
          </a:p>
        </p:txBody>
      </p:sp>
      <p:sp>
        <p:nvSpPr>
          <p:cNvPr id="4" name="Slide Number Placeholder 3"/>
          <p:cNvSpPr>
            <a:spLocks noGrp="1"/>
          </p:cNvSpPr>
          <p:nvPr>
            <p:ph type="sldNum" sz="quarter" idx="10"/>
          </p:nvPr>
        </p:nvSpPr>
        <p:spPr/>
        <p:txBody>
          <a:bodyPr/>
          <a:lstStyle/>
          <a:p>
            <a:fld id="{DA6F956A-8303-4968-BA65-E08AFF42E8A0}" type="slidenum">
              <a:rPr lang="en-US" smtClean="0"/>
              <a:t>7</a:t>
            </a:fld>
            <a:endParaRPr lang="en-US"/>
          </a:p>
        </p:txBody>
      </p:sp>
    </p:spTree>
    <p:extLst>
      <p:ext uri="{BB962C8B-B14F-4D97-AF65-F5344CB8AC3E}">
        <p14:creationId xmlns:p14="http://schemas.microsoft.com/office/powerpoint/2010/main" val="2906034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Ajouter un titre de la section résumant les points essentiels de vos résultats. Le titre devrait être actif, c.-à-d. il devrait contenir un sujet et un verbe. (Ex: Les ivoiriens participent aux élections.)</a:t>
            </a:r>
          </a:p>
          <a:p>
            <a:r>
              <a:rPr lang="fr-FR" dirty="0"/>
              <a:t>Limiter votre présentation à 3 sections. Le nombre de diapos dans chaque section dépendra du contenu et du type de données à présenter. En principe, des présentations de 25-30 diapositives maximum sont recommandées. </a:t>
            </a:r>
          </a:p>
          <a:p>
            <a:r>
              <a:rPr lang="fr-FR" dirty="0"/>
              <a:t>Chaque section devrait présenter un sous-ensemble des données expliquant dans l’ensemble un message cohérent a propos d’un sujet particulier (ex: la corruption, le genre, la sante, etc..).</a:t>
            </a:r>
          </a:p>
          <a:p>
            <a:r>
              <a:rPr lang="en-US" dirty="0" err="1"/>
              <a:t>Utilisez</a:t>
            </a:r>
            <a:r>
              <a:rPr lang="en-US" dirty="0"/>
              <a:t> </a:t>
            </a:r>
            <a:r>
              <a:rPr lang="en-US" dirty="0" err="1"/>
              <a:t>une</a:t>
            </a:r>
            <a:r>
              <a:rPr lang="en-US" dirty="0"/>
              <a:t> photo </a:t>
            </a:r>
            <a:r>
              <a:rPr lang="en-US" dirty="0" err="1"/>
              <a:t>venant</a:t>
            </a:r>
            <a:r>
              <a:rPr lang="en-US" dirty="0"/>
              <a:t> de </a:t>
            </a:r>
            <a:r>
              <a:rPr lang="en-US" dirty="0" err="1"/>
              <a:t>votre</a:t>
            </a:r>
            <a:r>
              <a:rPr lang="en-US" dirty="0"/>
              <a:t> pays.</a:t>
            </a:r>
          </a:p>
        </p:txBody>
      </p:sp>
      <p:sp>
        <p:nvSpPr>
          <p:cNvPr id="4" name="Slide Number Placeholder 3"/>
          <p:cNvSpPr>
            <a:spLocks noGrp="1"/>
          </p:cNvSpPr>
          <p:nvPr>
            <p:ph type="sldNum" sz="quarter" idx="10"/>
          </p:nvPr>
        </p:nvSpPr>
        <p:spPr/>
        <p:txBody>
          <a:bodyPr/>
          <a:lstStyle/>
          <a:p>
            <a:fld id="{DA6F956A-8303-4968-BA65-E08AFF42E8A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906034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Chaque section ou sujet devrait avoir au maximum 3 résultats clés. Utiliser les mots et non les pourcentages pour expliquer vos résultats. Au lieu de ne présenter que les chiffres, essayez de résumer l’essentiel de vos données pour faire passer un message clé et aussi faciliter la compréhension de votre présentation auprès de votre audience.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984037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738980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825751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5"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195999"/>
            <a:ext cx="6303962" cy="1074075"/>
          </a:xfrm>
        </p:spPr>
        <p:txBody>
          <a:bodyPr anchor="t">
            <a:normAutofit/>
          </a:bodyPr>
          <a:lstStyle>
            <a:lvl1pPr>
              <a:defRPr sz="28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249238" y="1481752"/>
            <a:ext cx="8698872" cy="4343334"/>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E2A5429C-82A5-374D-9E61-489E67E152CD}" type="slidenum">
              <a:rPr lang="en-US" smtClean="0"/>
              <a:pPr>
                <a:defRPr/>
              </a:pPr>
              <a:t>‹N°›</a:t>
            </a:fld>
            <a:endParaRPr lang="en-US"/>
          </a:p>
        </p:txBody>
      </p:sp>
      <p:pic>
        <p:nvPicPr>
          <p:cNvPr id="13" name="Picture 9" descr="icon.png">
            <a:extLst>
              <a:ext uri="{FF2B5EF4-FFF2-40B4-BE49-F238E27FC236}">
                <a16:creationId xmlns:a16="http://schemas.microsoft.com/office/drawing/2014/main" xmlns="" id="{918A72FA-90D9-4B6B-B8AE-EBFB816389FC}"/>
              </a:ext>
            </a:extLst>
          </p:cNvPr>
          <p:cNvPicPr>
            <a:picLocks noChangeAspect="1"/>
          </p:cNvPicPr>
          <p:nvPr userDrawn="1"/>
        </p:nvPicPr>
        <p:blipFill>
          <a:blip r:embed="rId3" cstate="email">
            <a:alphaModFix amt="25000"/>
            <a:extLst>
              <a:ext uri="{28A0092B-C50C-407E-A947-70E740481C1C}">
                <a14:useLocalDpi xmlns:a14="http://schemas.microsoft.com/office/drawing/2010/main" val="0"/>
              </a:ext>
            </a:extLst>
          </a:blip>
          <a:srcRect/>
          <a:stretch>
            <a:fillRect/>
          </a:stretch>
        </p:blipFill>
        <p:spPr bwMode="auto">
          <a:xfrm>
            <a:off x="6391276" y="101600"/>
            <a:ext cx="2659062" cy="3265488"/>
          </a:xfrm>
          <a:prstGeom prst="rect">
            <a:avLst/>
          </a:prstGeom>
          <a:noFill/>
          <a:ln>
            <a:noFill/>
          </a:ln>
          <a:extLst>
            <a:ext uri="{909E8E84-426E-40DD-AFC4-6F175D3DCCD1}">
              <a14:hiddenFill xmlns:a14="http://schemas.microsoft.com/office/drawing/2010/main">
                <a:solidFill>
                  <a:srgbClr val="FFFFFF">
                    <a:alpha val="25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EB6DCC28-C979-41FB-9AE9-596734B13529}"/>
              </a:ext>
            </a:extLst>
          </p:cNvPr>
          <p:cNvPicPr>
            <a:picLocks noChangeAspect="1"/>
          </p:cNvPicPr>
          <p:nvPr userDrawn="1"/>
        </p:nvPicPr>
        <p:blipFill>
          <a:blip r:embed="rId4"/>
          <a:stretch>
            <a:fillRect/>
          </a:stretch>
        </p:blipFill>
        <p:spPr>
          <a:xfrm>
            <a:off x="6664740" y="301838"/>
            <a:ext cx="2526091" cy="1074075"/>
          </a:xfrm>
          <a:prstGeom prst="rect">
            <a:avLst/>
          </a:prstGeom>
        </p:spPr>
      </p:pic>
    </p:spTree>
    <p:extLst>
      <p:ext uri="{BB962C8B-B14F-4D97-AF65-F5344CB8AC3E}">
        <p14:creationId xmlns:p14="http://schemas.microsoft.com/office/powerpoint/2010/main" val="3424686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Rectangle 7"/>
          <p:cNvSpPr>
            <a:spLocks noChangeArrowheads="1"/>
          </p:cNvSpPr>
          <p:nvPr/>
        </p:nvSpPr>
        <p:spPr bwMode="auto">
          <a:xfrm>
            <a:off x="-69850" y="1843088"/>
            <a:ext cx="9274175" cy="2940050"/>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7"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 y="1778000"/>
            <a:ext cx="53832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ico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7513"/>
            <a:ext cx="1416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p:nvSpPr>
        <p:spPr bwMode="auto">
          <a:xfrm>
            <a:off x="249238" y="249238"/>
            <a:ext cx="2189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r>
              <a:rPr lang="en-US" sz="800">
                <a:solidFill>
                  <a:srgbClr val="7F7F7F"/>
                </a:solidFill>
              </a:rPr>
              <a:t>WWW.AFROBAROMETER.ORG</a:t>
            </a:r>
          </a:p>
        </p:txBody>
      </p:sp>
      <p:cxnSp>
        <p:nvCxnSpPr>
          <p:cNvPr id="12" name="Straight Connector 11"/>
          <p:cNvCxnSpPr/>
          <p:nvPr/>
        </p:nvCxnSpPr>
        <p:spPr>
          <a:xfrm flipH="1">
            <a:off x="284163" y="6648450"/>
            <a:ext cx="862488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84723" y="2549487"/>
            <a:ext cx="8623747" cy="854555"/>
          </a:xfrm>
        </p:spPr>
        <p:txBody>
          <a:bodyPr>
            <a:normAutofit/>
          </a:bodyPr>
          <a:lstStyle>
            <a:lvl1pPr algn="l">
              <a:defRPr sz="4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84723" y="3417305"/>
            <a:ext cx="8623747" cy="590413"/>
          </a:xfrm>
        </p:spPr>
        <p:txBody>
          <a:bodyPr>
            <a:normAutofit/>
          </a:bodyPr>
          <a:lstStyle>
            <a:lvl1pPr marL="0" indent="0" algn="l">
              <a:buNone/>
              <a:defRPr sz="2400">
                <a:solidFill>
                  <a:srgbClr val="6262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Text Placeholder 18"/>
          <p:cNvSpPr>
            <a:spLocks noGrp="1"/>
          </p:cNvSpPr>
          <p:nvPr>
            <p:ph type="body" sz="quarter" idx="11"/>
          </p:nvPr>
        </p:nvSpPr>
        <p:spPr>
          <a:xfrm>
            <a:off x="197923" y="6373618"/>
            <a:ext cx="2781300" cy="174625"/>
          </a:xfrm>
        </p:spPr>
        <p:txBody>
          <a:bodyPr>
            <a:noAutofit/>
          </a:bodyPr>
          <a:lstStyle>
            <a:lvl1pPr marL="0" indent="0">
              <a:buNone/>
              <a:defRPr sz="800">
                <a:solidFill>
                  <a:schemeClr val="tx1">
                    <a:lumMod val="50000"/>
                    <a:lumOff val="50000"/>
                  </a:schemeClr>
                </a:solidFill>
                <a:latin typeface="Century Gothic"/>
                <a:cs typeface="Century Gothic"/>
              </a:defRPr>
            </a:lvl1pPr>
            <a:lvl2pPr>
              <a:defRPr sz="1050"/>
            </a:lvl2pPr>
            <a:lvl3pPr>
              <a:defRPr sz="1000"/>
            </a:lvl3pPr>
            <a:lvl4pPr>
              <a:defRPr sz="900"/>
            </a:lvl4pPr>
            <a:lvl5pPr>
              <a:defRPr sz="900"/>
            </a:lvl5pPr>
          </a:lstStyle>
          <a:p>
            <a:pPr lvl="0"/>
            <a:r>
              <a:rPr lang="en-US"/>
              <a:t>Click to edit Master text styles</a:t>
            </a:r>
          </a:p>
        </p:txBody>
      </p:sp>
      <p:sp>
        <p:nvSpPr>
          <p:cNvPr id="23" name="Picture Placeholder 22"/>
          <p:cNvSpPr>
            <a:spLocks noGrp="1"/>
          </p:cNvSpPr>
          <p:nvPr>
            <p:ph type="pic" sz="quarter" idx="12"/>
          </p:nvPr>
        </p:nvSpPr>
        <p:spPr>
          <a:xfrm>
            <a:off x="284163" y="4976813"/>
            <a:ext cx="1620837" cy="1292225"/>
          </a:xfrm>
        </p:spPr>
        <p:txBody>
          <a:bodyPr rtlCol="0">
            <a:normAutofit/>
          </a:bodyPr>
          <a:lstStyle>
            <a:lvl1pPr marL="0" indent="0">
              <a:buNone/>
              <a:defRPr sz="1400"/>
            </a:lvl1pPr>
          </a:lstStyle>
          <a:p>
            <a:pPr lvl="0"/>
            <a:r>
              <a:rPr lang="en-US" noProof="0"/>
              <a:t>Click icon to add picture</a:t>
            </a:r>
            <a:endParaRPr lang="en-US" noProof="0" dirty="0"/>
          </a:p>
        </p:txBody>
      </p:sp>
      <p:sp>
        <p:nvSpPr>
          <p:cNvPr id="13" name="Date Placeholder 3"/>
          <p:cNvSpPr>
            <a:spLocks noGrp="1"/>
          </p:cNvSpPr>
          <p:nvPr>
            <p:ph type="dt" sz="half" idx="13"/>
          </p:nvPr>
        </p:nvSpPr>
        <p:spPr>
          <a:xfrm>
            <a:off x="6775450" y="6138863"/>
            <a:ext cx="2133600" cy="393700"/>
          </a:xfrm>
        </p:spPr>
        <p:txBody>
          <a:bodyPr/>
          <a:lstStyle>
            <a:lvl1pPr algn="r">
              <a:defRPr sz="2400" b="1"/>
            </a:lvl1pPr>
          </a:lstStyle>
          <a:p>
            <a:pPr>
              <a:defRPr/>
            </a:pPr>
            <a:fld id="{25E8B615-3EB9-9F4D-82E4-C7661B16B1C1}" type="datetimeFigureOut">
              <a:rPr lang="en-US" smtClean="0"/>
              <a:pPr>
                <a:defRPr/>
              </a:pPr>
              <a:t>3/2/2023</a:t>
            </a:fld>
            <a:endParaRPr lang="en-US"/>
          </a:p>
        </p:txBody>
      </p:sp>
      <p:pic>
        <p:nvPicPr>
          <p:cNvPr id="14" name="Picture 13">
            <a:extLst>
              <a:ext uri="{FF2B5EF4-FFF2-40B4-BE49-F238E27FC236}">
                <a16:creationId xmlns:a16="http://schemas.microsoft.com/office/drawing/2014/main" xmlns="" id="{0E669F4B-E2AC-4976-B0F6-F021CD88F9A7}"/>
              </a:ext>
            </a:extLst>
          </p:cNvPr>
          <p:cNvPicPr>
            <a:picLocks noChangeAspect="1"/>
          </p:cNvPicPr>
          <p:nvPr userDrawn="1"/>
        </p:nvPicPr>
        <p:blipFill>
          <a:blip r:embed="rId5"/>
          <a:stretch>
            <a:fillRect/>
          </a:stretch>
        </p:blipFill>
        <p:spPr>
          <a:xfrm>
            <a:off x="6705329" y="81194"/>
            <a:ext cx="2133871" cy="1385067"/>
          </a:xfrm>
          <a:prstGeom prst="rect">
            <a:avLst/>
          </a:prstGeom>
        </p:spPr>
      </p:pic>
    </p:spTree>
    <p:extLst>
      <p:ext uri="{BB962C8B-B14F-4D97-AF65-F5344CB8AC3E}">
        <p14:creationId xmlns:p14="http://schemas.microsoft.com/office/powerpoint/2010/main" val="333781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8" name="Rectangle 7"/>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title"/>
          </p:nvPr>
        </p:nvSpPr>
        <p:spPr>
          <a:xfrm>
            <a:off x="249238" y="195999"/>
            <a:ext cx="6303962" cy="1074075"/>
          </a:xfrm>
        </p:spPr>
        <p:txBody>
          <a:bodyPr anchor="t">
            <a:normAutofit/>
          </a:bodyPr>
          <a:lstStyle>
            <a:lvl1pPr>
              <a:defRPr sz="28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249238" y="1481752"/>
            <a:ext cx="8698872" cy="4343334"/>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E2A5429C-82A5-374D-9E61-489E67E152CD}" type="slidenum">
              <a:rPr lang="en-US" smtClean="0"/>
              <a:pPr>
                <a:defRPr/>
              </a:pPr>
              <a:t>‹N°›</a:t>
            </a:fld>
            <a:endParaRPr lang="en-US"/>
          </a:p>
        </p:txBody>
      </p:sp>
      <p:pic>
        <p:nvPicPr>
          <p:cNvPr id="13" name="Picture 9" descr="icon.png">
            <a:extLst>
              <a:ext uri="{FF2B5EF4-FFF2-40B4-BE49-F238E27FC236}">
                <a16:creationId xmlns:a16="http://schemas.microsoft.com/office/drawing/2014/main" xmlns="" id="{918A72FA-90D9-4B6B-B8AE-EBFB816389FC}"/>
              </a:ext>
            </a:extLst>
          </p:cNvPr>
          <p:cNvPicPr>
            <a:picLocks noChangeAspect="1"/>
          </p:cNvPicPr>
          <p:nvPr userDrawn="1"/>
        </p:nvPicPr>
        <p:blipFill>
          <a:blip r:embed="rId2" cstate="email">
            <a:alphaModFix amt="25000"/>
            <a:extLst>
              <a:ext uri="{28A0092B-C50C-407E-A947-70E740481C1C}">
                <a14:useLocalDpi xmlns:a14="http://schemas.microsoft.com/office/drawing/2010/main" val="0"/>
              </a:ext>
            </a:extLst>
          </a:blip>
          <a:srcRect/>
          <a:stretch>
            <a:fillRect/>
          </a:stretch>
        </p:blipFill>
        <p:spPr bwMode="auto">
          <a:xfrm>
            <a:off x="6391276" y="101600"/>
            <a:ext cx="2659062" cy="3265488"/>
          </a:xfrm>
          <a:prstGeom prst="rect">
            <a:avLst/>
          </a:prstGeom>
          <a:noFill/>
          <a:ln>
            <a:noFill/>
          </a:ln>
          <a:extLst>
            <a:ext uri="{909E8E84-426E-40DD-AFC4-6F175D3DCCD1}">
              <a14:hiddenFill xmlns:a14="http://schemas.microsoft.com/office/drawing/2010/main">
                <a:solidFill>
                  <a:srgbClr val="FFFFFF">
                    <a:alpha val="25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xmlns="" id="{FA65757C-5A7A-4DBE-B48A-B38A1D52DB12}"/>
              </a:ext>
            </a:extLst>
          </p:cNvPr>
          <p:cNvPicPr>
            <a:picLocks noChangeAspect="1"/>
          </p:cNvPicPr>
          <p:nvPr userDrawn="1"/>
        </p:nvPicPr>
        <p:blipFill>
          <a:blip r:embed="rId3"/>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1062992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69850" y="3636963"/>
            <a:ext cx="9274175" cy="1795462"/>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5"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icon.png"/>
          <p:cNvPicPr>
            <a:picLocks noChangeAspect="1"/>
          </p:cNvPicPr>
          <p:nvPr/>
        </p:nvPicPr>
        <p:blipFill>
          <a:blip r:embed="rId3">
            <a:alphaModFix amt="25000"/>
            <a:extLst>
              <a:ext uri="{28A0092B-C50C-407E-A947-70E740481C1C}">
                <a14:useLocalDpi xmlns:a14="http://schemas.microsoft.com/office/drawing/2010/main" val="0"/>
              </a:ext>
            </a:extLst>
          </a:blip>
          <a:srcRect/>
          <a:stretch>
            <a:fillRect/>
          </a:stretch>
        </p:blipFill>
        <p:spPr bwMode="auto">
          <a:xfrm>
            <a:off x="5877098" y="92734"/>
            <a:ext cx="2882554" cy="3539950"/>
          </a:xfrm>
          <a:prstGeom prst="rect">
            <a:avLst/>
          </a:prstGeom>
          <a:noFill/>
          <a:ln>
            <a:noFill/>
          </a:ln>
          <a:extLst>
            <a:ext uri="{909E8E84-426E-40DD-AFC4-6F175D3DCCD1}">
              <a14:hiddenFill xmlns:a14="http://schemas.microsoft.com/office/drawing/2010/main">
                <a:solidFill>
                  <a:srgbClr val="FFFFFF">
                    <a:alpha val="25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61810" y="4406900"/>
            <a:ext cx="8528369" cy="838029"/>
          </a:xfrm>
        </p:spPr>
        <p:txBody>
          <a:bodyPr anchor="t">
            <a:normAutofit/>
          </a:bodyPr>
          <a:lstStyle>
            <a:lvl1pPr algn="l">
              <a:defRPr sz="36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1810" y="3849418"/>
            <a:ext cx="8528369" cy="557482"/>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xmlns="" id="{38195C3A-6386-4622-85AF-F1FFD011AC05}"/>
              </a:ext>
            </a:extLst>
          </p:cNvPr>
          <p:cNvPicPr>
            <a:picLocks noChangeAspect="1"/>
          </p:cNvPicPr>
          <p:nvPr userDrawn="1"/>
        </p:nvPicPr>
        <p:blipFill>
          <a:blip r:embed="rId4"/>
          <a:stretch>
            <a:fillRect/>
          </a:stretch>
        </p:blipFill>
        <p:spPr>
          <a:xfrm>
            <a:off x="6655943" y="92734"/>
            <a:ext cx="2133871" cy="1385067"/>
          </a:xfrm>
          <a:prstGeom prst="rect">
            <a:avLst/>
          </a:prstGeom>
        </p:spPr>
      </p:pic>
    </p:spTree>
    <p:extLst>
      <p:ext uri="{BB962C8B-B14F-4D97-AF65-F5344CB8AC3E}">
        <p14:creationId xmlns:p14="http://schemas.microsoft.com/office/powerpoint/2010/main" val="2485193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Rectangle 6"/>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8" name="Rectangle 7"/>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title"/>
          </p:nvPr>
        </p:nvSpPr>
        <p:spPr>
          <a:xfrm>
            <a:off x="249238" y="274638"/>
            <a:ext cx="6307639" cy="1143000"/>
          </a:xfrm>
        </p:spPr>
        <p:txBody>
          <a:bodyPr anchor="t">
            <a:normAutofit/>
          </a:bodyPr>
          <a:lstStyle>
            <a:lvl1pPr>
              <a:defRPr sz="2800">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249238" y="1600201"/>
            <a:ext cx="4246562" cy="42406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292070" cy="424063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2" name="Slide Number Placeholder 5"/>
          <p:cNvSpPr>
            <a:spLocks noGrp="1"/>
          </p:cNvSpPr>
          <p:nvPr>
            <p:ph type="sldNum" sz="quarter" idx="13"/>
          </p:nvPr>
        </p:nvSpPr>
        <p:spPr>
          <a:xfrm>
            <a:off x="6807200" y="6465888"/>
            <a:ext cx="2133600" cy="365125"/>
          </a:xfrm>
        </p:spPr>
        <p:txBody>
          <a:bodyPr/>
          <a:lstStyle>
            <a:lvl1pPr>
              <a:defRPr/>
            </a:lvl1pPr>
          </a:lstStyle>
          <a:p>
            <a:pPr>
              <a:defRPr/>
            </a:pPr>
            <a:fld id="{0732AB1C-56F3-8944-B231-B5237E5640A6}" type="slidenum">
              <a:rPr lang="en-US" smtClean="0"/>
              <a:pPr>
                <a:defRPr/>
              </a:pPr>
              <a:t>‹N°›</a:t>
            </a:fld>
            <a:endParaRPr lang="en-US"/>
          </a:p>
        </p:txBody>
      </p:sp>
      <p:pic>
        <p:nvPicPr>
          <p:cNvPr id="11" name="Picture 10">
            <a:extLst>
              <a:ext uri="{FF2B5EF4-FFF2-40B4-BE49-F238E27FC236}">
                <a16:creationId xmlns:a16="http://schemas.microsoft.com/office/drawing/2014/main" xmlns="" id="{AC419585-501C-4747-9A3E-AAE8FCB0C1FE}"/>
              </a:ext>
            </a:extLst>
          </p:cNvPr>
          <p:cNvPicPr>
            <a:picLocks noChangeAspect="1"/>
          </p:cNvPicPr>
          <p:nvPr userDrawn="1"/>
        </p:nvPicPr>
        <p:blipFill>
          <a:blip r:embed="rId2"/>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1731061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8"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0" name="Rectangle 9"/>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title"/>
          </p:nvPr>
        </p:nvSpPr>
        <p:spPr>
          <a:xfrm>
            <a:off x="249238" y="274638"/>
            <a:ext cx="6315022" cy="1143000"/>
          </a:xfrm>
        </p:spPr>
        <p:txBody>
          <a:bodyPr anchor="t">
            <a:normAutofit/>
          </a:bodyPr>
          <a:lstStyle>
            <a:lvl1pPr>
              <a:defRPr sz="2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249238" y="1535113"/>
            <a:ext cx="4248150"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49238" y="2174875"/>
            <a:ext cx="4248150" cy="3651194"/>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30308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295245" cy="3651194"/>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22"/>
          <p:cNvSpPr>
            <a:spLocks noGrp="1"/>
          </p:cNvSpPr>
          <p:nvPr>
            <p:ph type="pic" sz="quarter" idx="12"/>
          </p:nvPr>
        </p:nvSpPr>
        <p:spPr>
          <a:xfrm>
            <a:off x="249238" y="5936831"/>
            <a:ext cx="1620837" cy="819358"/>
          </a:xfrm>
        </p:spPr>
        <p:txBody>
          <a:bodyPr rtlCol="0">
            <a:normAutofit/>
          </a:bodyPr>
          <a:lstStyle>
            <a:lvl1pPr marL="0" indent="0">
              <a:buNone/>
              <a:defRPr sz="1200"/>
            </a:lvl1pPr>
          </a:lstStyle>
          <a:p>
            <a:pPr lvl="0"/>
            <a:r>
              <a:rPr lang="en-US" noProof="0"/>
              <a:t>Click icon to add picture</a:t>
            </a:r>
            <a:endParaRPr lang="en-US" noProof="0" dirty="0"/>
          </a:p>
        </p:txBody>
      </p:sp>
      <p:sp>
        <p:nvSpPr>
          <p:cNvPr id="14"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13" name="Picture 12">
            <a:extLst>
              <a:ext uri="{FF2B5EF4-FFF2-40B4-BE49-F238E27FC236}">
                <a16:creationId xmlns:a16="http://schemas.microsoft.com/office/drawing/2014/main" xmlns="" id="{FB1B676F-7CDF-486C-A581-1F27C6145F20}"/>
              </a:ext>
            </a:extLst>
          </p:cNvPr>
          <p:cNvPicPr>
            <a:picLocks noChangeAspect="1"/>
          </p:cNvPicPr>
          <p:nvPr userDrawn="1"/>
        </p:nvPicPr>
        <p:blipFill>
          <a:blip r:embed="rId3"/>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253192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7" descr="icon.png"/>
          <p:cNvPicPr>
            <a:picLocks noChangeAspect="1"/>
          </p:cNvPicPr>
          <p:nvPr/>
        </p:nvPicPr>
        <p:blipFill>
          <a:blip r:embed="rId2">
            <a:alphaModFix amt="13000"/>
            <a:extLst>
              <a:ext uri="{28A0092B-C50C-407E-A947-70E740481C1C}">
                <a14:useLocalDpi xmlns:a14="http://schemas.microsoft.com/office/drawing/2010/main" val="0"/>
              </a:ext>
            </a:extLst>
          </a:blip>
          <a:srcRect/>
          <a:stretch>
            <a:fillRect/>
          </a:stretch>
        </p:blipFill>
        <p:spPr bwMode="auto">
          <a:xfrm>
            <a:off x="6264275" y="177800"/>
            <a:ext cx="2659063" cy="3265488"/>
          </a:xfrm>
          <a:prstGeom prst="rect">
            <a:avLst/>
          </a:prstGeom>
          <a:noFill/>
          <a:ln>
            <a:noFill/>
          </a:ln>
          <a:extLst>
            <a:ext uri="{909E8E84-426E-40DD-AFC4-6F175D3DCCD1}">
              <a14:hiddenFill xmlns:a14="http://schemas.microsoft.com/office/drawing/2010/main">
                <a:solidFill>
                  <a:srgbClr val="FFFFFF">
                    <a:alpha val="13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 name="Rectangle 6"/>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title"/>
          </p:nvPr>
        </p:nvSpPr>
        <p:spPr>
          <a:xfrm>
            <a:off x="457200" y="274638"/>
            <a:ext cx="5900312" cy="1143000"/>
          </a:xfrm>
        </p:spPr>
        <p:txBody>
          <a:bodyPr anchor="t">
            <a:normAutofit/>
          </a:bodyPr>
          <a:lstStyle>
            <a:lvl1pPr>
              <a:defRPr sz="2800">
                <a:solidFill>
                  <a:schemeClr val="tx1"/>
                </a:solidFill>
              </a:defRPr>
            </a:lvl1pPr>
          </a:lstStyle>
          <a:p>
            <a:r>
              <a:rPr lang="en-US" dirty="0"/>
              <a:t>Click to edit Master title style</a:t>
            </a:r>
          </a:p>
        </p:txBody>
      </p:sp>
      <p:sp>
        <p:nvSpPr>
          <p:cNvPr id="12" name="Picture Placeholder 22"/>
          <p:cNvSpPr>
            <a:spLocks noGrp="1"/>
          </p:cNvSpPr>
          <p:nvPr>
            <p:ph type="pic" sz="quarter" idx="12"/>
          </p:nvPr>
        </p:nvSpPr>
        <p:spPr>
          <a:xfrm>
            <a:off x="249238" y="5936831"/>
            <a:ext cx="1620837" cy="819358"/>
          </a:xfrm>
        </p:spPr>
        <p:txBody>
          <a:bodyPr rtlCol="0">
            <a:normAutofit/>
          </a:bodyPr>
          <a:lstStyle>
            <a:lvl1pPr marL="0" indent="0">
              <a:buNone/>
              <a:defRPr sz="120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883554A9-5435-A540-B58E-F005F2F92701}" type="slidenum">
              <a:rPr lang="en-US" smtClean="0"/>
              <a:pPr>
                <a:defRPr/>
              </a:pPr>
              <a:t>‹N°›</a:t>
            </a:fld>
            <a:endParaRPr lang="en-US"/>
          </a:p>
        </p:txBody>
      </p:sp>
      <p:pic>
        <p:nvPicPr>
          <p:cNvPr id="9" name="Picture 8">
            <a:extLst>
              <a:ext uri="{FF2B5EF4-FFF2-40B4-BE49-F238E27FC236}">
                <a16:creationId xmlns:a16="http://schemas.microsoft.com/office/drawing/2014/main" xmlns="" id="{AC2BAFC3-35D3-495A-95A3-397CB9A51BC8}"/>
              </a:ext>
            </a:extLst>
          </p:cNvPr>
          <p:cNvPicPr>
            <a:picLocks noChangeAspect="1"/>
          </p:cNvPicPr>
          <p:nvPr userDrawn="1"/>
        </p:nvPicPr>
        <p:blipFill>
          <a:blip r:embed="rId3"/>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4062015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4" name="Picture 7" descr="icon.png"/>
          <p:cNvPicPr>
            <a:picLocks noChangeAspect="1"/>
          </p:cNvPicPr>
          <p:nvPr/>
        </p:nvPicPr>
        <p:blipFill>
          <a:blip r:embed="rId3">
            <a:alphaModFix amt="13000"/>
            <a:extLst>
              <a:ext uri="{28A0092B-C50C-407E-A947-70E740481C1C}">
                <a14:useLocalDpi xmlns:a14="http://schemas.microsoft.com/office/drawing/2010/main" val="0"/>
              </a:ext>
            </a:extLst>
          </a:blip>
          <a:srcRect/>
          <a:stretch>
            <a:fillRect/>
          </a:stretch>
        </p:blipFill>
        <p:spPr bwMode="auto">
          <a:xfrm>
            <a:off x="6264275" y="177800"/>
            <a:ext cx="2659063" cy="3265488"/>
          </a:xfrm>
          <a:prstGeom prst="rect">
            <a:avLst/>
          </a:prstGeom>
          <a:noFill/>
          <a:ln>
            <a:noFill/>
          </a:ln>
          <a:extLst>
            <a:ext uri="{909E8E84-426E-40DD-AFC4-6F175D3DCCD1}">
              <a14:hiddenFill xmlns:a14="http://schemas.microsoft.com/office/drawing/2010/main">
                <a:solidFill>
                  <a:srgbClr val="FFFFFF">
                    <a:alpha val="13000"/>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0014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7588" y="1711325"/>
            <a:ext cx="3046412" cy="34639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8" name="Rectangle 7"/>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9" name="Rectangle 8"/>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3" name="Picture Placeholder 2"/>
          <p:cNvSpPr>
            <a:spLocks noGrp="1"/>
          </p:cNvSpPr>
          <p:nvPr>
            <p:ph type="pic" idx="1"/>
          </p:nvPr>
        </p:nvSpPr>
        <p:spPr>
          <a:xfrm>
            <a:off x="86236" y="1710620"/>
            <a:ext cx="6010936" cy="346534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2" name="Title 1"/>
          <p:cNvSpPr>
            <a:spLocks noGrp="1"/>
          </p:cNvSpPr>
          <p:nvPr>
            <p:ph type="title"/>
          </p:nvPr>
        </p:nvSpPr>
        <p:spPr>
          <a:xfrm>
            <a:off x="6334302" y="1988811"/>
            <a:ext cx="2589028" cy="1054308"/>
          </a:xfrm>
        </p:spPr>
        <p:txBody>
          <a:bodyPr anchor="t"/>
          <a:lstStyle>
            <a:lvl1pPr algn="l">
              <a:defRPr sz="2000" b="1">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334302" y="3111039"/>
            <a:ext cx="2589028" cy="1074585"/>
          </a:xfrm>
        </p:spPr>
        <p:txBody>
          <a:bodyPr/>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3"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12" name="Picture 11">
            <a:extLst>
              <a:ext uri="{FF2B5EF4-FFF2-40B4-BE49-F238E27FC236}">
                <a16:creationId xmlns:a16="http://schemas.microsoft.com/office/drawing/2014/main" xmlns="" id="{3551F8CF-89B7-477D-A1D6-D3D4AAA165F2}"/>
              </a:ext>
            </a:extLst>
          </p:cNvPr>
          <p:cNvPicPr>
            <a:picLocks noChangeAspect="1"/>
          </p:cNvPicPr>
          <p:nvPr userDrawn="1"/>
        </p:nvPicPr>
        <p:blipFill>
          <a:blip r:embed="rId3"/>
          <a:stretch>
            <a:fillRect/>
          </a:stretch>
        </p:blipFill>
        <p:spPr>
          <a:xfrm>
            <a:off x="6705329" y="81194"/>
            <a:ext cx="2133871" cy="1385067"/>
          </a:xfrm>
          <a:prstGeom prst="rect">
            <a:avLst/>
          </a:prstGeom>
        </p:spPr>
      </p:pic>
    </p:spTree>
    <p:extLst>
      <p:ext uri="{BB962C8B-B14F-4D97-AF65-F5344CB8AC3E}">
        <p14:creationId xmlns:p14="http://schemas.microsoft.com/office/powerpoint/2010/main" val="186301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5"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 name="Rectangle 6"/>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title"/>
          </p:nvPr>
        </p:nvSpPr>
        <p:spPr>
          <a:xfrm>
            <a:off x="249238" y="274638"/>
            <a:ext cx="6226416" cy="1143000"/>
          </a:xfrm>
        </p:spPr>
        <p:txBody>
          <a:bodyPr anchor="t">
            <a:normAutofit/>
          </a:bodyPr>
          <a:lstStyle>
            <a:lvl1pPr>
              <a:defRPr sz="2800">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249238" y="1600200"/>
            <a:ext cx="8691032" cy="4225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10" name="Picture 9">
            <a:extLst>
              <a:ext uri="{FF2B5EF4-FFF2-40B4-BE49-F238E27FC236}">
                <a16:creationId xmlns:a16="http://schemas.microsoft.com/office/drawing/2014/main" xmlns="" id="{677D7693-108A-4FD1-AB60-C8C123AC9F37}"/>
              </a:ext>
            </a:extLst>
          </p:cNvPr>
          <p:cNvPicPr>
            <a:picLocks noChangeAspect="1"/>
          </p:cNvPicPr>
          <p:nvPr userDrawn="1"/>
        </p:nvPicPr>
        <p:blipFill>
          <a:blip r:embed="rId3"/>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3469984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Graph Layout">
    <p:spTree>
      <p:nvGrpSpPr>
        <p:cNvPr id="1" name=""/>
        <p:cNvGrpSpPr/>
        <p:nvPr/>
      </p:nvGrpSpPr>
      <p:grpSpPr>
        <a:xfrm>
          <a:off x="0" y="0"/>
          <a:ext cx="0" cy="0"/>
          <a:chOff x="0" y="0"/>
          <a:chExt cx="0" cy="0"/>
        </a:xfrm>
      </p:grpSpPr>
      <p:sp>
        <p:nvSpPr>
          <p:cNvPr id="7" name="Rectangle 6"/>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cxnSp>
        <p:nvCxnSpPr>
          <p:cNvPr id="10" name="Straight Connector 9"/>
          <p:cNvCxnSpPr/>
          <p:nvPr/>
        </p:nvCxnSpPr>
        <p:spPr>
          <a:xfrm flipH="1">
            <a:off x="284163" y="6242050"/>
            <a:ext cx="862488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title"/>
          </p:nvPr>
        </p:nvSpPr>
        <p:spPr>
          <a:xfrm>
            <a:off x="457200" y="274638"/>
            <a:ext cx="8229600" cy="559767"/>
          </a:xfrm>
          <a:ln>
            <a:solidFill>
              <a:schemeClr val="tx1">
                <a:lumMod val="75000"/>
                <a:lumOff val="25000"/>
              </a:schemeClr>
            </a:solidFill>
            <a:prstDash val="sysDash"/>
          </a:ln>
        </p:spPr>
        <p:txBody>
          <a:bodyPr>
            <a:normAutofit/>
          </a:bodyPr>
          <a:lstStyle>
            <a:lvl1pPr algn="ctr">
              <a:defRPr sz="2000"/>
            </a:lvl1pPr>
          </a:lstStyle>
          <a:p>
            <a:r>
              <a:rPr lang="en-US"/>
              <a:t>Click to edit Master title style</a:t>
            </a:r>
            <a:endParaRPr lang="en-US" dirty="0"/>
          </a:p>
        </p:txBody>
      </p:sp>
      <p:sp>
        <p:nvSpPr>
          <p:cNvPr id="9" name="Text Placeholder 8"/>
          <p:cNvSpPr>
            <a:spLocks noGrp="1"/>
          </p:cNvSpPr>
          <p:nvPr>
            <p:ph type="body" sz="quarter" idx="13"/>
          </p:nvPr>
        </p:nvSpPr>
        <p:spPr>
          <a:xfrm>
            <a:off x="405512" y="5784493"/>
            <a:ext cx="6284913" cy="382587"/>
          </a:xfrm>
        </p:spPr>
        <p:txBody>
          <a:bodyPr>
            <a:noAutofit/>
          </a:bodyPr>
          <a:lstStyle>
            <a:lvl1pPr marL="0" indent="0">
              <a:buNone/>
              <a:defRPr sz="1400">
                <a:latin typeface="Century Gothic"/>
                <a:cs typeface="Century Gothic"/>
              </a:defRPr>
            </a:lvl1pPr>
            <a:lvl2pPr>
              <a:defRPr sz="1400"/>
            </a:lvl2pPr>
            <a:lvl3pPr>
              <a:defRPr sz="1200"/>
            </a:lvl3pPr>
            <a:lvl4pPr>
              <a:defRPr sz="1100"/>
            </a:lvl4pPr>
            <a:lvl5pPr>
              <a:defRPr sz="1100"/>
            </a:lvl5pPr>
          </a:lstStyle>
          <a:p>
            <a:pPr lvl="0"/>
            <a:r>
              <a:rPr lang="en-US"/>
              <a:t>Click to edit Master text styles</a:t>
            </a:r>
          </a:p>
        </p:txBody>
      </p:sp>
      <p:sp>
        <p:nvSpPr>
          <p:cNvPr id="16" name="Picture Placeholder 22"/>
          <p:cNvSpPr>
            <a:spLocks noGrp="1"/>
          </p:cNvSpPr>
          <p:nvPr>
            <p:ph type="pic" sz="quarter" idx="12"/>
          </p:nvPr>
        </p:nvSpPr>
        <p:spPr>
          <a:xfrm>
            <a:off x="4362055" y="6298653"/>
            <a:ext cx="905088" cy="457536"/>
          </a:xfrm>
        </p:spPr>
        <p:txBody>
          <a:bodyPr rtlCol="0">
            <a:normAutofit/>
          </a:bodyPr>
          <a:lstStyle>
            <a:lvl1pPr marL="0" indent="0">
              <a:buNone/>
              <a:defRPr sz="1050"/>
            </a:lvl1pPr>
          </a:lstStyle>
          <a:p>
            <a:pPr lvl="0"/>
            <a:r>
              <a:rPr lang="en-US" noProof="0"/>
              <a:t>Click icon to add picture</a:t>
            </a:r>
            <a:endParaRPr lang="en-US" noProof="0" dirty="0"/>
          </a:p>
        </p:txBody>
      </p:sp>
      <p:sp>
        <p:nvSpPr>
          <p:cNvPr id="21" name="Chart Placeholder 20"/>
          <p:cNvSpPr>
            <a:spLocks noGrp="1"/>
          </p:cNvSpPr>
          <p:nvPr>
            <p:ph type="chart" sz="quarter" idx="15"/>
          </p:nvPr>
        </p:nvSpPr>
        <p:spPr>
          <a:xfrm>
            <a:off x="457200" y="974725"/>
            <a:ext cx="8229600" cy="4664075"/>
          </a:xfrm>
        </p:spPr>
        <p:txBody>
          <a:bodyPr rtlCol="0">
            <a:normAutofit/>
          </a:bodyPr>
          <a:lstStyle/>
          <a:p>
            <a:pPr lvl="0"/>
            <a:r>
              <a:rPr lang="en-US" noProof="0"/>
              <a:t>Click icon to add chart</a:t>
            </a:r>
          </a:p>
        </p:txBody>
      </p:sp>
      <p:sp>
        <p:nvSpPr>
          <p:cNvPr id="13" name="Slide Number Placeholder 5"/>
          <p:cNvSpPr>
            <a:spLocks noGrp="1"/>
          </p:cNvSpPr>
          <p:nvPr>
            <p:ph type="sldNum" sz="quarter" idx="16"/>
          </p:nvPr>
        </p:nvSpPr>
        <p:spPr>
          <a:xfrm>
            <a:off x="6807200" y="6465888"/>
            <a:ext cx="2133600" cy="365125"/>
          </a:xfrm>
        </p:spPr>
        <p:txBody>
          <a:bodyPr/>
          <a:lstStyle>
            <a:lvl1pPr>
              <a:defRPr/>
            </a:lvl1pPr>
          </a:lstStyle>
          <a:p>
            <a:pPr>
              <a:defRPr/>
            </a:pPr>
            <a:fld id="{2238F377-1CC9-D747-9286-773277BE5713}" type="slidenum">
              <a:rPr lang="en-US" smtClean="0"/>
              <a:pPr>
                <a:defRPr/>
              </a:pPr>
              <a:t>‹N°›</a:t>
            </a:fld>
            <a:endParaRPr lang="en-US"/>
          </a:p>
        </p:txBody>
      </p:sp>
      <p:pic>
        <p:nvPicPr>
          <p:cNvPr id="4" name="Picture 3">
            <a:extLst>
              <a:ext uri="{FF2B5EF4-FFF2-40B4-BE49-F238E27FC236}">
                <a16:creationId xmlns:a16="http://schemas.microsoft.com/office/drawing/2014/main" xmlns="" id="{A7DF71E5-BBC4-4EDA-B9E8-F61BB1AD085E}"/>
              </a:ext>
            </a:extLst>
          </p:cNvPr>
          <p:cNvPicPr>
            <a:picLocks noChangeAspect="1"/>
          </p:cNvPicPr>
          <p:nvPr userDrawn="1"/>
        </p:nvPicPr>
        <p:blipFill>
          <a:blip r:embed="rId2"/>
          <a:stretch>
            <a:fillRect/>
          </a:stretch>
        </p:blipFill>
        <p:spPr>
          <a:xfrm>
            <a:off x="171206" y="6243732"/>
            <a:ext cx="3839913" cy="619341"/>
          </a:xfrm>
          <a:prstGeom prst="rect">
            <a:avLst/>
          </a:prstGeom>
        </p:spPr>
      </p:pic>
    </p:spTree>
    <p:extLst>
      <p:ext uri="{BB962C8B-B14F-4D97-AF65-F5344CB8AC3E}">
        <p14:creationId xmlns:p14="http://schemas.microsoft.com/office/powerpoint/2010/main" val="90965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274638"/>
            <a:ext cx="6307639" cy="1143000"/>
          </a:xfrm>
        </p:spPr>
        <p:txBody>
          <a:bodyPr anchor="t">
            <a:normAutofit/>
          </a:bodyPr>
          <a:lstStyle>
            <a:lvl1pPr>
              <a:defRPr sz="2800">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249238" y="1600201"/>
            <a:ext cx="4246562" cy="42406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292070" cy="424063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2" name="Slide Number Placeholder 5"/>
          <p:cNvSpPr>
            <a:spLocks noGrp="1"/>
          </p:cNvSpPr>
          <p:nvPr>
            <p:ph type="sldNum" sz="quarter" idx="13"/>
          </p:nvPr>
        </p:nvSpPr>
        <p:spPr>
          <a:xfrm>
            <a:off x="6807200" y="6465888"/>
            <a:ext cx="2133600" cy="365125"/>
          </a:xfrm>
        </p:spPr>
        <p:txBody>
          <a:bodyPr/>
          <a:lstStyle>
            <a:lvl1pPr>
              <a:defRPr/>
            </a:lvl1pPr>
          </a:lstStyle>
          <a:p>
            <a:pPr>
              <a:defRPr/>
            </a:pPr>
            <a:fld id="{0732AB1C-56F3-8944-B231-B5237E5640A6}" type="slidenum">
              <a:rPr lang="en-US" smtClean="0"/>
              <a:pPr>
                <a:defRPr/>
              </a:pPr>
              <a:t>‹N°›</a:t>
            </a:fld>
            <a:endParaRPr lang="en-US"/>
          </a:p>
        </p:txBody>
      </p:sp>
      <p:pic>
        <p:nvPicPr>
          <p:cNvPr id="11" name="Picture 10">
            <a:extLst>
              <a:ext uri="{FF2B5EF4-FFF2-40B4-BE49-F238E27FC236}">
                <a16:creationId xmlns:a16="http://schemas.microsoft.com/office/drawing/2014/main" xmlns="" id="{865FB966-2DF8-4E95-BB85-3FFF47A867F4}"/>
              </a:ext>
            </a:extLst>
          </p:cNvPr>
          <p:cNvPicPr>
            <a:picLocks noChangeAspect="1"/>
          </p:cNvPicPr>
          <p:nvPr userDrawn="1"/>
        </p:nvPicPr>
        <p:blipFill>
          <a:blip r:embed="rId3"/>
          <a:stretch>
            <a:fillRect/>
          </a:stretch>
        </p:blipFill>
        <p:spPr>
          <a:xfrm>
            <a:off x="6556877" y="327523"/>
            <a:ext cx="2526091" cy="1074075"/>
          </a:xfrm>
          <a:prstGeom prst="rect">
            <a:avLst/>
          </a:prstGeom>
        </p:spPr>
      </p:pic>
    </p:spTree>
    <p:extLst>
      <p:ext uri="{BB962C8B-B14F-4D97-AF65-F5344CB8AC3E}">
        <p14:creationId xmlns:p14="http://schemas.microsoft.com/office/powerpoint/2010/main" val="2858790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6" name="Rectangle 7"/>
          <p:cNvSpPr>
            <a:spLocks noChangeArrowheads="1"/>
          </p:cNvSpPr>
          <p:nvPr/>
        </p:nvSpPr>
        <p:spPr bwMode="auto">
          <a:xfrm>
            <a:off x="-69850" y="1843088"/>
            <a:ext cx="9274175" cy="2940050"/>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7"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 y="1778000"/>
            <a:ext cx="53832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ico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7513"/>
            <a:ext cx="1416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p:nvSpPr>
        <p:spPr bwMode="auto">
          <a:xfrm>
            <a:off x="249238" y="249238"/>
            <a:ext cx="2189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r>
              <a:rPr lang="en-US" sz="800">
                <a:solidFill>
                  <a:srgbClr val="7F7F7F"/>
                </a:solidFill>
              </a:rPr>
              <a:t>WWW.AFROBAROMETER.ORG</a:t>
            </a:r>
          </a:p>
        </p:txBody>
      </p:sp>
      <p:cxnSp>
        <p:nvCxnSpPr>
          <p:cNvPr id="12" name="Straight Connector 11"/>
          <p:cNvCxnSpPr/>
          <p:nvPr/>
        </p:nvCxnSpPr>
        <p:spPr>
          <a:xfrm flipH="1">
            <a:off x="284163" y="6648450"/>
            <a:ext cx="862488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84723" y="2549487"/>
            <a:ext cx="8623747" cy="854555"/>
          </a:xfrm>
        </p:spPr>
        <p:txBody>
          <a:bodyPr>
            <a:normAutofit/>
          </a:bodyPr>
          <a:lstStyle>
            <a:lvl1pPr algn="l">
              <a:defRPr sz="4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84723" y="3417305"/>
            <a:ext cx="8623747" cy="590413"/>
          </a:xfrm>
        </p:spPr>
        <p:txBody>
          <a:bodyPr>
            <a:norm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Text Placeholder 18"/>
          <p:cNvSpPr>
            <a:spLocks noGrp="1"/>
          </p:cNvSpPr>
          <p:nvPr>
            <p:ph type="body" sz="quarter" idx="11"/>
          </p:nvPr>
        </p:nvSpPr>
        <p:spPr>
          <a:xfrm>
            <a:off x="197923" y="6373618"/>
            <a:ext cx="2781300" cy="174625"/>
          </a:xfrm>
        </p:spPr>
        <p:txBody>
          <a:bodyPr>
            <a:noAutofit/>
          </a:bodyPr>
          <a:lstStyle>
            <a:lvl1pPr marL="0" indent="0">
              <a:buNone/>
              <a:defRPr sz="800">
                <a:solidFill>
                  <a:schemeClr val="tx1">
                    <a:lumMod val="50000"/>
                    <a:lumOff val="50000"/>
                  </a:schemeClr>
                </a:solidFill>
                <a:latin typeface="Century Gothic"/>
                <a:cs typeface="Century Gothic"/>
              </a:defRPr>
            </a:lvl1pPr>
            <a:lvl2pPr>
              <a:defRPr sz="1050"/>
            </a:lvl2pPr>
            <a:lvl3pPr>
              <a:defRPr sz="1000"/>
            </a:lvl3pPr>
            <a:lvl4pPr>
              <a:defRPr sz="900"/>
            </a:lvl4pPr>
            <a:lvl5pPr>
              <a:defRPr sz="900"/>
            </a:lvl5pPr>
          </a:lstStyle>
          <a:p>
            <a:pPr lvl="0"/>
            <a:r>
              <a:rPr lang="en-US"/>
              <a:t>Click to edit Master text styles</a:t>
            </a:r>
          </a:p>
        </p:txBody>
      </p:sp>
      <p:sp>
        <p:nvSpPr>
          <p:cNvPr id="23" name="Picture Placeholder 22"/>
          <p:cNvSpPr>
            <a:spLocks noGrp="1"/>
          </p:cNvSpPr>
          <p:nvPr>
            <p:ph type="pic" sz="quarter" idx="12"/>
          </p:nvPr>
        </p:nvSpPr>
        <p:spPr>
          <a:xfrm>
            <a:off x="284163" y="4976813"/>
            <a:ext cx="1620837" cy="1292225"/>
          </a:xfrm>
        </p:spPr>
        <p:txBody>
          <a:bodyPr rtlCol="0">
            <a:normAutofit/>
          </a:bodyPr>
          <a:lstStyle>
            <a:lvl1pPr marL="0" indent="0">
              <a:buNone/>
              <a:defRPr sz="1400"/>
            </a:lvl1pPr>
          </a:lstStyle>
          <a:p>
            <a:pPr lvl="0"/>
            <a:r>
              <a:rPr lang="en-US" noProof="0"/>
              <a:t>Click icon to add picture</a:t>
            </a:r>
            <a:endParaRPr lang="en-US" noProof="0" dirty="0"/>
          </a:p>
        </p:txBody>
      </p:sp>
      <p:pic>
        <p:nvPicPr>
          <p:cNvPr id="13" name="Picture 12">
            <a:extLst>
              <a:ext uri="{FF2B5EF4-FFF2-40B4-BE49-F238E27FC236}">
                <a16:creationId xmlns:a16="http://schemas.microsoft.com/office/drawing/2014/main" xmlns="" id="{3823EA95-B0E3-457C-A97B-6F1CD54B3C09}"/>
              </a:ext>
            </a:extLst>
          </p:cNvPr>
          <p:cNvPicPr>
            <a:picLocks noChangeAspect="1"/>
          </p:cNvPicPr>
          <p:nvPr userDrawn="1"/>
        </p:nvPicPr>
        <p:blipFill>
          <a:blip r:embed="rId5"/>
          <a:stretch>
            <a:fillRect/>
          </a:stretch>
        </p:blipFill>
        <p:spPr>
          <a:xfrm>
            <a:off x="6705329" y="81194"/>
            <a:ext cx="2133871" cy="1385067"/>
          </a:xfrm>
          <a:prstGeom prst="rect">
            <a:avLst/>
          </a:prstGeom>
        </p:spPr>
      </p:pic>
    </p:spTree>
    <p:extLst>
      <p:ext uri="{BB962C8B-B14F-4D97-AF65-F5344CB8AC3E}">
        <p14:creationId xmlns:p14="http://schemas.microsoft.com/office/powerpoint/2010/main" val="583012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8" name="Rectangle 7"/>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title"/>
          </p:nvPr>
        </p:nvSpPr>
        <p:spPr>
          <a:xfrm>
            <a:off x="249238" y="195999"/>
            <a:ext cx="6303962" cy="1074075"/>
          </a:xfrm>
        </p:spPr>
        <p:txBody>
          <a:bodyPr anchor="t">
            <a:normAutofit/>
          </a:bodyPr>
          <a:lstStyle>
            <a:lvl1pPr>
              <a:defRPr sz="28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249238" y="1481752"/>
            <a:ext cx="8698872" cy="4343334"/>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9" name="Picture 8">
            <a:extLst>
              <a:ext uri="{FF2B5EF4-FFF2-40B4-BE49-F238E27FC236}">
                <a16:creationId xmlns:a16="http://schemas.microsoft.com/office/drawing/2014/main" xmlns="" id="{32734FA2-D9EE-4102-A267-27134BCC4F6D}"/>
              </a:ext>
            </a:extLst>
          </p:cNvPr>
          <p:cNvPicPr>
            <a:picLocks noChangeAspect="1"/>
          </p:cNvPicPr>
          <p:nvPr userDrawn="1"/>
        </p:nvPicPr>
        <p:blipFill>
          <a:blip r:embed="rId2"/>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2230677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8" name="Rectangle 7"/>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title"/>
          </p:nvPr>
        </p:nvSpPr>
        <p:spPr>
          <a:xfrm>
            <a:off x="249238" y="274638"/>
            <a:ext cx="6307639" cy="1143000"/>
          </a:xfrm>
        </p:spPr>
        <p:txBody>
          <a:bodyPr anchor="t">
            <a:normAutofit/>
          </a:bodyPr>
          <a:lstStyle>
            <a:lvl1pPr>
              <a:defRPr sz="2800">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249238" y="1600201"/>
            <a:ext cx="4246562" cy="42406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292070" cy="424063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2"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13" name="Picture 12">
            <a:extLst>
              <a:ext uri="{FF2B5EF4-FFF2-40B4-BE49-F238E27FC236}">
                <a16:creationId xmlns:a16="http://schemas.microsoft.com/office/drawing/2014/main" xmlns="" id="{8CB343DC-A390-4C92-AFCD-59B5F0E329D5}"/>
              </a:ext>
            </a:extLst>
          </p:cNvPr>
          <p:cNvPicPr>
            <a:picLocks noChangeAspect="1"/>
          </p:cNvPicPr>
          <p:nvPr userDrawn="1"/>
        </p:nvPicPr>
        <p:blipFill>
          <a:blip r:embed="rId3"/>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1328399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pic>
        <p:nvPicPr>
          <p:cNvPr id="8"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0" name="Rectangle 9"/>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title"/>
          </p:nvPr>
        </p:nvSpPr>
        <p:spPr>
          <a:xfrm>
            <a:off x="249238" y="274638"/>
            <a:ext cx="6315022" cy="1143000"/>
          </a:xfrm>
        </p:spPr>
        <p:txBody>
          <a:bodyPr anchor="t">
            <a:normAutofit/>
          </a:bodyPr>
          <a:lstStyle>
            <a:lvl1pPr>
              <a:defRPr sz="2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249238" y="1535113"/>
            <a:ext cx="4248150"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49238" y="2174875"/>
            <a:ext cx="4248150" cy="3651194"/>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30308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295245" cy="3651194"/>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22"/>
          <p:cNvSpPr>
            <a:spLocks noGrp="1"/>
          </p:cNvSpPr>
          <p:nvPr>
            <p:ph type="pic" sz="quarter" idx="12"/>
          </p:nvPr>
        </p:nvSpPr>
        <p:spPr>
          <a:xfrm>
            <a:off x="249238" y="5936831"/>
            <a:ext cx="1620837" cy="819358"/>
          </a:xfrm>
        </p:spPr>
        <p:txBody>
          <a:bodyPr rtlCol="0">
            <a:normAutofit/>
          </a:bodyPr>
          <a:lstStyle>
            <a:lvl1pPr marL="0" indent="0">
              <a:buNone/>
              <a:defRPr sz="1200"/>
            </a:lvl1pPr>
          </a:lstStyle>
          <a:p>
            <a:pPr lvl="0"/>
            <a:r>
              <a:rPr lang="en-US" noProof="0"/>
              <a:t>Click icon to add picture</a:t>
            </a:r>
            <a:endParaRPr lang="en-US" noProof="0" dirty="0"/>
          </a:p>
        </p:txBody>
      </p:sp>
      <p:sp>
        <p:nvSpPr>
          <p:cNvPr id="14"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13" name="Picture 12">
            <a:extLst>
              <a:ext uri="{FF2B5EF4-FFF2-40B4-BE49-F238E27FC236}">
                <a16:creationId xmlns:a16="http://schemas.microsoft.com/office/drawing/2014/main" xmlns="" id="{008FECE8-081E-4457-986B-46C6924EE736}"/>
              </a:ext>
            </a:extLst>
          </p:cNvPr>
          <p:cNvPicPr>
            <a:picLocks noChangeAspect="1"/>
          </p:cNvPicPr>
          <p:nvPr userDrawn="1"/>
        </p:nvPicPr>
        <p:blipFill>
          <a:blip r:embed="rId3"/>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1726608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4"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con.png"/>
          <p:cNvPicPr>
            <a:picLocks noChangeAspect="1"/>
          </p:cNvPicPr>
          <p:nvPr/>
        </p:nvPicPr>
        <p:blipFill>
          <a:blip r:embed="rId3">
            <a:alphaModFix amt="13000"/>
            <a:extLst>
              <a:ext uri="{28A0092B-C50C-407E-A947-70E740481C1C}">
                <a14:useLocalDpi xmlns:a14="http://schemas.microsoft.com/office/drawing/2010/main" val="0"/>
              </a:ext>
            </a:extLst>
          </a:blip>
          <a:srcRect/>
          <a:stretch>
            <a:fillRect/>
          </a:stretch>
        </p:blipFill>
        <p:spPr bwMode="auto">
          <a:xfrm>
            <a:off x="6211751" y="100162"/>
            <a:ext cx="2659063" cy="3265488"/>
          </a:xfrm>
          <a:prstGeom prst="rect">
            <a:avLst/>
          </a:prstGeom>
          <a:noFill/>
          <a:ln>
            <a:noFill/>
          </a:ln>
          <a:extLst>
            <a:ext uri="{909E8E84-426E-40DD-AFC4-6F175D3DCCD1}">
              <a14:hiddenFill xmlns:a14="http://schemas.microsoft.com/office/drawing/2010/main">
                <a:solidFill>
                  <a:srgbClr val="FFFFFF">
                    <a:alpha val="13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 name="Rectangle 6"/>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title"/>
          </p:nvPr>
        </p:nvSpPr>
        <p:spPr>
          <a:xfrm>
            <a:off x="457200" y="274638"/>
            <a:ext cx="5900312" cy="1143000"/>
          </a:xfrm>
        </p:spPr>
        <p:txBody>
          <a:bodyPr anchor="t">
            <a:normAutofit/>
          </a:bodyPr>
          <a:lstStyle>
            <a:lvl1pPr>
              <a:defRPr sz="2800">
                <a:solidFill>
                  <a:schemeClr val="tx1"/>
                </a:solidFill>
              </a:defRPr>
            </a:lvl1pPr>
          </a:lstStyle>
          <a:p>
            <a:r>
              <a:rPr lang="en-US" dirty="0"/>
              <a:t>Click to edit Master title style</a:t>
            </a:r>
          </a:p>
        </p:txBody>
      </p:sp>
      <p:sp>
        <p:nvSpPr>
          <p:cNvPr id="12" name="Picture Placeholder 22"/>
          <p:cNvSpPr>
            <a:spLocks noGrp="1"/>
          </p:cNvSpPr>
          <p:nvPr>
            <p:ph type="pic" sz="quarter" idx="12"/>
          </p:nvPr>
        </p:nvSpPr>
        <p:spPr>
          <a:xfrm>
            <a:off x="249238" y="5936831"/>
            <a:ext cx="1620837" cy="819358"/>
          </a:xfrm>
        </p:spPr>
        <p:txBody>
          <a:bodyPr rtlCol="0">
            <a:normAutofit/>
          </a:bodyPr>
          <a:lstStyle>
            <a:lvl1pPr marL="0" indent="0">
              <a:buNone/>
              <a:defRPr sz="120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883554A9-5435-A540-B58E-F005F2F92701}" type="slidenum">
              <a:rPr lang="en-US" smtClean="0"/>
              <a:pPr>
                <a:defRPr/>
              </a:pPr>
              <a:t>‹N°›</a:t>
            </a:fld>
            <a:endParaRPr lang="en-US"/>
          </a:p>
        </p:txBody>
      </p:sp>
      <p:pic>
        <p:nvPicPr>
          <p:cNvPr id="10" name="Picture 9">
            <a:extLst>
              <a:ext uri="{FF2B5EF4-FFF2-40B4-BE49-F238E27FC236}">
                <a16:creationId xmlns:a16="http://schemas.microsoft.com/office/drawing/2014/main" xmlns="" id="{9DA3DC61-0047-46B3-A7F6-C2D40EAD358B}"/>
              </a:ext>
            </a:extLst>
          </p:cNvPr>
          <p:cNvPicPr>
            <a:picLocks noChangeAspect="1"/>
          </p:cNvPicPr>
          <p:nvPr userDrawn="1"/>
        </p:nvPicPr>
        <p:blipFill>
          <a:blip r:embed="rId4"/>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1680338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7588" y="1711325"/>
            <a:ext cx="3046412" cy="34639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8" name="Rectangle 7"/>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9" name="Rectangle 8"/>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3" name="Picture Placeholder 2"/>
          <p:cNvSpPr>
            <a:spLocks noGrp="1"/>
          </p:cNvSpPr>
          <p:nvPr>
            <p:ph type="pic" idx="1"/>
          </p:nvPr>
        </p:nvSpPr>
        <p:spPr>
          <a:xfrm>
            <a:off x="86236" y="1710620"/>
            <a:ext cx="6010936" cy="346534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 name="Title 1"/>
          <p:cNvSpPr>
            <a:spLocks noGrp="1"/>
          </p:cNvSpPr>
          <p:nvPr>
            <p:ph type="title"/>
          </p:nvPr>
        </p:nvSpPr>
        <p:spPr>
          <a:xfrm>
            <a:off x="6334302" y="1988811"/>
            <a:ext cx="2589028" cy="1054308"/>
          </a:xfrm>
        </p:spPr>
        <p:txBody>
          <a:bodyPr anchor="t"/>
          <a:lstStyle>
            <a:lvl1pPr algn="l">
              <a:defRPr sz="2000" b="1">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334302" y="3111039"/>
            <a:ext cx="2589028" cy="1074585"/>
          </a:xfrm>
        </p:spPr>
        <p:txBody>
          <a:bodyPr/>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3"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12" name="Picture 11">
            <a:extLst>
              <a:ext uri="{FF2B5EF4-FFF2-40B4-BE49-F238E27FC236}">
                <a16:creationId xmlns:a16="http://schemas.microsoft.com/office/drawing/2014/main" xmlns="" id="{9DE122AD-D53D-467E-9BA8-0BBBF91AE165}"/>
              </a:ext>
            </a:extLst>
          </p:cNvPr>
          <p:cNvPicPr>
            <a:picLocks noChangeAspect="1"/>
          </p:cNvPicPr>
          <p:nvPr userDrawn="1"/>
        </p:nvPicPr>
        <p:blipFill>
          <a:blip r:embed="rId3"/>
          <a:stretch>
            <a:fillRect/>
          </a:stretch>
        </p:blipFill>
        <p:spPr>
          <a:xfrm>
            <a:off x="6705329" y="81194"/>
            <a:ext cx="2133871" cy="1385067"/>
          </a:xfrm>
          <a:prstGeom prst="rect">
            <a:avLst/>
          </a:prstGeom>
        </p:spPr>
      </p:pic>
    </p:spTree>
    <p:extLst>
      <p:ext uri="{BB962C8B-B14F-4D97-AF65-F5344CB8AC3E}">
        <p14:creationId xmlns:p14="http://schemas.microsoft.com/office/powerpoint/2010/main" val="3701546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lide1">
    <p:spTree>
      <p:nvGrpSpPr>
        <p:cNvPr id="1" name=""/>
        <p:cNvGrpSpPr/>
        <p:nvPr/>
      </p:nvGrpSpPr>
      <p:grpSpPr>
        <a:xfrm>
          <a:off x="0" y="0"/>
          <a:ext cx="0" cy="0"/>
          <a:chOff x="0" y="0"/>
          <a:chExt cx="0" cy="0"/>
        </a:xfrm>
      </p:grpSpPr>
      <p:pic>
        <p:nvPicPr>
          <p:cNvPr id="7"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8543" y="-11695"/>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69850" y="1843088"/>
            <a:ext cx="9274175" cy="2940050"/>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9" name="Picture 10"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 y="1778000"/>
            <a:ext cx="53832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ico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7513"/>
            <a:ext cx="1416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p:nvSpPr>
        <p:spPr bwMode="auto">
          <a:xfrm>
            <a:off x="249238" y="249238"/>
            <a:ext cx="2189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r>
              <a:rPr lang="en-US" sz="800" dirty="0">
                <a:solidFill>
                  <a:srgbClr val="7F7F7F"/>
                </a:solidFill>
              </a:rPr>
              <a:t>WWW.AFROBAROMETER.ORG</a:t>
            </a:r>
          </a:p>
        </p:txBody>
      </p:sp>
      <p:cxnSp>
        <p:nvCxnSpPr>
          <p:cNvPr id="12" name="Straight Connector 11"/>
          <p:cNvCxnSpPr/>
          <p:nvPr/>
        </p:nvCxnSpPr>
        <p:spPr>
          <a:xfrm flipH="1">
            <a:off x="284163" y="6648450"/>
            <a:ext cx="862488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84723" y="2549487"/>
            <a:ext cx="8623747" cy="854555"/>
          </a:xfrm>
        </p:spPr>
        <p:txBody>
          <a:bodyPr>
            <a:normAutofit/>
          </a:bodyPr>
          <a:lstStyle>
            <a:lvl1pPr algn="l">
              <a:defRPr sz="4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84723" y="3417305"/>
            <a:ext cx="8623747" cy="590413"/>
          </a:xfrm>
        </p:spPr>
        <p:txBody>
          <a:bodyPr>
            <a:norm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Text Placeholder 18"/>
          <p:cNvSpPr>
            <a:spLocks noGrp="1"/>
          </p:cNvSpPr>
          <p:nvPr>
            <p:ph type="body" sz="quarter" idx="11"/>
          </p:nvPr>
        </p:nvSpPr>
        <p:spPr>
          <a:xfrm>
            <a:off x="197923" y="6373618"/>
            <a:ext cx="2781300" cy="174625"/>
          </a:xfrm>
        </p:spPr>
        <p:txBody>
          <a:bodyPr>
            <a:noAutofit/>
          </a:bodyPr>
          <a:lstStyle>
            <a:lvl1pPr marL="0" indent="0">
              <a:buNone/>
              <a:defRPr sz="800">
                <a:solidFill>
                  <a:schemeClr val="tx1">
                    <a:lumMod val="50000"/>
                    <a:lumOff val="50000"/>
                  </a:schemeClr>
                </a:solidFill>
                <a:latin typeface="Century Gothic"/>
                <a:cs typeface="Century Gothic"/>
              </a:defRPr>
            </a:lvl1pPr>
            <a:lvl2pPr>
              <a:defRPr sz="1050"/>
            </a:lvl2pPr>
            <a:lvl3pPr>
              <a:defRPr sz="1000"/>
            </a:lvl3pPr>
            <a:lvl4pPr>
              <a:defRPr sz="900"/>
            </a:lvl4pPr>
            <a:lvl5pPr>
              <a:defRPr sz="900"/>
            </a:lvl5pPr>
          </a:lstStyle>
          <a:p>
            <a:pPr lvl="0"/>
            <a:r>
              <a:rPr lang="en-US"/>
              <a:t>Click to edit Master text styles</a:t>
            </a:r>
          </a:p>
        </p:txBody>
      </p:sp>
      <p:sp>
        <p:nvSpPr>
          <p:cNvPr id="23" name="Picture Placeholder 22"/>
          <p:cNvSpPr>
            <a:spLocks noGrp="1"/>
          </p:cNvSpPr>
          <p:nvPr>
            <p:ph type="pic" sz="quarter" idx="12" hasCustomPrompt="1"/>
          </p:nvPr>
        </p:nvSpPr>
        <p:spPr>
          <a:xfrm>
            <a:off x="284163" y="4976813"/>
            <a:ext cx="1620837" cy="1292225"/>
          </a:xfrm>
        </p:spPr>
        <p:txBody>
          <a:bodyPr rtlCol="0">
            <a:normAutofit/>
          </a:bodyPr>
          <a:lstStyle>
            <a:lvl1pPr marL="0" indent="0">
              <a:buNone/>
              <a:defRPr sz="1400"/>
            </a:lvl1pPr>
          </a:lstStyle>
          <a:p>
            <a:pPr lvl="0"/>
            <a:r>
              <a:rPr lang="en-US" noProof="0" dirty="0"/>
              <a:t>Click icon to insert National Partner logo</a:t>
            </a:r>
          </a:p>
        </p:txBody>
      </p:sp>
      <p:sp>
        <p:nvSpPr>
          <p:cNvPr id="5" name="Picture Placeholder 4"/>
          <p:cNvSpPr>
            <a:spLocks noGrp="1"/>
          </p:cNvSpPr>
          <p:nvPr>
            <p:ph type="pic" sz="quarter" idx="14" hasCustomPrompt="1"/>
          </p:nvPr>
        </p:nvSpPr>
        <p:spPr>
          <a:xfrm>
            <a:off x="7071286" y="4976813"/>
            <a:ext cx="1620277" cy="1276389"/>
          </a:xfrm>
        </p:spPr>
        <p:txBody>
          <a:bodyPr/>
          <a:lstStyle>
            <a:lvl1pPr marL="0" indent="0">
              <a:buNone/>
              <a:defRPr sz="1400"/>
            </a:lvl1pPr>
          </a:lstStyle>
          <a:p>
            <a:r>
              <a:rPr lang="en-US" dirty="0"/>
              <a:t>Click icon to insert Core Partner logo</a:t>
            </a:r>
          </a:p>
        </p:txBody>
      </p:sp>
      <p:sp>
        <p:nvSpPr>
          <p:cNvPr id="18" name="Date Placeholder 17"/>
          <p:cNvSpPr>
            <a:spLocks noGrp="1"/>
          </p:cNvSpPr>
          <p:nvPr>
            <p:ph type="dt" sz="half" idx="15"/>
          </p:nvPr>
        </p:nvSpPr>
        <p:spPr/>
        <p:txBody>
          <a:bodyPr/>
          <a:lstStyle/>
          <a:p>
            <a:pPr>
              <a:defRPr/>
            </a:pPr>
            <a:fld id="{25E8B615-3EB9-9F4D-82E4-C7661B16B1C1}" type="datetimeFigureOut">
              <a:rPr lang="en-US" smtClean="0"/>
              <a:pPr>
                <a:defRPr/>
              </a:pPr>
              <a:t>3/2/2023</a:t>
            </a:fld>
            <a:endParaRPr lang="en-US"/>
          </a:p>
        </p:txBody>
      </p:sp>
      <p:sp>
        <p:nvSpPr>
          <p:cNvPr id="20" name="Footer Placeholder 19"/>
          <p:cNvSpPr>
            <a:spLocks noGrp="1"/>
          </p:cNvSpPr>
          <p:nvPr>
            <p:ph type="ftr" sz="quarter" idx="16"/>
          </p:nvPr>
        </p:nvSpPr>
        <p:spPr/>
        <p:txBody>
          <a:bodyPr/>
          <a:lstStyle/>
          <a:p>
            <a:pPr>
              <a:defRPr/>
            </a:pPr>
            <a:endParaRPr lang="en-US">
              <a:solidFill>
                <a:srgbClr val="3C3C3C">
                  <a:tint val="75000"/>
                </a:srgbClr>
              </a:solidFill>
            </a:endParaRPr>
          </a:p>
        </p:txBody>
      </p:sp>
      <p:sp>
        <p:nvSpPr>
          <p:cNvPr id="21" name="Slide Number Placeholder 20"/>
          <p:cNvSpPr>
            <a:spLocks noGrp="1"/>
          </p:cNvSpPr>
          <p:nvPr>
            <p:ph type="sldNum" sz="quarter" idx="17"/>
          </p:nvPr>
        </p:nvSpPr>
        <p:spPr/>
        <p:txBody>
          <a:bodyPr/>
          <a:lstStyle/>
          <a:p>
            <a:pPr>
              <a:defRPr/>
            </a:pPr>
            <a:fld id="{DEF6CA63-793D-9E40-8E6F-CE430C44E2F5}" type="slidenum">
              <a:rPr lang="en-US" smtClean="0"/>
              <a:pPr>
                <a:defRPr/>
              </a:pPr>
              <a:t>‹N°›</a:t>
            </a:fld>
            <a:endParaRPr lang="en-US"/>
          </a:p>
        </p:txBody>
      </p:sp>
      <p:pic>
        <p:nvPicPr>
          <p:cNvPr id="24" name="Picture 23">
            <a:extLst>
              <a:ext uri="{FF2B5EF4-FFF2-40B4-BE49-F238E27FC236}">
                <a16:creationId xmlns:a16="http://schemas.microsoft.com/office/drawing/2014/main" xmlns="" id="{EB7CDAD2-8B60-4028-B1E9-1F1C300102BB}"/>
              </a:ext>
            </a:extLst>
          </p:cNvPr>
          <p:cNvPicPr>
            <a:picLocks noChangeAspect="1"/>
          </p:cNvPicPr>
          <p:nvPr userDrawn="1"/>
        </p:nvPicPr>
        <p:blipFill>
          <a:blip r:embed="rId5"/>
          <a:stretch>
            <a:fillRect/>
          </a:stretch>
        </p:blipFill>
        <p:spPr>
          <a:xfrm>
            <a:off x="6705329" y="81194"/>
            <a:ext cx="2133871" cy="1385067"/>
          </a:xfrm>
          <a:prstGeom prst="rect">
            <a:avLst/>
          </a:prstGeom>
        </p:spPr>
      </p:pic>
    </p:spTree>
    <p:extLst>
      <p:ext uri="{BB962C8B-B14F-4D97-AF65-F5344CB8AC3E}">
        <p14:creationId xmlns:p14="http://schemas.microsoft.com/office/powerpoint/2010/main" val="247708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69850" y="3636963"/>
            <a:ext cx="9274175" cy="1795462"/>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5" name="Picture 8" descr="africa-lines.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61810" y="4406900"/>
            <a:ext cx="8528369" cy="838029"/>
          </a:xfrm>
        </p:spPr>
        <p:txBody>
          <a:bodyPr anchor="t">
            <a:normAutofit/>
          </a:bodyPr>
          <a:lstStyle>
            <a:lvl1pPr algn="l">
              <a:defRPr sz="36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1810" y="3849418"/>
            <a:ext cx="8528369" cy="557482"/>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pic>
        <p:nvPicPr>
          <p:cNvPr id="8" name="Picture 7">
            <a:extLst>
              <a:ext uri="{FF2B5EF4-FFF2-40B4-BE49-F238E27FC236}">
                <a16:creationId xmlns:a16="http://schemas.microsoft.com/office/drawing/2014/main" xmlns="" id="{B3167470-F05B-4F2E-B6E7-DF1997B54660}"/>
              </a:ext>
            </a:extLst>
          </p:cNvPr>
          <p:cNvPicPr>
            <a:picLocks noChangeAspect="1"/>
          </p:cNvPicPr>
          <p:nvPr userDrawn="1"/>
        </p:nvPicPr>
        <p:blipFill>
          <a:blip r:embed="rId3"/>
          <a:stretch>
            <a:fillRect/>
          </a:stretch>
        </p:blipFill>
        <p:spPr>
          <a:xfrm>
            <a:off x="6705329" y="81194"/>
            <a:ext cx="2133871" cy="1385067"/>
          </a:xfrm>
          <a:prstGeom prst="rect">
            <a:avLst/>
          </a:prstGeom>
        </p:spPr>
      </p:pic>
    </p:spTree>
    <p:extLst>
      <p:ext uri="{BB962C8B-B14F-4D97-AF65-F5344CB8AC3E}">
        <p14:creationId xmlns:p14="http://schemas.microsoft.com/office/powerpoint/2010/main" val="767257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ture with Caption1">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7588" y="1711325"/>
            <a:ext cx="3046412" cy="34639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8" name="Rectangle 7"/>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9" name="Rectangle 8"/>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3" name="Picture Placeholder 2"/>
          <p:cNvSpPr>
            <a:spLocks noGrp="1"/>
          </p:cNvSpPr>
          <p:nvPr>
            <p:ph type="pic" idx="1"/>
          </p:nvPr>
        </p:nvSpPr>
        <p:spPr>
          <a:xfrm>
            <a:off x="86236" y="1710620"/>
            <a:ext cx="6010936" cy="346534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 name="Title 1"/>
          <p:cNvSpPr>
            <a:spLocks noGrp="1"/>
          </p:cNvSpPr>
          <p:nvPr>
            <p:ph type="title"/>
          </p:nvPr>
        </p:nvSpPr>
        <p:spPr>
          <a:xfrm>
            <a:off x="6334302" y="1988811"/>
            <a:ext cx="2589028" cy="1054308"/>
          </a:xfrm>
        </p:spPr>
        <p:txBody>
          <a:bodyPr anchor="t"/>
          <a:lstStyle>
            <a:lvl1pPr algn="l">
              <a:defRPr sz="2000" b="1">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334302" y="3111039"/>
            <a:ext cx="2589028" cy="1074585"/>
          </a:xfrm>
        </p:spPr>
        <p:txBody>
          <a:bodyPr/>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Picture Placeholder 22"/>
          <p:cNvSpPr>
            <a:spLocks noGrp="1"/>
          </p:cNvSpPr>
          <p:nvPr>
            <p:ph type="pic" sz="quarter" idx="12" hasCustomPrompt="1"/>
          </p:nvPr>
        </p:nvSpPr>
        <p:spPr>
          <a:xfrm>
            <a:off x="249238" y="5936831"/>
            <a:ext cx="1620837" cy="819358"/>
          </a:xfrm>
        </p:spPr>
        <p:txBody>
          <a:bodyPr rtlCol="0">
            <a:normAutofit/>
          </a:bodyPr>
          <a:lstStyle>
            <a:lvl1pPr marL="0" indent="0">
              <a:buNone/>
              <a:defRPr sz="1050" baseline="0"/>
            </a:lvl1pPr>
          </a:lstStyle>
          <a:p>
            <a:pPr lvl="0"/>
            <a:r>
              <a:rPr lang="en-US" noProof="0" dirty="0"/>
              <a:t>Click icon to insert National Partner logo</a:t>
            </a:r>
          </a:p>
        </p:txBody>
      </p:sp>
      <p:sp>
        <p:nvSpPr>
          <p:cNvPr id="13" name="Slide Number Placeholder 5"/>
          <p:cNvSpPr>
            <a:spLocks noGrp="1"/>
          </p:cNvSpPr>
          <p:nvPr>
            <p:ph type="sldNum" sz="quarter" idx="13"/>
          </p:nvPr>
        </p:nvSpPr>
        <p:spPr>
          <a:xfrm>
            <a:off x="6807200" y="6465888"/>
            <a:ext cx="2133600" cy="365125"/>
          </a:xfrm>
        </p:spPr>
        <p:txBody>
          <a:bodyPr/>
          <a:lstStyle>
            <a:lvl1pPr>
              <a:defRPr/>
            </a:lvl1pPr>
          </a:lstStyle>
          <a:p>
            <a:pPr>
              <a:defRPr/>
            </a:pPr>
            <a:fld id="{F15335F5-454F-3840-98E8-5750C6E49C90}" type="slidenum">
              <a:rPr lang="en-US" smtClean="0"/>
              <a:pPr>
                <a:defRPr/>
              </a:pPr>
              <a:t>‹N°›</a:t>
            </a:fld>
            <a:endParaRPr lang="en-US"/>
          </a:p>
        </p:txBody>
      </p:sp>
      <p:sp>
        <p:nvSpPr>
          <p:cNvPr id="14" name="Picture Placeholder 13"/>
          <p:cNvSpPr>
            <a:spLocks noGrp="1"/>
          </p:cNvSpPr>
          <p:nvPr>
            <p:ph type="pic" sz="quarter" idx="14" hasCustomPrompt="1"/>
          </p:nvPr>
        </p:nvSpPr>
        <p:spPr>
          <a:xfrm>
            <a:off x="7209347" y="5935520"/>
            <a:ext cx="1608308" cy="819569"/>
          </a:xfrm>
        </p:spPr>
        <p:txBody>
          <a:bodyPr/>
          <a:lstStyle>
            <a:lvl1pPr marL="0" indent="0">
              <a:buNone/>
              <a:defRPr sz="1200" baseline="0"/>
            </a:lvl1pPr>
          </a:lstStyle>
          <a:p>
            <a:r>
              <a:rPr lang="en-US" dirty="0"/>
              <a:t>Click icon to insert Core Partner logo</a:t>
            </a:r>
          </a:p>
        </p:txBody>
      </p:sp>
      <p:pic>
        <p:nvPicPr>
          <p:cNvPr id="15" name="Picture 14">
            <a:extLst>
              <a:ext uri="{FF2B5EF4-FFF2-40B4-BE49-F238E27FC236}">
                <a16:creationId xmlns:a16="http://schemas.microsoft.com/office/drawing/2014/main" xmlns="" id="{0421A70F-3082-4DC1-BC89-260B86761C94}"/>
              </a:ext>
            </a:extLst>
          </p:cNvPr>
          <p:cNvPicPr>
            <a:picLocks noChangeAspect="1"/>
          </p:cNvPicPr>
          <p:nvPr userDrawn="1"/>
        </p:nvPicPr>
        <p:blipFill>
          <a:blip r:embed="rId3"/>
          <a:stretch>
            <a:fillRect/>
          </a:stretch>
        </p:blipFill>
        <p:spPr>
          <a:xfrm>
            <a:off x="6705329" y="81194"/>
            <a:ext cx="2133871" cy="1385067"/>
          </a:xfrm>
          <a:prstGeom prst="rect">
            <a:avLst/>
          </a:prstGeom>
        </p:spPr>
      </p:pic>
    </p:spTree>
    <p:extLst>
      <p:ext uri="{BB962C8B-B14F-4D97-AF65-F5344CB8AC3E}">
        <p14:creationId xmlns:p14="http://schemas.microsoft.com/office/powerpoint/2010/main" val="1588014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Rectangle 7"/>
          <p:cNvSpPr>
            <a:spLocks noChangeArrowheads="1"/>
          </p:cNvSpPr>
          <p:nvPr/>
        </p:nvSpPr>
        <p:spPr bwMode="auto">
          <a:xfrm>
            <a:off x="-69850" y="1843088"/>
            <a:ext cx="9274175" cy="2940050"/>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7"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 y="1778000"/>
            <a:ext cx="53832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ico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7513"/>
            <a:ext cx="1416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p:nvSpPr>
        <p:spPr bwMode="auto">
          <a:xfrm>
            <a:off x="249238" y="249238"/>
            <a:ext cx="2189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r>
              <a:rPr lang="en-US" sz="800">
                <a:solidFill>
                  <a:srgbClr val="7F7F7F"/>
                </a:solidFill>
              </a:rPr>
              <a:t>WWW.AFROBAROMETER.ORG</a:t>
            </a:r>
          </a:p>
        </p:txBody>
      </p:sp>
      <p:cxnSp>
        <p:nvCxnSpPr>
          <p:cNvPr id="12" name="Straight Connector 11"/>
          <p:cNvCxnSpPr/>
          <p:nvPr/>
        </p:nvCxnSpPr>
        <p:spPr>
          <a:xfrm flipH="1">
            <a:off x="284163" y="6648450"/>
            <a:ext cx="862488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84723" y="2549487"/>
            <a:ext cx="8623747" cy="854555"/>
          </a:xfrm>
        </p:spPr>
        <p:txBody>
          <a:bodyPr>
            <a:normAutofit/>
          </a:bodyPr>
          <a:lstStyle>
            <a:lvl1pPr algn="l">
              <a:defRPr sz="4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84723" y="3417305"/>
            <a:ext cx="8623747" cy="590413"/>
          </a:xfrm>
        </p:spPr>
        <p:txBody>
          <a:bodyPr>
            <a:normAutofit/>
          </a:bodyPr>
          <a:lstStyle>
            <a:lvl1pPr marL="0" indent="0" algn="l">
              <a:buNone/>
              <a:defRPr sz="2400">
                <a:solidFill>
                  <a:srgbClr val="6262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Text Placeholder 18"/>
          <p:cNvSpPr>
            <a:spLocks noGrp="1"/>
          </p:cNvSpPr>
          <p:nvPr>
            <p:ph type="body" sz="quarter" idx="11"/>
          </p:nvPr>
        </p:nvSpPr>
        <p:spPr>
          <a:xfrm>
            <a:off x="197923" y="6373618"/>
            <a:ext cx="2781300" cy="174625"/>
          </a:xfrm>
        </p:spPr>
        <p:txBody>
          <a:bodyPr>
            <a:noAutofit/>
          </a:bodyPr>
          <a:lstStyle>
            <a:lvl1pPr marL="0" indent="0">
              <a:buNone/>
              <a:defRPr sz="800">
                <a:solidFill>
                  <a:schemeClr val="tx1">
                    <a:lumMod val="50000"/>
                    <a:lumOff val="50000"/>
                  </a:schemeClr>
                </a:solidFill>
                <a:latin typeface="Century Gothic"/>
                <a:cs typeface="Century Gothic"/>
              </a:defRPr>
            </a:lvl1pPr>
            <a:lvl2pPr>
              <a:defRPr sz="1050"/>
            </a:lvl2pPr>
            <a:lvl3pPr>
              <a:defRPr sz="1000"/>
            </a:lvl3pPr>
            <a:lvl4pPr>
              <a:defRPr sz="900"/>
            </a:lvl4pPr>
            <a:lvl5pPr>
              <a:defRPr sz="900"/>
            </a:lvl5pPr>
          </a:lstStyle>
          <a:p>
            <a:pPr lvl="0"/>
            <a:r>
              <a:rPr lang="en-US"/>
              <a:t>Click to edit Master text styles</a:t>
            </a:r>
          </a:p>
        </p:txBody>
      </p:sp>
      <p:sp>
        <p:nvSpPr>
          <p:cNvPr id="23" name="Picture Placeholder 22"/>
          <p:cNvSpPr>
            <a:spLocks noGrp="1"/>
          </p:cNvSpPr>
          <p:nvPr>
            <p:ph type="pic" sz="quarter" idx="12"/>
          </p:nvPr>
        </p:nvSpPr>
        <p:spPr>
          <a:xfrm>
            <a:off x="284163" y="4976813"/>
            <a:ext cx="1620837" cy="1292225"/>
          </a:xfrm>
        </p:spPr>
        <p:txBody>
          <a:bodyPr rtlCol="0">
            <a:normAutofit/>
          </a:bodyPr>
          <a:lstStyle>
            <a:lvl1pPr marL="0" indent="0">
              <a:buNone/>
              <a:defRPr sz="1400"/>
            </a:lvl1pPr>
          </a:lstStyle>
          <a:p>
            <a:pPr lvl="0"/>
            <a:r>
              <a:rPr lang="en-US" noProof="0"/>
              <a:t>Click icon to add picture</a:t>
            </a:r>
            <a:endParaRPr lang="en-US" noProof="0" dirty="0"/>
          </a:p>
        </p:txBody>
      </p:sp>
      <p:sp>
        <p:nvSpPr>
          <p:cNvPr id="13" name="Date Placeholder 3"/>
          <p:cNvSpPr>
            <a:spLocks noGrp="1"/>
          </p:cNvSpPr>
          <p:nvPr>
            <p:ph type="dt" sz="half" idx="13"/>
          </p:nvPr>
        </p:nvSpPr>
        <p:spPr>
          <a:xfrm>
            <a:off x="6775450" y="6138863"/>
            <a:ext cx="2133600" cy="393700"/>
          </a:xfrm>
        </p:spPr>
        <p:txBody>
          <a:bodyPr/>
          <a:lstStyle>
            <a:lvl1pPr algn="r">
              <a:defRPr sz="2400" b="1"/>
            </a:lvl1pPr>
          </a:lstStyle>
          <a:p>
            <a:pPr>
              <a:defRPr/>
            </a:pPr>
            <a:endParaRPr lang="en-US" dirty="0"/>
          </a:p>
        </p:txBody>
      </p:sp>
      <p:pic>
        <p:nvPicPr>
          <p:cNvPr id="16" name="Picture 15">
            <a:extLst>
              <a:ext uri="{FF2B5EF4-FFF2-40B4-BE49-F238E27FC236}">
                <a16:creationId xmlns:a16="http://schemas.microsoft.com/office/drawing/2014/main" xmlns="" id="{0E66BC0A-AAED-4B4B-B7E6-77F5AAB145D1}"/>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510886" y="512215"/>
            <a:ext cx="2073004" cy="1001123"/>
          </a:xfrm>
          <a:prstGeom prst="rect">
            <a:avLst/>
          </a:prstGeom>
          <a:noFill/>
          <a:ln>
            <a:noFill/>
          </a:ln>
        </p:spPr>
      </p:pic>
    </p:spTree>
    <p:extLst>
      <p:ext uri="{BB962C8B-B14F-4D97-AF65-F5344CB8AC3E}">
        <p14:creationId xmlns:p14="http://schemas.microsoft.com/office/powerpoint/2010/main" val="413784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7" descr="icon.png"/>
          <p:cNvPicPr>
            <a:picLocks noChangeAspect="1"/>
          </p:cNvPicPr>
          <p:nvPr/>
        </p:nvPicPr>
        <p:blipFill>
          <a:blip r:embed="rId2">
            <a:alphaModFix amt="13000"/>
            <a:extLst>
              <a:ext uri="{28A0092B-C50C-407E-A947-70E740481C1C}">
                <a14:useLocalDpi xmlns:a14="http://schemas.microsoft.com/office/drawing/2010/main" val="0"/>
              </a:ext>
            </a:extLst>
          </a:blip>
          <a:srcRect/>
          <a:stretch>
            <a:fillRect/>
          </a:stretch>
        </p:blipFill>
        <p:spPr bwMode="auto">
          <a:xfrm>
            <a:off x="6264275" y="177800"/>
            <a:ext cx="2659063" cy="3265488"/>
          </a:xfrm>
          <a:prstGeom prst="rect">
            <a:avLst/>
          </a:prstGeom>
          <a:noFill/>
          <a:ln>
            <a:noFill/>
          </a:ln>
          <a:extLst>
            <a:ext uri="{909E8E84-426E-40DD-AFC4-6F175D3DCCD1}">
              <a14:hiddenFill xmlns:a14="http://schemas.microsoft.com/office/drawing/2010/main">
                <a:solidFill>
                  <a:srgbClr val="FFFFFF">
                    <a:alpha val="13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457200" y="274638"/>
            <a:ext cx="5900312" cy="1143000"/>
          </a:xfrm>
        </p:spPr>
        <p:txBody>
          <a:bodyPr anchor="t">
            <a:normAutofit/>
          </a:bodyPr>
          <a:lstStyle>
            <a:lvl1pPr>
              <a:defRPr sz="2800">
                <a:solidFill>
                  <a:schemeClr val="tx1"/>
                </a:solidFill>
              </a:defRPr>
            </a:lvl1pPr>
          </a:lstStyle>
          <a:p>
            <a:r>
              <a:rPr lang="en-US" dirty="0"/>
              <a:t>Click to edit Master title style</a:t>
            </a:r>
          </a:p>
        </p:txBody>
      </p:sp>
      <p:sp>
        <p:nvSpPr>
          <p:cNvPr id="12" name="Picture Placeholder 22"/>
          <p:cNvSpPr>
            <a:spLocks noGrp="1"/>
          </p:cNvSpPr>
          <p:nvPr>
            <p:ph type="pic" sz="quarter" idx="12"/>
          </p:nvPr>
        </p:nvSpPr>
        <p:spPr>
          <a:xfrm>
            <a:off x="249238" y="5936831"/>
            <a:ext cx="1620837" cy="819358"/>
          </a:xfrm>
        </p:spPr>
        <p:txBody>
          <a:bodyPr rtlCol="0">
            <a:normAutofit/>
          </a:bodyPr>
          <a:lstStyle>
            <a:lvl1pPr marL="0" indent="0">
              <a:buNone/>
              <a:defRPr sz="120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883554A9-5435-A540-B58E-F005F2F92701}" type="slidenum">
              <a:rPr lang="en-US" smtClean="0"/>
              <a:pPr>
                <a:defRPr/>
              </a:pPr>
              <a:t>‹N°›</a:t>
            </a:fld>
            <a:endParaRPr lang="en-US"/>
          </a:p>
        </p:txBody>
      </p:sp>
      <p:pic>
        <p:nvPicPr>
          <p:cNvPr id="9" name="Picture 8">
            <a:extLst>
              <a:ext uri="{FF2B5EF4-FFF2-40B4-BE49-F238E27FC236}">
                <a16:creationId xmlns:a16="http://schemas.microsoft.com/office/drawing/2014/main" xmlns="" id="{A75F2BB1-FC32-4DAD-90EE-2ACF1057B18A}"/>
              </a:ext>
            </a:extLst>
          </p:cNvPr>
          <p:cNvPicPr>
            <a:picLocks noChangeAspect="1"/>
          </p:cNvPicPr>
          <p:nvPr userDrawn="1"/>
        </p:nvPicPr>
        <p:blipFill>
          <a:blip r:embed="rId3"/>
          <a:stretch>
            <a:fillRect/>
          </a:stretch>
        </p:blipFill>
        <p:spPr>
          <a:xfrm>
            <a:off x="6524247" y="343563"/>
            <a:ext cx="2526091" cy="1074075"/>
          </a:xfrm>
          <a:prstGeom prst="rect">
            <a:avLst/>
          </a:prstGeom>
        </p:spPr>
      </p:pic>
    </p:spTree>
    <p:extLst>
      <p:ext uri="{BB962C8B-B14F-4D97-AF65-F5344CB8AC3E}">
        <p14:creationId xmlns:p14="http://schemas.microsoft.com/office/powerpoint/2010/main" val="39341748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5"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195999"/>
            <a:ext cx="6303962" cy="1074075"/>
          </a:xfrm>
        </p:spPr>
        <p:txBody>
          <a:bodyPr anchor="t">
            <a:normAutofit/>
          </a:bodyPr>
          <a:lstStyle>
            <a:lvl1pPr>
              <a:defRPr sz="28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249238" y="1481752"/>
            <a:ext cx="8698872" cy="4343334"/>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E2A5429C-82A5-374D-9E61-489E67E152CD}" type="slidenum">
              <a:rPr lang="en-US" smtClean="0"/>
              <a:pPr>
                <a:defRPr/>
              </a:pPr>
              <a:t>‹N°›</a:t>
            </a:fld>
            <a:endParaRPr lang="en-US"/>
          </a:p>
        </p:txBody>
      </p:sp>
      <p:pic>
        <p:nvPicPr>
          <p:cNvPr id="13" name="Picture 9" descr="icon.png">
            <a:extLst>
              <a:ext uri="{FF2B5EF4-FFF2-40B4-BE49-F238E27FC236}">
                <a16:creationId xmlns:a16="http://schemas.microsoft.com/office/drawing/2014/main" xmlns="" id="{918A72FA-90D9-4B6B-B8AE-EBFB816389FC}"/>
              </a:ext>
            </a:extLst>
          </p:cNvPr>
          <p:cNvPicPr>
            <a:picLocks noChangeAspect="1"/>
          </p:cNvPicPr>
          <p:nvPr userDrawn="1"/>
        </p:nvPicPr>
        <p:blipFill>
          <a:blip r:embed="rId3" cstate="email">
            <a:alphaModFix amt="25000"/>
            <a:extLst>
              <a:ext uri="{28A0092B-C50C-407E-A947-70E740481C1C}">
                <a14:useLocalDpi xmlns:a14="http://schemas.microsoft.com/office/drawing/2010/main" val="0"/>
              </a:ext>
            </a:extLst>
          </a:blip>
          <a:srcRect/>
          <a:stretch>
            <a:fillRect/>
          </a:stretch>
        </p:blipFill>
        <p:spPr bwMode="auto">
          <a:xfrm>
            <a:off x="6391276" y="101600"/>
            <a:ext cx="2659062" cy="3265488"/>
          </a:xfrm>
          <a:prstGeom prst="rect">
            <a:avLst/>
          </a:prstGeom>
          <a:noFill/>
          <a:ln>
            <a:noFill/>
          </a:ln>
          <a:extLst>
            <a:ext uri="{909E8E84-426E-40DD-AFC4-6F175D3DCCD1}">
              <a14:hiddenFill xmlns:a14="http://schemas.microsoft.com/office/drawing/2010/main">
                <a:solidFill>
                  <a:srgbClr val="FFFFFF">
                    <a:alpha val="25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xmlns="" id="{D9CB8887-45AD-4BD1-9A18-B71928E2E957}"/>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84305" y="429829"/>
            <a:ext cx="2073004" cy="1001123"/>
          </a:xfrm>
          <a:prstGeom prst="rect">
            <a:avLst/>
          </a:prstGeom>
          <a:noFill/>
          <a:ln>
            <a:noFill/>
          </a:ln>
        </p:spPr>
      </p:pic>
    </p:spTree>
    <p:extLst>
      <p:ext uri="{BB962C8B-B14F-4D97-AF65-F5344CB8AC3E}">
        <p14:creationId xmlns:p14="http://schemas.microsoft.com/office/powerpoint/2010/main" val="3822700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69850" y="3636963"/>
            <a:ext cx="9274175" cy="1795462"/>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5"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icon.png"/>
          <p:cNvPicPr>
            <a:picLocks noChangeAspect="1"/>
          </p:cNvPicPr>
          <p:nvPr/>
        </p:nvPicPr>
        <p:blipFill>
          <a:blip r:embed="rId3">
            <a:alphaModFix amt="25000"/>
            <a:extLst>
              <a:ext uri="{28A0092B-C50C-407E-A947-70E740481C1C}">
                <a14:useLocalDpi xmlns:a14="http://schemas.microsoft.com/office/drawing/2010/main" val="0"/>
              </a:ext>
            </a:extLst>
          </a:blip>
          <a:srcRect/>
          <a:stretch>
            <a:fillRect/>
          </a:stretch>
        </p:blipFill>
        <p:spPr bwMode="auto">
          <a:xfrm>
            <a:off x="5877098" y="92734"/>
            <a:ext cx="2882554" cy="3539950"/>
          </a:xfrm>
          <a:prstGeom prst="rect">
            <a:avLst/>
          </a:prstGeom>
          <a:noFill/>
          <a:ln>
            <a:noFill/>
          </a:ln>
          <a:extLst>
            <a:ext uri="{909E8E84-426E-40DD-AFC4-6F175D3DCCD1}">
              <a14:hiddenFill xmlns:a14="http://schemas.microsoft.com/office/drawing/2010/main">
                <a:solidFill>
                  <a:srgbClr val="FFFFFF">
                    <a:alpha val="25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61810" y="4406900"/>
            <a:ext cx="8528369" cy="838029"/>
          </a:xfrm>
        </p:spPr>
        <p:txBody>
          <a:bodyPr anchor="t">
            <a:normAutofit/>
          </a:bodyPr>
          <a:lstStyle>
            <a:lvl1pPr algn="l">
              <a:defRPr sz="36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1810" y="3849418"/>
            <a:ext cx="8528369" cy="557482"/>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xmlns="" id="{A0649B8B-672D-40F4-9305-C79B10639AB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17803" y="429829"/>
            <a:ext cx="2073004" cy="1001123"/>
          </a:xfrm>
          <a:prstGeom prst="rect">
            <a:avLst/>
          </a:prstGeom>
          <a:noFill/>
          <a:ln>
            <a:noFill/>
          </a:ln>
        </p:spPr>
      </p:pic>
    </p:spTree>
    <p:extLst>
      <p:ext uri="{BB962C8B-B14F-4D97-AF65-F5344CB8AC3E}">
        <p14:creationId xmlns:p14="http://schemas.microsoft.com/office/powerpoint/2010/main" val="3240992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274638"/>
            <a:ext cx="6307639" cy="1143000"/>
          </a:xfrm>
        </p:spPr>
        <p:txBody>
          <a:bodyPr anchor="t">
            <a:normAutofit/>
          </a:bodyPr>
          <a:lstStyle>
            <a:lvl1pPr>
              <a:defRPr sz="2800">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249238" y="1600201"/>
            <a:ext cx="4246562" cy="42406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292070" cy="424063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2" name="Slide Number Placeholder 5"/>
          <p:cNvSpPr>
            <a:spLocks noGrp="1"/>
          </p:cNvSpPr>
          <p:nvPr>
            <p:ph type="sldNum" sz="quarter" idx="13"/>
          </p:nvPr>
        </p:nvSpPr>
        <p:spPr>
          <a:xfrm>
            <a:off x="6807200" y="6465888"/>
            <a:ext cx="2133600" cy="365125"/>
          </a:xfrm>
        </p:spPr>
        <p:txBody>
          <a:bodyPr/>
          <a:lstStyle>
            <a:lvl1pPr>
              <a:defRPr/>
            </a:lvl1pPr>
          </a:lstStyle>
          <a:p>
            <a:pPr>
              <a:defRPr/>
            </a:pPr>
            <a:fld id="{0732AB1C-56F3-8944-B231-B5237E5640A6}" type="slidenum">
              <a:rPr lang="en-US" smtClean="0"/>
              <a:pPr>
                <a:defRPr/>
              </a:pPr>
              <a:t>‹N°›</a:t>
            </a:fld>
            <a:endParaRPr lang="en-US"/>
          </a:p>
        </p:txBody>
      </p:sp>
      <p:pic>
        <p:nvPicPr>
          <p:cNvPr id="5" name="Picture 4">
            <a:extLst>
              <a:ext uri="{FF2B5EF4-FFF2-40B4-BE49-F238E27FC236}">
                <a16:creationId xmlns:a16="http://schemas.microsoft.com/office/drawing/2014/main" xmlns="" id="{95B2A1CF-263B-4DE1-9116-7CBFF1633C41}"/>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84305" y="429829"/>
            <a:ext cx="2073004" cy="1001123"/>
          </a:xfrm>
          <a:prstGeom prst="rect">
            <a:avLst/>
          </a:prstGeom>
          <a:noFill/>
          <a:ln>
            <a:noFill/>
          </a:ln>
        </p:spPr>
      </p:pic>
    </p:spTree>
    <p:extLst>
      <p:ext uri="{BB962C8B-B14F-4D97-AF65-F5344CB8AC3E}">
        <p14:creationId xmlns:p14="http://schemas.microsoft.com/office/powerpoint/2010/main" val="9901243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8"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Rectangle 9"/>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274638"/>
            <a:ext cx="6315022" cy="1143000"/>
          </a:xfrm>
        </p:spPr>
        <p:txBody>
          <a:bodyPr anchor="t">
            <a:normAutofit/>
          </a:bodyPr>
          <a:lstStyle>
            <a:lvl1pPr>
              <a:defRPr sz="2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249238" y="1535113"/>
            <a:ext cx="4248150"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49238" y="2174875"/>
            <a:ext cx="4248150" cy="3651194"/>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30308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295245" cy="3651194"/>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22"/>
          <p:cNvSpPr>
            <a:spLocks noGrp="1"/>
          </p:cNvSpPr>
          <p:nvPr>
            <p:ph type="pic" sz="quarter" idx="12"/>
          </p:nvPr>
        </p:nvSpPr>
        <p:spPr>
          <a:xfrm>
            <a:off x="249238" y="5936831"/>
            <a:ext cx="1620837" cy="819358"/>
          </a:xfrm>
        </p:spPr>
        <p:txBody>
          <a:bodyPr rtlCol="0">
            <a:normAutofit/>
          </a:bodyPr>
          <a:lstStyle>
            <a:lvl1pPr marL="0" indent="0">
              <a:buNone/>
              <a:defRPr sz="1200"/>
            </a:lvl1pPr>
          </a:lstStyle>
          <a:p>
            <a:pPr lvl="0"/>
            <a:r>
              <a:rPr lang="en-US" noProof="0"/>
              <a:t>Click icon to add picture</a:t>
            </a:r>
            <a:endParaRPr lang="en-US" noProof="0" dirty="0"/>
          </a:p>
        </p:txBody>
      </p:sp>
      <p:sp>
        <p:nvSpPr>
          <p:cNvPr id="14"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7" name="Picture 6">
            <a:extLst>
              <a:ext uri="{FF2B5EF4-FFF2-40B4-BE49-F238E27FC236}">
                <a16:creationId xmlns:a16="http://schemas.microsoft.com/office/drawing/2014/main" xmlns="" id="{50E06C39-4E50-4E20-835A-41FB4BC1854E}"/>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84305" y="429829"/>
            <a:ext cx="2073004" cy="1001123"/>
          </a:xfrm>
          <a:prstGeom prst="rect">
            <a:avLst/>
          </a:prstGeom>
          <a:noFill/>
          <a:ln>
            <a:noFill/>
          </a:ln>
        </p:spPr>
      </p:pic>
    </p:spTree>
    <p:extLst>
      <p:ext uri="{BB962C8B-B14F-4D97-AF65-F5344CB8AC3E}">
        <p14:creationId xmlns:p14="http://schemas.microsoft.com/office/powerpoint/2010/main" val="628602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7" descr="icon.png"/>
          <p:cNvPicPr>
            <a:picLocks noChangeAspect="1"/>
          </p:cNvPicPr>
          <p:nvPr/>
        </p:nvPicPr>
        <p:blipFill>
          <a:blip r:embed="rId2">
            <a:alphaModFix amt="13000"/>
            <a:extLst>
              <a:ext uri="{28A0092B-C50C-407E-A947-70E740481C1C}">
                <a14:useLocalDpi xmlns:a14="http://schemas.microsoft.com/office/drawing/2010/main" val="0"/>
              </a:ext>
            </a:extLst>
          </a:blip>
          <a:srcRect/>
          <a:stretch>
            <a:fillRect/>
          </a:stretch>
        </p:blipFill>
        <p:spPr bwMode="auto">
          <a:xfrm>
            <a:off x="6264275" y="177800"/>
            <a:ext cx="2659063" cy="3265488"/>
          </a:xfrm>
          <a:prstGeom prst="rect">
            <a:avLst/>
          </a:prstGeom>
          <a:noFill/>
          <a:ln>
            <a:noFill/>
          </a:ln>
          <a:extLst>
            <a:ext uri="{909E8E84-426E-40DD-AFC4-6F175D3DCCD1}">
              <a14:hiddenFill xmlns:a14="http://schemas.microsoft.com/office/drawing/2010/main">
                <a:solidFill>
                  <a:srgbClr val="FFFFFF">
                    <a:alpha val="13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457200" y="274638"/>
            <a:ext cx="5900312" cy="1143000"/>
          </a:xfrm>
        </p:spPr>
        <p:txBody>
          <a:bodyPr anchor="t">
            <a:normAutofit/>
          </a:bodyPr>
          <a:lstStyle>
            <a:lvl1pPr>
              <a:defRPr sz="2800">
                <a:solidFill>
                  <a:schemeClr val="tx1"/>
                </a:solidFill>
              </a:defRPr>
            </a:lvl1pPr>
          </a:lstStyle>
          <a:p>
            <a:r>
              <a:rPr lang="en-US" dirty="0"/>
              <a:t>Click to edit Master title style</a:t>
            </a:r>
          </a:p>
        </p:txBody>
      </p:sp>
      <p:sp>
        <p:nvSpPr>
          <p:cNvPr id="12" name="Picture Placeholder 22"/>
          <p:cNvSpPr>
            <a:spLocks noGrp="1"/>
          </p:cNvSpPr>
          <p:nvPr>
            <p:ph type="pic" sz="quarter" idx="12"/>
          </p:nvPr>
        </p:nvSpPr>
        <p:spPr>
          <a:xfrm>
            <a:off x="249238" y="5936831"/>
            <a:ext cx="1620837" cy="819358"/>
          </a:xfrm>
        </p:spPr>
        <p:txBody>
          <a:bodyPr rtlCol="0">
            <a:normAutofit/>
          </a:bodyPr>
          <a:lstStyle>
            <a:lvl1pPr marL="0" indent="0">
              <a:buNone/>
              <a:defRPr sz="120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883554A9-5435-A540-B58E-F005F2F92701}" type="slidenum">
              <a:rPr lang="en-US" smtClean="0"/>
              <a:pPr>
                <a:defRPr/>
              </a:pPr>
              <a:t>‹N°›</a:t>
            </a:fld>
            <a:endParaRPr lang="en-US"/>
          </a:p>
        </p:txBody>
      </p:sp>
      <p:pic>
        <p:nvPicPr>
          <p:cNvPr id="3" name="Picture 2">
            <a:extLst>
              <a:ext uri="{FF2B5EF4-FFF2-40B4-BE49-F238E27FC236}">
                <a16:creationId xmlns:a16="http://schemas.microsoft.com/office/drawing/2014/main" xmlns="" id="{686A5728-8AE2-4AC3-94DD-86584A34216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84305" y="429829"/>
            <a:ext cx="2073004" cy="1001123"/>
          </a:xfrm>
          <a:prstGeom prst="rect">
            <a:avLst/>
          </a:prstGeom>
          <a:noFill/>
          <a:ln>
            <a:noFill/>
          </a:ln>
        </p:spPr>
      </p:pic>
    </p:spTree>
    <p:extLst>
      <p:ext uri="{BB962C8B-B14F-4D97-AF65-F5344CB8AC3E}">
        <p14:creationId xmlns:p14="http://schemas.microsoft.com/office/powerpoint/2010/main" val="1518130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 name="Picture 7" descr="icon.png"/>
          <p:cNvPicPr>
            <a:picLocks noChangeAspect="1"/>
          </p:cNvPicPr>
          <p:nvPr/>
        </p:nvPicPr>
        <p:blipFill>
          <a:blip r:embed="rId3">
            <a:alphaModFix amt="13000"/>
            <a:extLst>
              <a:ext uri="{28A0092B-C50C-407E-A947-70E740481C1C}">
                <a14:useLocalDpi xmlns:a14="http://schemas.microsoft.com/office/drawing/2010/main" val="0"/>
              </a:ext>
            </a:extLst>
          </a:blip>
          <a:srcRect/>
          <a:stretch>
            <a:fillRect/>
          </a:stretch>
        </p:blipFill>
        <p:spPr bwMode="auto">
          <a:xfrm>
            <a:off x="6264275" y="177800"/>
            <a:ext cx="2659063" cy="3265488"/>
          </a:xfrm>
          <a:prstGeom prst="rect">
            <a:avLst/>
          </a:prstGeom>
          <a:noFill/>
          <a:ln>
            <a:noFill/>
          </a:ln>
          <a:extLst>
            <a:ext uri="{909E8E84-426E-40DD-AFC4-6F175D3DCCD1}">
              <a14:hiddenFill xmlns:a14="http://schemas.microsoft.com/office/drawing/2010/main">
                <a:solidFill>
                  <a:srgbClr val="FFFFFF">
                    <a:alpha val="13000"/>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24982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7588" y="1711325"/>
            <a:ext cx="3046412" cy="34639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Picture Placeholder 2"/>
          <p:cNvSpPr>
            <a:spLocks noGrp="1"/>
          </p:cNvSpPr>
          <p:nvPr>
            <p:ph type="pic" idx="1"/>
          </p:nvPr>
        </p:nvSpPr>
        <p:spPr>
          <a:xfrm>
            <a:off x="86236" y="1710620"/>
            <a:ext cx="6010936" cy="346534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2" name="Title 1"/>
          <p:cNvSpPr>
            <a:spLocks noGrp="1"/>
          </p:cNvSpPr>
          <p:nvPr>
            <p:ph type="title"/>
          </p:nvPr>
        </p:nvSpPr>
        <p:spPr>
          <a:xfrm>
            <a:off x="6334302" y="1988811"/>
            <a:ext cx="2589028" cy="1054308"/>
          </a:xfrm>
        </p:spPr>
        <p:txBody>
          <a:bodyPr anchor="t"/>
          <a:lstStyle>
            <a:lvl1pPr algn="l">
              <a:defRPr sz="2000" b="1">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334302" y="3111039"/>
            <a:ext cx="2589028" cy="1074585"/>
          </a:xfrm>
        </p:spPr>
        <p:txBody>
          <a:bodyPr/>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3"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5" name="Picture 4">
            <a:extLst>
              <a:ext uri="{FF2B5EF4-FFF2-40B4-BE49-F238E27FC236}">
                <a16:creationId xmlns:a16="http://schemas.microsoft.com/office/drawing/2014/main" xmlns="" id="{FF31C8CB-DEF3-42AE-A1AC-45DDF1CCC6BB}"/>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84305" y="429829"/>
            <a:ext cx="2073004" cy="1001123"/>
          </a:xfrm>
          <a:prstGeom prst="rect">
            <a:avLst/>
          </a:prstGeom>
          <a:noFill/>
          <a:ln>
            <a:noFill/>
          </a:ln>
        </p:spPr>
      </p:pic>
    </p:spTree>
    <p:extLst>
      <p:ext uri="{BB962C8B-B14F-4D97-AF65-F5344CB8AC3E}">
        <p14:creationId xmlns:p14="http://schemas.microsoft.com/office/powerpoint/2010/main" val="28704792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5"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274638"/>
            <a:ext cx="6226416" cy="1143000"/>
          </a:xfrm>
        </p:spPr>
        <p:txBody>
          <a:bodyPr anchor="t">
            <a:normAutofit/>
          </a:bodyPr>
          <a:lstStyle>
            <a:lvl1pPr>
              <a:defRPr sz="2800">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249238" y="1600200"/>
            <a:ext cx="8691032" cy="4225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4" name="Picture 3">
            <a:extLst>
              <a:ext uri="{FF2B5EF4-FFF2-40B4-BE49-F238E27FC236}">
                <a16:creationId xmlns:a16="http://schemas.microsoft.com/office/drawing/2014/main" xmlns="" id="{2032F89A-9043-4CFD-8A76-9E7CFAEB0A3C}"/>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84305" y="429829"/>
            <a:ext cx="2073004" cy="1001123"/>
          </a:xfrm>
          <a:prstGeom prst="rect">
            <a:avLst/>
          </a:prstGeom>
          <a:noFill/>
          <a:ln>
            <a:noFill/>
          </a:ln>
        </p:spPr>
      </p:pic>
    </p:spTree>
    <p:extLst>
      <p:ext uri="{BB962C8B-B14F-4D97-AF65-F5344CB8AC3E}">
        <p14:creationId xmlns:p14="http://schemas.microsoft.com/office/powerpoint/2010/main" val="23347434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aph Layout">
    <p:spTree>
      <p:nvGrpSpPr>
        <p:cNvPr id="1" name=""/>
        <p:cNvGrpSpPr/>
        <p:nvPr/>
      </p:nvGrpSpPr>
      <p:grpSpPr>
        <a:xfrm>
          <a:off x="0" y="0"/>
          <a:ext cx="0" cy="0"/>
          <a:chOff x="0" y="0"/>
          <a:chExt cx="0" cy="0"/>
        </a:xfrm>
      </p:grpSpPr>
      <p:pic>
        <p:nvPicPr>
          <p:cNvPr id="6"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0" name="Straight Connector 9"/>
          <p:cNvCxnSpPr/>
          <p:nvPr/>
        </p:nvCxnSpPr>
        <p:spPr>
          <a:xfrm flipH="1">
            <a:off x="284163" y="6242050"/>
            <a:ext cx="862488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457200" y="274638"/>
            <a:ext cx="8229600" cy="559767"/>
          </a:xfrm>
          <a:ln>
            <a:solidFill>
              <a:schemeClr val="tx1">
                <a:lumMod val="75000"/>
                <a:lumOff val="25000"/>
              </a:schemeClr>
            </a:solidFill>
            <a:prstDash val="sysDash"/>
          </a:ln>
        </p:spPr>
        <p:txBody>
          <a:bodyPr>
            <a:normAutofit/>
          </a:bodyPr>
          <a:lstStyle>
            <a:lvl1pPr algn="ctr">
              <a:defRPr sz="2000"/>
            </a:lvl1pPr>
          </a:lstStyle>
          <a:p>
            <a:r>
              <a:rPr lang="en-US"/>
              <a:t>Click to edit Master title style</a:t>
            </a:r>
            <a:endParaRPr lang="en-US" dirty="0"/>
          </a:p>
        </p:txBody>
      </p:sp>
      <p:sp>
        <p:nvSpPr>
          <p:cNvPr id="9" name="Text Placeholder 8"/>
          <p:cNvSpPr>
            <a:spLocks noGrp="1"/>
          </p:cNvSpPr>
          <p:nvPr>
            <p:ph type="body" sz="quarter" idx="13"/>
          </p:nvPr>
        </p:nvSpPr>
        <p:spPr>
          <a:xfrm>
            <a:off x="405512" y="5784493"/>
            <a:ext cx="6284913" cy="382587"/>
          </a:xfrm>
        </p:spPr>
        <p:txBody>
          <a:bodyPr>
            <a:noAutofit/>
          </a:bodyPr>
          <a:lstStyle>
            <a:lvl1pPr marL="0" indent="0">
              <a:buNone/>
              <a:defRPr sz="1400">
                <a:latin typeface="Century Gothic"/>
                <a:cs typeface="Century Gothic"/>
              </a:defRPr>
            </a:lvl1pPr>
            <a:lvl2pPr>
              <a:defRPr sz="1400"/>
            </a:lvl2pPr>
            <a:lvl3pPr>
              <a:defRPr sz="1200"/>
            </a:lvl3pPr>
            <a:lvl4pPr>
              <a:defRPr sz="1100"/>
            </a:lvl4pPr>
            <a:lvl5pPr>
              <a:defRPr sz="1100"/>
            </a:lvl5pPr>
          </a:lstStyle>
          <a:p>
            <a:pPr lvl="0"/>
            <a:r>
              <a:rPr lang="en-US"/>
              <a:t>Click to edit Master text styles</a:t>
            </a:r>
          </a:p>
        </p:txBody>
      </p:sp>
      <p:sp>
        <p:nvSpPr>
          <p:cNvPr id="16" name="Picture Placeholder 22"/>
          <p:cNvSpPr>
            <a:spLocks noGrp="1"/>
          </p:cNvSpPr>
          <p:nvPr>
            <p:ph type="pic" sz="quarter" idx="12"/>
          </p:nvPr>
        </p:nvSpPr>
        <p:spPr>
          <a:xfrm>
            <a:off x="4362055" y="6298653"/>
            <a:ext cx="905088" cy="457536"/>
          </a:xfrm>
        </p:spPr>
        <p:txBody>
          <a:bodyPr rtlCol="0">
            <a:normAutofit/>
          </a:bodyPr>
          <a:lstStyle>
            <a:lvl1pPr marL="0" indent="0">
              <a:buNone/>
              <a:defRPr sz="1050"/>
            </a:lvl1pPr>
          </a:lstStyle>
          <a:p>
            <a:pPr lvl="0"/>
            <a:r>
              <a:rPr lang="en-US" noProof="0"/>
              <a:t>Click icon to add picture</a:t>
            </a:r>
            <a:endParaRPr lang="en-US" noProof="0" dirty="0"/>
          </a:p>
        </p:txBody>
      </p:sp>
      <p:sp>
        <p:nvSpPr>
          <p:cNvPr id="21" name="Chart Placeholder 20"/>
          <p:cNvSpPr>
            <a:spLocks noGrp="1"/>
          </p:cNvSpPr>
          <p:nvPr>
            <p:ph type="chart" sz="quarter" idx="15"/>
          </p:nvPr>
        </p:nvSpPr>
        <p:spPr>
          <a:xfrm>
            <a:off x="457200" y="974725"/>
            <a:ext cx="8229600" cy="4664075"/>
          </a:xfrm>
        </p:spPr>
        <p:txBody>
          <a:bodyPr rtlCol="0">
            <a:normAutofit/>
          </a:bodyPr>
          <a:lstStyle/>
          <a:p>
            <a:pPr lvl="0"/>
            <a:r>
              <a:rPr lang="en-US" noProof="0"/>
              <a:t>Click icon to add chart</a:t>
            </a:r>
          </a:p>
        </p:txBody>
      </p:sp>
      <p:sp>
        <p:nvSpPr>
          <p:cNvPr id="13" name="Slide Number Placeholder 5"/>
          <p:cNvSpPr>
            <a:spLocks noGrp="1"/>
          </p:cNvSpPr>
          <p:nvPr>
            <p:ph type="sldNum" sz="quarter" idx="16"/>
          </p:nvPr>
        </p:nvSpPr>
        <p:spPr>
          <a:xfrm>
            <a:off x="6807200" y="6465888"/>
            <a:ext cx="2133600" cy="365125"/>
          </a:xfrm>
        </p:spPr>
        <p:txBody>
          <a:bodyPr/>
          <a:lstStyle>
            <a:lvl1pPr>
              <a:defRPr/>
            </a:lvl1pPr>
          </a:lstStyle>
          <a:p>
            <a:pPr>
              <a:defRPr/>
            </a:pPr>
            <a:fld id="{2238F377-1CC9-D747-9286-773277BE5713}" type="slidenum">
              <a:rPr lang="en-US" smtClean="0"/>
              <a:pPr>
                <a:defRPr/>
              </a:pPr>
              <a:t>‹N°›</a:t>
            </a:fld>
            <a:endParaRPr lang="en-US"/>
          </a:p>
        </p:txBody>
      </p:sp>
      <p:pic>
        <p:nvPicPr>
          <p:cNvPr id="4" name="Picture 3">
            <a:extLst>
              <a:ext uri="{FF2B5EF4-FFF2-40B4-BE49-F238E27FC236}">
                <a16:creationId xmlns:a16="http://schemas.microsoft.com/office/drawing/2014/main" xmlns="" id="{A7DF71E5-BBC4-4EDA-B9E8-F61BB1AD085E}"/>
              </a:ext>
            </a:extLst>
          </p:cNvPr>
          <p:cNvPicPr>
            <a:picLocks noChangeAspect="1"/>
          </p:cNvPicPr>
          <p:nvPr userDrawn="1"/>
        </p:nvPicPr>
        <p:blipFill>
          <a:blip r:embed="rId3"/>
          <a:stretch>
            <a:fillRect/>
          </a:stretch>
        </p:blipFill>
        <p:spPr>
          <a:xfrm>
            <a:off x="171206" y="6243732"/>
            <a:ext cx="3839913" cy="619341"/>
          </a:xfrm>
          <a:prstGeom prst="rect">
            <a:avLst/>
          </a:prstGeom>
        </p:spPr>
      </p:pic>
    </p:spTree>
    <p:extLst>
      <p:ext uri="{BB962C8B-B14F-4D97-AF65-F5344CB8AC3E}">
        <p14:creationId xmlns:p14="http://schemas.microsoft.com/office/powerpoint/2010/main" val="14505420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6" name="Rectangle 7"/>
          <p:cNvSpPr>
            <a:spLocks noChangeArrowheads="1"/>
          </p:cNvSpPr>
          <p:nvPr/>
        </p:nvSpPr>
        <p:spPr bwMode="auto">
          <a:xfrm>
            <a:off x="-69850" y="1843088"/>
            <a:ext cx="9274175" cy="2940050"/>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7"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 y="1778000"/>
            <a:ext cx="53832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ico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7513"/>
            <a:ext cx="1416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p:nvSpPr>
        <p:spPr bwMode="auto">
          <a:xfrm>
            <a:off x="249238" y="249238"/>
            <a:ext cx="2189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r>
              <a:rPr lang="en-US" sz="800">
                <a:solidFill>
                  <a:srgbClr val="7F7F7F"/>
                </a:solidFill>
              </a:rPr>
              <a:t>WWW.AFROBAROMETER.ORG</a:t>
            </a:r>
          </a:p>
        </p:txBody>
      </p:sp>
      <p:cxnSp>
        <p:nvCxnSpPr>
          <p:cNvPr id="12" name="Straight Connector 11"/>
          <p:cNvCxnSpPr/>
          <p:nvPr/>
        </p:nvCxnSpPr>
        <p:spPr>
          <a:xfrm flipH="1">
            <a:off x="284163" y="6648450"/>
            <a:ext cx="862488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84723" y="2549487"/>
            <a:ext cx="8623747" cy="854555"/>
          </a:xfrm>
        </p:spPr>
        <p:txBody>
          <a:bodyPr>
            <a:normAutofit/>
          </a:bodyPr>
          <a:lstStyle>
            <a:lvl1pPr algn="l">
              <a:defRPr sz="4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84723" y="3417305"/>
            <a:ext cx="8623747" cy="590413"/>
          </a:xfrm>
        </p:spPr>
        <p:txBody>
          <a:bodyPr>
            <a:norm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Text Placeholder 18"/>
          <p:cNvSpPr>
            <a:spLocks noGrp="1"/>
          </p:cNvSpPr>
          <p:nvPr>
            <p:ph type="body" sz="quarter" idx="11"/>
          </p:nvPr>
        </p:nvSpPr>
        <p:spPr>
          <a:xfrm>
            <a:off x="197923" y="6373618"/>
            <a:ext cx="2781300" cy="174625"/>
          </a:xfrm>
        </p:spPr>
        <p:txBody>
          <a:bodyPr>
            <a:noAutofit/>
          </a:bodyPr>
          <a:lstStyle>
            <a:lvl1pPr marL="0" indent="0">
              <a:buNone/>
              <a:defRPr sz="800">
                <a:solidFill>
                  <a:schemeClr val="tx1">
                    <a:lumMod val="50000"/>
                    <a:lumOff val="50000"/>
                  </a:schemeClr>
                </a:solidFill>
                <a:latin typeface="Century Gothic"/>
                <a:cs typeface="Century Gothic"/>
              </a:defRPr>
            </a:lvl1pPr>
            <a:lvl2pPr>
              <a:defRPr sz="1050"/>
            </a:lvl2pPr>
            <a:lvl3pPr>
              <a:defRPr sz="1000"/>
            </a:lvl3pPr>
            <a:lvl4pPr>
              <a:defRPr sz="900"/>
            </a:lvl4pPr>
            <a:lvl5pPr>
              <a:defRPr sz="900"/>
            </a:lvl5pPr>
          </a:lstStyle>
          <a:p>
            <a:pPr lvl="0"/>
            <a:r>
              <a:rPr lang="en-US"/>
              <a:t>Click to edit Master text styles</a:t>
            </a:r>
          </a:p>
        </p:txBody>
      </p:sp>
      <p:sp>
        <p:nvSpPr>
          <p:cNvPr id="23" name="Picture Placeholder 22"/>
          <p:cNvSpPr>
            <a:spLocks noGrp="1"/>
          </p:cNvSpPr>
          <p:nvPr>
            <p:ph type="pic" sz="quarter" idx="12"/>
          </p:nvPr>
        </p:nvSpPr>
        <p:spPr>
          <a:xfrm>
            <a:off x="284163" y="4976813"/>
            <a:ext cx="1620837" cy="1292225"/>
          </a:xfrm>
        </p:spPr>
        <p:txBody>
          <a:bodyPr rtlCol="0">
            <a:normAutofit/>
          </a:bodyPr>
          <a:lstStyle>
            <a:lvl1pPr marL="0" indent="0">
              <a:buNone/>
              <a:defRPr sz="1400"/>
            </a:lvl1pPr>
          </a:lstStyle>
          <a:p>
            <a:pPr lvl="0"/>
            <a:r>
              <a:rPr lang="en-US" noProof="0"/>
              <a:t>Click icon to add picture</a:t>
            </a:r>
            <a:endParaRPr lang="en-US" noProof="0" dirty="0"/>
          </a:p>
        </p:txBody>
      </p:sp>
      <p:pic>
        <p:nvPicPr>
          <p:cNvPr id="4" name="Picture 3">
            <a:extLst>
              <a:ext uri="{FF2B5EF4-FFF2-40B4-BE49-F238E27FC236}">
                <a16:creationId xmlns:a16="http://schemas.microsoft.com/office/drawing/2014/main" xmlns="" id="{18EE5BF2-6BB2-4C79-AEB3-CD61FABEAF92}"/>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684305" y="429829"/>
            <a:ext cx="2073004" cy="1001123"/>
          </a:xfrm>
          <a:prstGeom prst="rect">
            <a:avLst/>
          </a:prstGeom>
          <a:noFill/>
          <a:ln>
            <a:noFill/>
          </a:ln>
        </p:spPr>
      </p:pic>
    </p:spTree>
    <p:extLst>
      <p:ext uri="{BB962C8B-B14F-4D97-AF65-F5344CB8AC3E}">
        <p14:creationId xmlns:p14="http://schemas.microsoft.com/office/powerpoint/2010/main" val="703534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7588" y="1711325"/>
            <a:ext cx="3046412" cy="34639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Picture Placeholder 2"/>
          <p:cNvSpPr>
            <a:spLocks noGrp="1"/>
          </p:cNvSpPr>
          <p:nvPr>
            <p:ph type="pic" idx="1"/>
          </p:nvPr>
        </p:nvSpPr>
        <p:spPr>
          <a:xfrm>
            <a:off x="86236" y="1710620"/>
            <a:ext cx="6010936" cy="346534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2" name="Title 1"/>
          <p:cNvSpPr>
            <a:spLocks noGrp="1"/>
          </p:cNvSpPr>
          <p:nvPr>
            <p:ph type="title"/>
          </p:nvPr>
        </p:nvSpPr>
        <p:spPr>
          <a:xfrm>
            <a:off x="6334302" y="1988811"/>
            <a:ext cx="2589028" cy="1054308"/>
          </a:xfrm>
        </p:spPr>
        <p:txBody>
          <a:bodyPr anchor="t"/>
          <a:lstStyle>
            <a:lvl1pPr algn="l">
              <a:defRPr sz="2000" b="1">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334302" y="3111039"/>
            <a:ext cx="2589028" cy="1074585"/>
          </a:xfrm>
        </p:spPr>
        <p:txBody>
          <a:bodyPr/>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3"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5" name="Picture 4">
            <a:extLst>
              <a:ext uri="{FF2B5EF4-FFF2-40B4-BE49-F238E27FC236}">
                <a16:creationId xmlns:a16="http://schemas.microsoft.com/office/drawing/2014/main" xmlns="" id="{FF31C8CB-DEF3-42AE-A1AC-45DDF1CCC6BB}"/>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84305" y="429829"/>
            <a:ext cx="2073004" cy="1001123"/>
          </a:xfrm>
          <a:prstGeom prst="rect">
            <a:avLst/>
          </a:prstGeom>
          <a:noFill/>
          <a:ln>
            <a:noFill/>
          </a:ln>
        </p:spPr>
      </p:pic>
    </p:spTree>
    <p:extLst>
      <p:ext uri="{BB962C8B-B14F-4D97-AF65-F5344CB8AC3E}">
        <p14:creationId xmlns:p14="http://schemas.microsoft.com/office/powerpoint/2010/main" val="37637197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195999"/>
            <a:ext cx="6303962" cy="1074075"/>
          </a:xfrm>
        </p:spPr>
        <p:txBody>
          <a:bodyPr anchor="t">
            <a:normAutofit/>
          </a:bodyPr>
          <a:lstStyle>
            <a:lvl1pPr>
              <a:defRPr sz="28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249238" y="1481752"/>
            <a:ext cx="8698872" cy="4343334"/>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4" name="Picture 3">
            <a:extLst>
              <a:ext uri="{FF2B5EF4-FFF2-40B4-BE49-F238E27FC236}">
                <a16:creationId xmlns:a16="http://schemas.microsoft.com/office/drawing/2014/main" xmlns="" id="{76FCBC6E-B837-4673-BFC3-75C40B495A94}"/>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84305" y="429829"/>
            <a:ext cx="2073004" cy="1001123"/>
          </a:xfrm>
          <a:prstGeom prst="rect">
            <a:avLst/>
          </a:prstGeom>
          <a:noFill/>
          <a:ln>
            <a:noFill/>
          </a:ln>
        </p:spPr>
      </p:pic>
    </p:spTree>
    <p:extLst>
      <p:ext uri="{BB962C8B-B14F-4D97-AF65-F5344CB8AC3E}">
        <p14:creationId xmlns:p14="http://schemas.microsoft.com/office/powerpoint/2010/main" val="10294869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274638"/>
            <a:ext cx="6307639" cy="1143000"/>
          </a:xfrm>
        </p:spPr>
        <p:txBody>
          <a:bodyPr anchor="t">
            <a:normAutofit/>
          </a:bodyPr>
          <a:lstStyle>
            <a:lvl1pPr>
              <a:defRPr sz="2800">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249238" y="1600201"/>
            <a:ext cx="4246562" cy="42406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292070" cy="424063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2"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5" name="Picture 4">
            <a:extLst>
              <a:ext uri="{FF2B5EF4-FFF2-40B4-BE49-F238E27FC236}">
                <a16:creationId xmlns:a16="http://schemas.microsoft.com/office/drawing/2014/main" xmlns="" id="{ACE6AF39-F8BB-40E7-81CE-A3A35F742652}"/>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84305" y="429829"/>
            <a:ext cx="2073004" cy="1001123"/>
          </a:xfrm>
          <a:prstGeom prst="rect">
            <a:avLst/>
          </a:prstGeom>
          <a:noFill/>
          <a:ln>
            <a:noFill/>
          </a:ln>
        </p:spPr>
      </p:pic>
    </p:spTree>
    <p:extLst>
      <p:ext uri="{BB962C8B-B14F-4D97-AF65-F5344CB8AC3E}">
        <p14:creationId xmlns:p14="http://schemas.microsoft.com/office/powerpoint/2010/main" val="36292989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pic>
        <p:nvPicPr>
          <p:cNvPr id="8"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Rectangle 9"/>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274638"/>
            <a:ext cx="6315022" cy="1143000"/>
          </a:xfrm>
        </p:spPr>
        <p:txBody>
          <a:bodyPr anchor="t">
            <a:normAutofit/>
          </a:bodyPr>
          <a:lstStyle>
            <a:lvl1pPr>
              <a:defRPr sz="2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249238" y="1535113"/>
            <a:ext cx="4248150"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49238" y="2174875"/>
            <a:ext cx="4248150" cy="3651194"/>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30308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295245" cy="3651194"/>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22"/>
          <p:cNvSpPr>
            <a:spLocks noGrp="1"/>
          </p:cNvSpPr>
          <p:nvPr>
            <p:ph type="pic" sz="quarter" idx="12"/>
          </p:nvPr>
        </p:nvSpPr>
        <p:spPr>
          <a:xfrm>
            <a:off x="249238" y="5936831"/>
            <a:ext cx="1620837" cy="819358"/>
          </a:xfrm>
        </p:spPr>
        <p:txBody>
          <a:bodyPr rtlCol="0">
            <a:normAutofit/>
          </a:bodyPr>
          <a:lstStyle>
            <a:lvl1pPr marL="0" indent="0">
              <a:buNone/>
              <a:defRPr sz="1200"/>
            </a:lvl1pPr>
          </a:lstStyle>
          <a:p>
            <a:pPr lvl="0"/>
            <a:r>
              <a:rPr lang="en-US" noProof="0"/>
              <a:t>Click icon to add picture</a:t>
            </a:r>
            <a:endParaRPr lang="en-US" noProof="0" dirty="0"/>
          </a:p>
        </p:txBody>
      </p:sp>
      <p:sp>
        <p:nvSpPr>
          <p:cNvPr id="14"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7" name="Picture 6">
            <a:extLst>
              <a:ext uri="{FF2B5EF4-FFF2-40B4-BE49-F238E27FC236}">
                <a16:creationId xmlns:a16="http://schemas.microsoft.com/office/drawing/2014/main" xmlns="" id="{C543246F-E680-4102-94F0-071527894958}"/>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27773" y="353281"/>
            <a:ext cx="2073004" cy="1001123"/>
          </a:xfrm>
          <a:prstGeom prst="rect">
            <a:avLst/>
          </a:prstGeom>
          <a:noFill/>
          <a:ln>
            <a:noFill/>
          </a:ln>
        </p:spPr>
      </p:pic>
    </p:spTree>
    <p:extLst>
      <p:ext uri="{BB962C8B-B14F-4D97-AF65-F5344CB8AC3E}">
        <p14:creationId xmlns:p14="http://schemas.microsoft.com/office/powerpoint/2010/main" val="3210434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4"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con.png"/>
          <p:cNvPicPr>
            <a:picLocks noChangeAspect="1"/>
          </p:cNvPicPr>
          <p:nvPr/>
        </p:nvPicPr>
        <p:blipFill>
          <a:blip r:embed="rId3">
            <a:alphaModFix amt="13000"/>
            <a:extLst>
              <a:ext uri="{28A0092B-C50C-407E-A947-70E740481C1C}">
                <a14:useLocalDpi xmlns:a14="http://schemas.microsoft.com/office/drawing/2010/main" val="0"/>
              </a:ext>
            </a:extLst>
          </a:blip>
          <a:srcRect/>
          <a:stretch>
            <a:fillRect/>
          </a:stretch>
        </p:blipFill>
        <p:spPr bwMode="auto">
          <a:xfrm>
            <a:off x="6211751" y="100162"/>
            <a:ext cx="2659063" cy="3265488"/>
          </a:xfrm>
          <a:prstGeom prst="rect">
            <a:avLst/>
          </a:prstGeom>
          <a:noFill/>
          <a:ln>
            <a:noFill/>
          </a:ln>
          <a:extLst>
            <a:ext uri="{909E8E84-426E-40DD-AFC4-6F175D3DCCD1}">
              <a14:hiddenFill xmlns:a14="http://schemas.microsoft.com/office/drawing/2010/main">
                <a:solidFill>
                  <a:srgbClr val="FFFFFF">
                    <a:alpha val="13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457200" y="274638"/>
            <a:ext cx="5900312" cy="1143000"/>
          </a:xfrm>
        </p:spPr>
        <p:txBody>
          <a:bodyPr anchor="t">
            <a:normAutofit/>
          </a:bodyPr>
          <a:lstStyle>
            <a:lvl1pPr>
              <a:defRPr sz="2800">
                <a:solidFill>
                  <a:schemeClr val="tx1"/>
                </a:solidFill>
              </a:defRPr>
            </a:lvl1pPr>
          </a:lstStyle>
          <a:p>
            <a:r>
              <a:rPr lang="en-US" dirty="0"/>
              <a:t>Click to edit Master title style</a:t>
            </a:r>
          </a:p>
        </p:txBody>
      </p:sp>
      <p:sp>
        <p:nvSpPr>
          <p:cNvPr id="12" name="Picture Placeholder 22"/>
          <p:cNvSpPr>
            <a:spLocks noGrp="1"/>
          </p:cNvSpPr>
          <p:nvPr>
            <p:ph type="pic" sz="quarter" idx="12"/>
          </p:nvPr>
        </p:nvSpPr>
        <p:spPr>
          <a:xfrm>
            <a:off x="249238" y="5936831"/>
            <a:ext cx="1620837" cy="819358"/>
          </a:xfrm>
        </p:spPr>
        <p:txBody>
          <a:bodyPr rtlCol="0">
            <a:normAutofit/>
          </a:bodyPr>
          <a:lstStyle>
            <a:lvl1pPr marL="0" indent="0">
              <a:buNone/>
              <a:defRPr sz="120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883554A9-5435-A540-B58E-F005F2F92701}" type="slidenum">
              <a:rPr lang="en-US" smtClean="0"/>
              <a:pPr>
                <a:defRPr/>
              </a:pPr>
              <a:t>‹N°›</a:t>
            </a:fld>
            <a:endParaRPr lang="en-US"/>
          </a:p>
        </p:txBody>
      </p:sp>
      <p:pic>
        <p:nvPicPr>
          <p:cNvPr id="3" name="Picture 2">
            <a:extLst>
              <a:ext uri="{FF2B5EF4-FFF2-40B4-BE49-F238E27FC236}">
                <a16:creationId xmlns:a16="http://schemas.microsoft.com/office/drawing/2014/main" xmlns="" id="{622BC45F-C7C2-4CCB-AFFD-FBDA9CF99361}"/>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07199" y="429829"/>
            <a:ext cx="1950109" cy="987809"/>
          </a:xfrm>
          <a:prstGeom prst="rect">
            <a:avLst/>
          </a:prstGeom>
          <a:noFill/>
          <a:ln>
            <a:noFill/>
          </a:ln>
        </p:spPr>
      </p:pic>
    </p:spTree>
    <p:extLst>
      <p:ext uri="{BB962C8B-B14F-4D97-AF65-F5344CB8AC3E}">
        <p14:creationId xmlns:p14="http://schemas.microsoft.com/office/powerpoint/2010/main" val="15278827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7588" y="1711325"/>
            <a:ext cx="3046412" cy="34639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Picture Placeholder 2"/>
          <p:cNvSpPr>
            <a:spLocks noGrp="1"/>
          </p:cNvSpPr>
          <p:nvPr>
            <p:ph type="pic" idx="1"/>
          </p:nvPr>
        </p:nvSpPr>
        <p:spPr>
          <a:xfrm>
            <a:off x="86236" y="1710620"/>
            <a:ext cx="6010936" cy="346534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 name="Title 1"/>
          <p:cNvSpPr>
            <a:spLocks noGrp="1"/>
          </p:cNvSpPr>
          <p:nvPr>
            <p:ph type="title"/>
          </p:nvPr>
        </p:nvSpPr>
        <p:spPr>
          <a:xfrm>
            <a:off x="6334302" y="1988811"/>
            <a:ext cx="2589028" cy="1054308"/>
          </a:xfrm>
        </p:spPr>
        <p:txBody>
          <a:bodyPr anchor="t"/>
          <a:lstStyle>
            <a:lvl1pPr algn="l">
              <a:defRPr sz="2000" b="1">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334302" y="3111039"/>
            <a:ext cx="2589028" cy="1074585"/>
          </a:xfrm>
        </p:spPr>
        <p:txBody>
          <a:bodyPr/>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3"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5" name="Picture 4">
            <a:extLst>
              <a:ext uri="{FF2B5EF4-FFF2-40B4-BE49-F238E27FC236}">
                <a16:creationId xmlns:a16="http://schemas.microsoft.com/office/drawing/2014/main" xmlns="" id="{AB18C18D-F696-47DD-8E65-0878F3302F42}"/>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07199" y="429829"/>
            <a:ext cx="1950109" cy="987809"/>
          </a:xfrm>
          <a:prstGeom prst="rect">
            <a:avLst/>
          </a:prstGeom>
          <a:noFill/>
          <a:ln>
            <a:noFill/>
          </a:ln>
        </p:spPr>
      </p:pic>
    </p:spTree>
    <p:extLst>
      <p:ext uri="{BB962C8B-B14F-4D97-AF65-F5344CB8AC3E}">
        <p14:creationId xmlns:p14="http://schemas.microsoft.com/office/powerpoint/2010/main" val="34146608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Slide1">
    <p:spTree>
      <p:nvGrpSpPr>
        <p:cNvPr id="1" name=""/>
        <p:cNvGrpSpPr/>
        <p:nvPr/>
      </p:nvGrpSpPr>
      <p:grpSpPr>
        <a:xfrm>
          <a:off x="0" y="0"/>
          <a:ext cx="0" cy="0"/>
          <a:chOff x="0" y="0"/>
          <a:chExt cx="0" cy="0"/>
        </a:xfrm>
      </p:grpSpPr>
      <p:pic>
        <p:nvPicPr>
          <p:cNvPr id="7"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8543" y="-11695"/>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69850" y="1843088"/>
            <a:ext cx="9274175" cy="2940050"/>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9" name="Picture 10"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 y="1778000"/>
            <a:ext cx="53832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ico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7513"/>
            <a:ext cx="1416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p:nvSpPr>
        <p:spPr bwMode="auto">
          <a:xfrm>
            <a:off x="249238" y="249238"/>
            <a:ext cx="2189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r>
              <a:rPr lang="en-US" sz="800" dirty="0">
                <a:solidFill>
                  <a:srgbClr val="7F7F7F"/>
                </a:solidFill>
              </a:rPr>
              <a:t>WWW.AFROBAROMETER.ORG</a:t>
            </a:r>
          </a:p>
        </p:txBody>
      </p:sp>
      <p:cxnSp>
        <p:nvCxnSpPr>
          <p:cNvPr id="12" name="Straight Connector 11"/>
          <p:cNvCxnSpPr/>
          <p:nvPr/>
        </p:nvCxnSpPr>
        <p:spPr>
          <a:xfrm flipH="1">
            <a:off x="284163" y="6648450"/>
            <a:ext cx="862488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84723" y="2549487"/>
            <a:ext cx="8623747" cy="854555"/>
          </a:xfrm>
        </p:spPr>
        <p:txBody>
          <a:bodyPr>
            <a:normAutofit/>
          </a:bodyPr>
          <a:lstStyle>
            <a:lvl1pPr algn="l">
              <a:defRPr sz="4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84723" y="3417305"/>
            <a:ext cx="8623747" cy="590413"/>
          </a:xfrm>
        </p:spPr>
        <p:txBody>
          <a:bodyPr>
            <a:norm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Text Placeholder 18"/>
          <p:cNvSpPr>
            <a:spLocks noGrp="1"/>
          </p:cNvSpPr>
          <p:nvPr>
            <p:ph type="body" sz="quarter" idx="11"/>
          </p:nvPr>
        </p:nvSpPr>
        <p:spPr>
          <a:xfrm>
            <a:off x="197923" y="6373618"/>
            <a:ext cx="2781300" cy="174625"/>
          </a:xfrm>
        </p:spPr>
        <p:txBody>
          <a:bodyPr>
            <a:noAutofit/>
          </a:bodyPr>
          <a:lstStyle>
            <a:lvl1pPr marL="0" indent="0">
              <a:buNone/>
              <a:defRPr sz="800">
                <a:solidFill>
                  <a:schemeClr val="tx1">
                    <a:lumMod val="50000"/>
                    <a:lumOff val="50000"/>
                  </a:schemeClr>
                </a:solidFill>
                <a:latin typeface="Century Gothic"/>
                <a:cs typeface="Century Gothic"/>
              </a:defRPr>
            </a:lvl1pPr>
            <a:lvl2pPr>
              <a:defRPr sz="1050"/>
            </a:lvl2pPr>
            <a:lvl3pPr>
              <a:defRPr sz="1000"/>
            </a:lvl3pPr>
            <a:lvl4pPr>
              <a:defRPr sz="900"/>
            </a:lvl4pPr>
            <a:lvl5pPr>
              <a:defRPr sz="900"/>
            </a:lvl5pPr>
          </a:lstStyle>
          <a:p>
            <a:pPr lvl="0"/>
            <a:r>
              <a:rPr lang="en-US"/>
              <a:t>Click to edit Master text styles</a:t>
            </a:r>
          </a:p>
        </p:txBody>
      </p:sp>
      <p:sp>
        <p:nvSpPr>
          <p:cNvPr id="23" name="Picture Placeholder 22"/>
          <p:cNvSpPr>
            <a:spLocks noGrp="1"/>
          </p:cNvSpPr>
          <p:nvPr>
            <p:ph type="pic" sz="quarter" idx="12" hasCustomPrompt="1"/>
          </p:nvPr>
        </p:nvSpPr>
        <p:spPr>
          <a:xfrm>
            <a:off x="284163" y="4976813"/>
            <a:ext cx="1620837" cy="1292225"/>
          </a:xfrm>
        </p:spPr>
        <p:txBody>
          <a:bodyPr rtlCol="0">
            <a:normAutofit/>
          </a:bodyPr>
          <a:lstStyle>
            <a:lvl1pPr marL="0" indent="0">
              <a:buNone/>
              <a:defRPr sz="1400"/>
            </a:lvl1pPr>
          </a:lstStyle>
          <a:p>
            <a:pPr lvl="0"/>
            <a:r>
              <a:rPr lang="en-US" noProof="0" dirty="0"/>
              <a:t>Click icon to insert National Partner logo</a:t>
            </a:r>
          </a:p>
        </p:txBody>
      </p:sp>
      <p:sp>
        <p:nvSpPr>
          <p:cNvPr id="5" name="Picture Placeholder 4"/>
          <p:cNvSpPr>
            <a:spLocks noGrp="1"/>
          </p:cNvSpPr>
          <p:nvPr>
            <p:ph type="pic" sz="quarter" idx="14" hasCustomPrompt="1"/>
          </p:nvPr>
        </p:nvSpPr>
        <p:spPr>
          <a:xfrm>
            <a:off x="7071286" y="4976813"/>
            <a:ext cx="1620277" cy="1276389"/>
          </a:xfrm>
        </p:spPr>
        <p:txBody>
          <a:bodyPr/>
          <a:lstStyle>
            <a:lvl1pPr marL="0" indent="0">
              <a:buNone/>
              <a:defRPr sz="1400"/>
            </a:lvl1pPr>
          </a:lstStyle>
          <a:p>
            <a:r>
              <a:rPr lang="en-US" dirty="0"/>
              <a:t>Click icon to insert Core Partner logo</a:t>
            </a:r>
          </a:p>
        </p:txBody>
      </p:sp>
      <p:sp>
        <p:nvSpPr>
          <p:cNvPr id="18" name="Date Placeholder 17"/>
          <p:cNvSpPr>
            <a:spLocks noGrp="1"/>
          </p:cNvSpPr>
          <p:nvPr>
            <p:ph type="dt" sz="half" idx="15"/>
          </p:nvPr>
        </p:nvSpPr>
        <p:spPr/>
        <p:txBody>
          <a:bodyPr/>
          <a:lstStyle/>
          <a:p>
            <a:pPr>
              <a:defRPr/>
            </a:pPr>
            <a:endParaRPr lang="en-US"/>
          </a:p>
        </p:txBody>
      </p:sp>
      <p:sp>
        <p:nvSpPr>
          <p:cNvPr id="20" name="Footer Placeholder 19"/>
          <p:cNvSpPr>
            <a:spLocks noGrp="1"/>
          </p:cNvSpPr>
          <p:nvPr>
            <p:ph type="ftr" sz="quarter" idx="16"/>
          </p:nvPr>
        </p:nvSpPr>
        <p:spPr/>
        <p:txBody>
          <a:bodyPr/>
          <a:lstStyle/>
          <a:p>
            <a:pPr>
              <a:defRPr/>
            </a:pPr>
            <a:endParaRPr lang="en-US"/>
          </a:p>
        </p:txBody>
      </p:sp>
      <p:sp>
        <p:nvSpPr>
          <p:cNvPr id="21" name="Slide Number Placeholder 20"/>
          <p:cNvSpPr>
            <a:spLocks noGrp="1"/>
          </p:cNvSpPr>
          <p:nvPr>
            <p:ph type="sldNum" sz="quarter" idx="17"/>
          </p:nvPr>
        </p:nvSpPr>
        <p:spPr/>
        <p:txBody>
          <a:bodyPr/>
          <a:lstStyle/>
          <a:p>
            <a:pPr>
              <a:defRPr/>
            </a:pPr>
            <a:fld id="{DEF6CA63-793D-9E40-8E6F-CE430C44E2F5}" type="slidenum">
              <a:rPr lang="en-US" smtClean="0"/>
              <a:pPr>
                <a:defRPr/>
              </a:pPr>
              <a:t>‹N°›</a:t>
            </a:fld>
            <a:endParaRPr lang="en-US"/>
          </a:p>
        </p:txBody>
      </p:sp>
      <p:pic>
        <p:nvPicPr>
          <p:cNvPr id="4" name="Picture 3">
            <a:extLst>
              <a:ext uri="{FF2B5EF4-FFF2-40B4-BE49-F238E27FC236}">
                <a16:creationId xmlns:a16="http://schemas.microsoft.com/office/drawing/2014/main" xmlns="" id="{1FBF4666-FC25-419D-B9AC-CD4D1587C313}"/>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807199" y="429829"/>
            <a:ext cx="1950109" cy="987809"/>
          </a:xfrm>
          <a:prstGeom prst="rect">
            <a:avLst/>
          </a:prstGeom>
          <a:noFill/>
          <a:ln>
            <a:noFill/>
          </a:ln>
        </p:spPr>
      </p:pic>
    </p:spTree>
    <p:extLst>
      <p:ext uri="{BB962C8B-B14F-4D97-AF65-F5344CB8AC3E}">
        <p14:creationId xmlns:p14="http://schemas.microsoft.com/office/powerpoint/2010/main" val="2298880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Picture with Caption1">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7588" y="1711325"/>
            <a:ext cx="3046412" cy="34639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Picture Placeholder 2"/>
          <p:cNvSpPr>
            <a:spLocks noGrp="1"/>
          </p:cNvSpPr>
          <p:nvPr>
            <p:ph type="pic" idx="1"/>
          </p:nvPr>
        </p:nvSpPr>
        <p:spPr>
          <a:xfrm>
            <a:off x="86236" y="1710620"/>
            <a:ext cx="6010936" cy="346534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 name="Title 1"/>
          <p:cNvSpPr>
            <a:spLocks noGrp="1"/>
          </p:cNvSpPr>
          <p:nvPr>
            <p:ph type="title"/>
          </p:nvPr>
        </p:nvSpPr>
        <p:spPr>
          <a:xfrm>
            <a:off x="6334302" y="1988811"/>
            <a:ext cx="2589028" cy="1054308"/>
          </a:xfrm>
        </p:spPr>
        <p:txBody>
          <a:bodyPr anchor="t"/>
          <a:lstStyle>
            <a:lvl1pPr algn="l">
              <a:defRPr sz="2000" b="1">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334302" y="3111039"/>
            <a:ext cx="2589028" cy="1074585"/>
          </a:xfrm>
        </p:spPr>
        <p:txBody>
          <a:bodyPr/>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Picture Placeholder 22"/>
          <p:cNvSpPr>
            <a:spLocks noGrp="1"/>
          </p:cNvSpPr>
          <p:nvPr>
            <p:ph type="pic" sz="quarter" idx="12" hasCustomPrompt="1"/>
          </p:nvPr>
        </p:nvSpPr>
        <p:spPr>
          <a:xfrm>
            <a:off x="249238" y="5936831"/>
            <a:ext cx="1620837" cy="819358"/>
          </a:xfrm>
        </p:spPr>
        <p:txBody>
          <a:bodyPr rtlCol="0">
            <a:normAutofit/>
          </a:bodyPr>
          <a:lstStyle>
            <a:lvl1pPr marL="0" indent="0">
              <a:buNone/>
              <a:defRPr sz="1050" baseline="0"/>
            </a:lvl1pPr>
          </a:lstStyle>
          <a:p>
            <a:pPr lvl="0"/>
            <a:r>
              <a:rPr lang="en-US" noProof="0" dirty="0"/>
              <a:t>Click icon to insert National Partner logo</a:t>
            </a:r>
          </a:p>
        </p:txBody>
      </p:sp>
      <p:sp>
        <p:nvSpPr>
          <p:cNvPr id="13" name="Slide Number Placeholder 5"/>
          <p:cNvSpPr>
            <a:spLocks noGrp="1"/>
          </p:cNvSpPr>
          <p:nvPr>
            <p:ph type="sldNum" sz="quarter" idx="13"/>
          </p:nvPr>
        </p:nvSpPr>
        <p:spPr>
          <a:xfrm>
            <a:off x="6807200" y="6465888"/>
            <a:ext cx="2133600" cy="365125"/>
          </a:xfrm>
        </p:spPr>
        <p:txBody>
          <a:bodyPr/>
          <a:lstStyle>
            <a:lvl1pPr>
              <a:defRPr/>
            </a:lvl1pPr>
          </a:lstStyle>
          <a:p>
            <a:pPr>
              <a:defRPr/>
            </a:pPr>
            <a:fld id="{F15335F5-454F-3840-98E8-5750C6E49C90}" type="slidenum">
              <a:rPr lang="en-US" smtClean="0"/>
              <a:pPr>
                <a:defRPr/>
              </a:pPr>
              <a:t>‹N°›</a:t>
            </a:fld>
            <a:endParaRPr lang="en-US"/>
          </a:p>
        </p:txBody>
      </p:sp>
      <p:sp>
        <p:nvSpPr>
          <p:cNvPr id="14" name="Picture Placeholder 13"/>
          <p:cNvSpPr>
            <a:spLocks noGrp="1"/>
          </p:cNvSpPr>
          <p:nvPr>
            <p:ph type="pic" sz="quarter" idx="14" hasCustomPrompt="1"/>
          </p:nvPr>
        </p:nvSpPr>
        <p:spPr>
          <a:xfrm>
            <a:off x="7209347" y="5935520"/>
            <a:ext cx="1608308" cy="819569"/>
          </a:xfrm>
        </p:spPr>
        <p:txBody>
          <a:bodyPr/>
          <a:lstStyle>
            <a:lvl1pPr marL="0" indent="0">
              <a:buNone/>
              <a:defRPr sz="1200" baseline="0"/>
            </a:lvl1pPr>
          </a:lstStyle>
          <a:p>
            <a:r>
              <a:rPr lang="en-US" dirty="0"/>
              <a:t>Click icon to insert Core Partner logo</a:t>
            </a:r>
          </a:p>
        </p:txBody>
      </p:sp>
      <p:pic>
        <p:nvPicPr>
          <p:cNvPr id="5" name="Picture 4">
            <a:extLst>
              <a:ext uri="{FF2B5EF4-FFF2-40B4-BE49-F238E27FC236}">
                <a16:creationId xmlns:a16="http://schemas.microsoft.com/office/drawing/2014/main" xmlns="" id="{6CA59433-CABC-4359-AAF0-6B2D6F2CBFE2}"/>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07199" y="429829"/>
            <a:ext cx="1950109" cy="987809"/>
          </a:xfrm>
          <a:prstGeom prst="rect">
            <a:avLst/>
          </a:prstGeom>
          <a:noFill/>
          <a:ln>
            <a:noFill/>
          </a:ln>
        </p:spPr>
      </p:pic>
    </p:spTree>
    <p:extLst>
      <p:ext uri="{BB962C8B-B14F-4D97-AF65-F5344CB8AC3E}">
        <p14:creationId xmlns:p14="http://schemas.microsoft.com/office/powerpoint/2010/main" val="11075160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69850" y="3636963"/>
            <a:ext cx="9274175" cy="1795462"/>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5" name="Picture 8" descr="africa-lines.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61810" y="4406900"/>
            <a:ext cx="8528369" cy="838029"/>
          </a:xfrm>
        </p:spPr>
        <p:txBody>
          <a:bodyPr anchor="t">
            <a:normAutofit/>
          </a:bodyPr>
          <a:lstStyle>
            <a:lvl1pPr algn="l">
              <a:defRPr sz="36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1810" y="3849418"/>
            <a:ext cx="8528369" cy="557482"/>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pic>
        <p:nvPicPr>
          <p:cNvPr id="8" name="Picture 7">
            <a:extLst>
              <a:ext uri="{FF2B5EF4-FFF2-40B4-BE49-F238E27FC236}">
                <a16:creationId xmlns:a16="http://schemas.microsoft.com/office/drawing/2014/main" xmlns="" id="{7D86F78C-0A7F-47DE-A2EE-ED77403281A3}"/>
              </a:ext>
            </a:extLst>
          </p:cNvPr>
          <p:cNvPicPr>
            <a:picLocks noChangeAspect="1"/>
          </p:cNvPicPr>
          <p:nvPr userDrawn="1"/>
        </p:nvPicPr>
        <p:blipFill>
          <a:blip r:embed="rId3"/>
          <a:stretch>
            <a:fillRect/>
          </a:stretch>
        </p:blipFill>
        <p:spPr>
          <a:xfrm>
            <a:off x="6490173" y="468093"/>
            <a:ext cx="2526091" cy="1074075"/>
          </a:xfrm>
          <a:prstGeom prst="rect">
            <a:avLst/>
          </a:prstGeom>
        </p:spPr>
      </p:pic>
    </p:spTree>
    <p:extLst>
      <p:ext uri="{BB962C8B-B14F-4D97-AF65-F5344CB8AC3E}">
        <p14:creationId xmlns:p14="http://schemas.microsoft.com/office/powerpoint/2010/main" val="21355501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5"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195999"/>
            <a:ext cx="6303962" cy="1074075"/>
          </a:xfrm>
        </p:spPr>
        <p:txBody>
          <a:bodyPr anchor="t">
            <a:normAutofit/>
          </a:bodyPr>
          <a:lstStyle>
            <a:lvl1pPr>
              <a:defRPr sz="28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249238" y="1481752"/>
            <a:ext cx="8698872" cy="4343334"/>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E2A5429C-82A5-374D-9E61-489E67E152CD}" type="slidenum">
              <a:rPr lang="en-US" smtClean="0"/>
              <a:pPr>
                <a:defRPr/>
              </a:pPr>
              <a:t>‹N°›</a:t>
            </a:fld>
            <a:endParaRPr lang="en-US"/>
          </a:p>
        </p:txBody>
      </p:sp>
      <p:pic>
        <p:nvPicPr>
          <p:cNvPr id="13" name="Picture 9" descr="icon.png">
            <a:extLst>
              <a:ext uri="{FF2B5EF4-FFF2-40B4-BE49-F238E27FC236}">
                <a16:creationId xmlns:a16="http://schemas.microsoft.com/office/drawing/2014/main" xmlns="" id="{918A72FA-90D9-4B6B-B8AE-EBFB816389FC}"/>
              </a:ext>
            </a:extLst>
          </p:cNvPr>
          <p:cNvPicPr>
            <a:picLocks noChangeAspect="1"/>
          </p:cNvPicPr>
          <p:nvPr userDrawn="1"/>
        </p:nvPicPr>
        <p:blipFill>
          <a:blip r:embed="rId3" cstate="email">
            <a:alphaModFix amt="25000"/>
            <a:extLst>
              <a:ext uri="{28A0092B-C50C-407E-A947-70E740481C1C}">
                <a14:useLocalDpi xmlns:a14="http://schemas.microsoft.com/office/drawing/2010/main" val="0"/>
              </a:ext>
            </a:extLst>
          </a:blip>
          <a:srcRect/>
          <a:stretch>
            <a:fillRect/>
          </a:stretch>
        </p:blipFill>
        <p:spPr bwMode="auto">
          <a:xfrm>
            <a:off x="6391276" y="101600"/>
            <a:ext cx="2659062" cy="3265488"/>
          </a:xfrm>
          <a:prstGeom prst="rect">
            <a:avLst/>
          </a:prstGeom>
          <a:noFill/>
          <a:ln>
            <a:noFill/>
          </a:ln>
          <a:extLst>
            <a:ext uri="{909E8E84-426E-40DD-AFC4-6F175D3DCCD1}">
              <a14:hiddenFill xmlns:a14="http://schemas.microsoft.com/office/drawing/2010/main">
                <a:solidFill>
                  <a:srgbClr val="FFFFFF">
                    <a:alpha val="25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EB6DCC28-C979-41FB-9AE9-596734B13529}"/>
              </a:ext>
            </a:extLst>
          </p:cNvPr>
          <p:cNvPicPr>
            <a:picLocks noChangeAspect="1"/>
          </p:cNvPicPr>
          <p:nvPr userDrawn="1"/>
        </p:nvPicPr>
        <p:blipFill>
          <a:blip r:embed="rId4"/>
          <a:stretch>
            <a:fillRect/>
          </a:stretch>
        </p:blipFill>
        <p:spPr>
          <a:xfrm>
            <a:off x="6664740" y="301838"/>
            <a:ext cx="2526091" cy="1074075"/>
          </a:xfrm>
          <a:prstGeom prst="rect">
            <a:avLst/>
          </a:prstGeom>
        </p:spPr>
      </p:pic>
    </p:spTree>
    <p:extLst>
      <p:ext uri="{BB962C8B-B14F-4D97-AF65-F5344CB8AC3E}">
        <p14:creationId xmlns:p14="http://schemas.microsoft.com/office/powerpoint/2010/main" val="16874194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274638"/>
            <a:ext cx="6307639" cy="1143000"/>
          </a:xfrm>
        </p:spPr>
        <p:txBody>
          <a:bodyPr anchor="t">
            <a:normAutofit/>
          </a:bodyPr>
          <a:lstStyle>
            <a:lvl1pPr>
              <a:defRPr sz="2800">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249238" y="1600201"/>
            <a:ext cx="4246562" cy="42406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292070" cy="424063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2" name="Slide Number Placeholder 5"/>
          <p:cNvSpPr>
            <a:spLocks noGrp="1"/>
          </p:cNvSpPr>
          <p:nvPr>
            <p:ph type="sldNum" sz="quarter" idx="13"/>
          </p:nvPr>
        </p:nvSpPr>
        <p:spPr>
          <a:xfrm>
            <a:off x="6807200" y="6465888"/>
            <a:ext cx="2133600" cy="365125"/>
          </a:xfrm>
        </p:spPr>
        <p:txBody>
          <a:bodyPr/>
          <a:lstStyle>
            <a:lvl1pPr>
              <a:defRPr/>
            </a:lvl1pPr>
          </a:lstStyle>
          <a:p>
            <a:pPr>
              <a:defRPr/>
            </a:pPr>
            <a:fld id="{0732AB1C-56F3-8944-B231-B5237E5640A6}" type="slidenum">
              <a:rPr lang="en-US" smtClean="0"/>
              <a:pPr>
                <a:defRPr/>
              </a:pPr>
              <a:t>‹N°›</a:t>
            </a:fld>
            <a:endParaRPr lang="en-US"/>
          </a:p>
        </p:txBody>
      </p:sp>
      <p:pic>
        <p:nvPicPr>
          <p:cNvPr id="11" name="Picture 10">
            <a:extLst>
              <a:ext uri="{FF2B5EF4-FFF2-40B4-BE49-F238E27FC236}">
                <a16:creationId xmlns:a16="http://schemas.microsoft.com/office/drawing/2014/main" xmlns="" id="{865FB966-2DF8-4E95-BB85-3FFF47A867F4}"/>
              </a:ext>
            </a:extLst>
          </p:cNvPr>
          <p:cNvPicPr>
            <a:picLocks noChangeAspect="1"/>
          </p:cNvPicPr>
          <p:nvPr userDrawn="1"/>
        </p:nvPicPr>
        <p:blipFill>
          <a:blip r:embed="rId3"/>
          <a:stretch>
            <a:fillRect/>
          </a:stretch>
        </p:blipFill>
        <p:spPr>
          <a:xfrm>
            <a:off x="6556877" y="327523"/>
            <a:ext cx="2526091" cy="1074075"/>
          </a:xfrm>
          <a:prstGeom prst="rect">
            <a:avLst/>
          </a:prstGeom>
        </p:spPr>
      </p:pic>
    </p:spTree>
    <p:extLst>
      <p:ext uri="{BB962C8B-B14F-4D97-AF65-F5344CB8AC3E}">
        <p14:creationId xmlns:p14="http://schemas.microsoft.com/office/powerpoint/2010/main" val="121732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Graph Layout">
    <p:spTree>
      <p:nvGrpSpPr>
        <p:cNvPr id="1" name=""/>
        <p:cNvGrpSpPr/>
        <p:nvPr/>
      </p:nvGrpSpPr>
      <p:grpSpPr>
        <a:xfrm>
          <a:off x="0" y="0"/>
          <a:ext cx="0" cy="0"/>
          <a:chOff x="0" y="0"/>
          <a:chExt cx="0" cy="0"/>
        </a:xfrm>
      </p:grpSpPr>
      <p:pic>
        <p:nvPicPr>
          <p:cNvPr id="6"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0" name="Straight Connector 9"/>
          <p:cNvCxnSpPr/>
          <p:nvPr/>
        </p:nvCxnSpPr>
        <p:spPr>
          <a:xfrm flipH="1">
            <a:off x="284163" y="6242050"/>
            <a:ext cx="862488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457200" y="274638"/>
            <a:ext cx="8229600" cy="559767"/>
          </a:xfrm>
          <a:ln>
            <a:solidFill>
              <a:schemeClr val="tx1">
                <a:lumMod val="75000"/>
                <a:lumOff val="25000"/>
              </a:schemeClr>
            </a:solidFill>
            <a:prstDash val="sysDash"/>
          </a:ln>
        </p:spPr>
        <p:txBody>
          <a:bodyPr>
            <a:normAutofit/>
          </a:bodyPr>
          <a:lstStyle>
            <a:lvl1pPr algn="ctr">
              <a:defRPr sz="2000"/>
            </a:lvl1pPr>
          </a:lstStyle>
          <a:p>
            <a:r>
              <a:rPr lang="en-US"/>
              <a:t>Click to edit Master title style</a:t>
            </a:r>
            <a:endParaRPr lang="en-US" dirty="0"/>
          </a:p>
        </p:txBody>
      </p:sp>
      <p:sp>
        <p:nvSpPr>
          <p:cNvPr id="9" name="Text Placeholder 8"/>
          <p:cNvSpPr>
            <a:spLocks noGrp="1"/>
          </p:cNvSpPr>
          <p:nvPr>
            <p:ph type="body" sz="quarter" idx="13"/>
          </p:nvPr>
        </p:nvSpPr>
        <p:spPr>
          <a:xfrm>
            <a:off x="405512" y="5784493"/>
            <a:ext cx="6284913" cy="382587"/>
          </a:xfrm>
        </p:spPr>
        <p:txBody>
          <a:bodyPr>
            <a:noAutofit/>
          </a:bodyPr>
          <a:lstStyle>
            <a:lvl1pPr marL="0" indent="0">
              <a:buNone/>
              <a:defRPr sz="1400">
                <a:latin typeface="Century Gothic"/>
                <a:cs typeface="Century Gothic"/>
              </a:defRPr>
            </a:lvl1pPr>
            <a:lvl2pPr>
              <a:defRPr sz="1400"/>
            </a:lvl2pPr>
            <a:lvl3pPr>
              <a:defRPr sz="1200"/>
            </a:lvl3pPr>
            <a:lvl4pPr>
              <a:defRPr sz="1100"/>
            </a:lvl4pPr>
            <a:lvl5pPr>
              <a:defRPr sz="1100"/>
            </a:lvl5pPr>
          </a:lstStyle>
          <a:p>
            <a:pPr lvl="0"/>
            <a:r>
              <a:rPr lang="en-US"/>
              <a:t>Click to edit Master text styles</a:t>
            </a:r>
          </a:p>
        </p:txBody>
      </p:sp>
      <p:sp>
        <p:nvSpPr>
          <p:cNvPr id="16" name="Picture Placeholder 22"/>
          <p:cNvSpPr>
            <a:spLocks noGrp="1"/>
          </p:cNvSpPr>
          <p:nvPr>
            <p:ph type="pic" sz="quarter" idx="12"/>
          </p:nvPr>
        </p:nvSpPr>
        <p:spPr>
          <a:xfrm>
            <a:off x="4362055" y="6298653"/>
            <a:ext cx="905088" cy="457536"/>
          </a:xfrm>
        </p:spPr>
        <p:txBody>
          <a:bodyPr rtlCol="0">
            <a:normAutofit/>
          </a:bodyPr>
          <a:lstStyle>
            <a:lvl1pPr marL="0" indent="0">
              <a:buNone/>
              <a:defRPr sz="1050"/>
            </a:lvl1pPr>
          </a:lstStyle>
          <a:p>
            <a:pPr lvl="0"/>
            <a:r>
              <a:rPr lang="en-US" noProof="0"/>
              <a:t>Click icon to add picture</a:t>
            </a:r>
            <a:endParaRPr lang="en-US" noProof="0" dirty="0"/>
          </a:p>
        </p:txBody>
      </p:sp>
      <p:sp>
        <p:nvSpPr>
          <p:cNvPr id="21" name="Chart Placeholder 20"/>
          <p:cNvSpPr>
            <a:spLocks noGrp="1"/>
          </p:cNvSpPr>
          <p:nvPr>
            <p:ph type="chart" sz="quarter" idx="15"/>
          </p:nvPr>
        </p:nvSpPr>
        <p:spPr>
          <a:xfrm>
            <a:off x="457200" y="974725"/>
            <a:ext cx="8229600" cy="4664075"/>
          </a:xfrm>
        </p:spPr>
        <p:txBody>
          <a:bodyPr rtlCol="0">
            <a:normAutofit/>
          </a:bodyPr>
          <a:lstStyle/>
          <a:p>
            <a:pPr lvl="0"/>
            <a:r>
              <a:rPr lang="en-US" noProof="0"/>
              <a:t>Click icon to add chart</a:t>
            </a:r>
          </a:p>
        </p:txBody>
      </p:sp>
      <p:sp>
        <p:nvSpPr>
          <p:cNvPr id="13" name="Slide Number Placeholder 5"/>
          <p:cNvSpPr>
            <a:spLocks noGrp="1"/>
          </p:cNvSpPr>
          <p:nvPr>
            <p:ph type="sldNum" sz="quarter" idx="16"/>
          </p:nvPr>
        </p:nvSpPr>
        <p:spPr>
          <a:xfrm>
            <a:off x="6807200" y="6465888"/>
            <a:ext cx="2133600" cy="365125"/>
          </a:xfrm>
        </p:spPr>
        <p:txBody>
          <a:bodyPr/>
          <a:lstStyle>
            <a:lvl1pPr>
              <a:defRPr/>
            </a:lvl1pPr>
          </a:lstStyle>
          <a:p>
            <a:pPr>
              <a:defRPr/>
            </a:pPr>
            <a:fld id="{2238F377-1CC9-D747-9286-773277BE5713}" type="slidenum">
              <a:rPr lang="en-US" smtClean="0"/>
              <a:pPr>
                <a:defRPr/>
              </a:pPr>
              <a:t>‹N°›</a:t>
            </a:fld>
            <a:endParaRPr lang="en-US"/>
          </a:p>
        </p:txBody>
      </p:sp>
      <p:pic>
        <p:nvPicPr>
          <p:cNvPr id="4" name="Picture 3">
            <a:extLst>
              <a:ext uri="{FF2B5EF4-FFF2-40B4-BE49-F238E27FC236}">
                <a16:creationId xmlns:a16="http://schemas.microsoft.com/office/drawing/2014/main" xmlns="" id="{A7DF71E5-BBC4-4EDA-B9E8-F61BB1AD085E}"/>
              </a:ext>
            </a:extLst>
          </p:cNvPr>
          <p:cNvPicPr>
            <a:picLocks noChangeAspect="1"/>
          </p:cNvPicPr>
          <p:nvPr userDrawn="1"/>
        </p:nvPicPr>
        <p:blipFill>
          <a:blip r:embed="rId3"/>
          <a:stretch>
            <a:fillRect/>
          </a:stretch>
        </p:blipFill>
        <p:spPr>
          <a:xfrm>
            <a:off x="171206" y="6243732"/>
            <a:ext cx="3839913" cy="619341"/>
          </a:xfrm>
          <a:prstGeom prst="rect">
            <a:avLst/>
          </a:prstGeom>
        </p:spPr>
      </p:pic>
    </p:spTree>
    <p:extLst>
      <p:ext uri="{BB962C8B-B14F-4D97-AF65-F5344CB8AC3E}">
        <p14:creationId xmlns:p14="http://schemas.microsoft.com/office/powerpoint/2010/main" val="2222784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7" descr="icon.png"/>
          <p:cNvPicPr>
            <a:picLocks noChangeAspect="1"/>
          </p:cNvPicPr>
          <p:nvPr/>
        </p:nvPicPr>
        <p:blipFill>
          <a:blip r:embed="rId2">
            <a:alphaModFix amt="13000"/>
            <a:extLst>
              <a:ext uri="{28A0092B-C50C-407E-A947-70E740481C1C}">
                <a14:useLocalDpi xmlns:a14="http://schemas.microsoft.com/office/drawing/2010/main" val="0"/>
              </a:ext>
            </a:extLst>
          </a:blip>
          <a:srcRect/>
          <a:stretch>
            <a:fillRect/>
          </a:stretch>
        </p:blipFill>
        <p:spPr bwMode="auto">
          <a:xfrm>
            <a:off x="6264275" y="177800"/>
            <a:ext cx="2659063" cy="3265488"/>
          </a:xfrm>
          <a:prstGeom prst="rect">
            <a:avLst/>
          </a:prstGeom>
          <a:noFill/>
          <a:ln>
            <a:noFill/>
          </a:ln>
          <a:extLst>
            <a:ext uri="{909E8E84-426E-40DD-AFC4-6F175D3DCCD1}">
              <a14:hiddenFill xmlns:a14="http://schemas.microsoft.com/office/drawing/2010/main">
                <a:solidFill>
                  <a:srgbClr val="FFFFFF">
                    <a:alpha val="13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457200" y="274638"/>
            <a:ext cx="5900312" cy="1143000"/>
          </a:xfrm>
        </p:spPr>
        <p:txBody>
          <a:bodyPr anchor="t">
            <a:normAutofit/>
          </a:bodyPr>
          <a:lstStyle>
            <a:lvl1pPr>
              <a:defRPr sz="2800">
                <a:solidFill>
                  <a:schemeClr val="tx1"/>
                </a:solidFill>
              </a:defRPr>
            </a:lvl1pPr>
          </a:lstStyle>
          <a:p>
            <a:r>
              <a:rPr lang="en-US" dirty="0"/>
              <a:t>Click to edit Master title style</a:t>
            </a:r>
          </a:p>
        </p:txBody>
      </p:sp>
      <p:sp>
        <p:nvSpPr>
          <p:cNvPr id="12" name="Picture Placeholder 22"/>
          <p:cNvSpPr>
            <a:spLocks noGrp="1"/>
          </p:cNvSpPr>
          <p:nvPr>
            <p:ph type="pic" sz="quarter" idx="12"/>
          </p:nvPr>
        </p:nvSpPr>
        <p:spPr>
          <a:xfrm>
            <a:off x="249238" y="5936831"/>
            <a:ext cx="1620837" cy="819358"/>
          </a:xfrm>
        </p:spPr>
        <p:txBody>
          <a:bodyPr rtlCol="0">
            <a:normAutofit/>
          </a:bodyPr>
          <a:lstStyle>
            <a:lvl1pPr marL="0" indent="0">
              <a:buNone/>
              <a:defRPr sz="120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883554A9-5435-A540-B58E-F005F2F92701}" type="slidenum">
              <a:rPr lang="en-US" smtClean="0"/>
              <a:pPr>
                <a:defRPr/>
              </a:pPr>
              <a:t>‹N°›</a:t>
            </a:fld>
            <a:endParaRPr lang="en-US"/>
          </a:p>
        </p:txBody>
      </p:sp>
      <p:pic>
        <p:nvPicPr>
          <p:cNvPr id="9" name="Picture 8">
            <a:extLst>
              <a:ext uri="{FF2B5EF4-FFF2-40B4-BE49-F238E27FC236}">
                <a16:creationId xmlns:a16="http://schemas.microsoft.com/office/drawing/2014/main" xmlns="" id="{A75F2BB1-FC32-4DAD-90EE-2ACF1057B18A}"/>
              </a:ext>
            </a:extLst>
          </p:cNvPr>
          <p:cNvPicPr>
            <a:picLocks noChangeAspect="1"/>
          </p:cNvPicPr>
          <p:nvPr userDrawn="1"/>
        </p:nvPicPr>
        <p:blipFill>
          <a:blip r:embed="rId3"/>
          <a:stretch>
            <a:fillRect/>
          </a:stretch>
        </p:blipFill>
        <p:spPr>
          <a:xfrm>
            <a:off x="6524247" y="343563"/>
            <a:ext cx="2526091" cy="1074075"/>
          </a:xfrm>
          <a:prstGeom prst="rect">
            <a:avLst/>
          </a:prstGeom>
        </p:spPr>
      </p:pic>
    </p:spTree>
    <p:extLst>
      <p:ext uri="{BB962C8B-B14F-4D97-AF65-F5344CB8AC3E}">
        <p14:creationId xmlns:p14="http://schemas.microsoft.com/office/powerpoint/2010/main" val="10079150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7588" y="1711325"/>
            <a:ext cx="3046412" cy="34639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Picture Placeholder 2"/>
          <p:cNvSpPr>
            <a:spLocks noGrp="1"/>
          </p:cNvSpPr>
          <p:nvPr>
            <p:ph type="pic" idx="1"/>
          </p:nvPr>
        </p:nvSpPr>
        <p:spPr>
          <a:xfrm>
            <a:off x="86236" y="1710620"/>
            <a:ext cx="6010936" cy="346534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2" name="Title 1"/>
          <p:cNvSpPr>
            <a:spLocks noGrp="1"/>
          </p:cNvSpPr>
          <p:nvPr>
            <p:ph type="title"/>
          </p:nvPr>
        </p:nvSpPr>
        <p:spPr>
          <a:xfrm>
            <a:off x="6334302" y="1988811"/>
            <a:ext cx="2589028" cy="1054308"/>
          </a:xfrm>
        </p:spPr>
        <p:txBody>
          <a:bodyPr anchor="t"/>
          <a:lstStyle>
            <a:lvl1pPr algn="l">
              <a:defRPr sz="2000" b="1">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334302" y="3111039"/>
            <a:ext cx="2589028" cy="1074585"/>
          </a:xfrm>
        </p:spPr>
        <p:txBody>
          <a:bodyPr/>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3"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5" name="Picture 4">
            <a:extLst>
              <a:ext uri="{FF2B5EF4-FFF2-40B4-BE49-F238E27FC236}">
                <a16:creationId xmlns:a16="http://schemas.microsoft.com/office/drawing/2014/main" xmlns="" id="{FF31C8CB-DEF3-42AE-A1AC-45DDF1CCC6BB}"/>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84305" y="429829"/>
            <a:ext cx="2073004" cy="1001123"/>
          </a:xfrm>
          <a:prstGeom prst="rect">
            <a:avLst/>
          </a:prstGeom>
          <a:noFill/>
          <a:ln>
            <a:noFill/>
          </a:ln>
        </p:spPr>
      </p:pic>
    </p:spTree>
    <p:extLst>
      <p:ext uri="{BB962C8B-B14F-4D97-AF65-F5344CB8AC3E}">
        <p14:creationId xmlns:p14="http://schemas.microsoft.com/office/powerpoint/2010/main" val="3977533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Graph Layout">
    <p:spTree>
      <p:nvGrpSpPr>
        <p:cNvPr id="1" name=""/>
        <p:cNvGrpSpPr/>
        <p:nvPr/>
      </p:nvGrpSpPr>
      <p:grpSpPr>
        <a:xfrm>
          <a:off x="0" y="0"/>
          <a:ext cx="0" cy="0"/>
          <a:chOff x="0" y="0"/>
          <a:chExt cx="0" cy="0"/>
        </a:xfrm>
      </p:grpSpPr>
      <p:pic>
        <p:nvPicPr>
          <p:cNvPr id="6"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0" name="Straight Connector 9"/>
          <p:cNvCxnSpPr/>
          <p:nvPr/>
        </p:nvCxnSpPr>
        <p:spPr>
          <a:xfrm flipH="1">
            <a:off x="284163" y="6242050"/>
            <a:ext cx="862488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457200" y="274638"/>
            <a:ext cx="8229600" cy="559767"/>
          </a:xfrm>
          <a:ln>
            <a:solidFill>
              <a:schemeClr val="tx1">
                <a:lumMod val="75000"/>
                <a:lumOff val="25000"/>
              </a:schemeClr>
            </a:solidFill>
            <a:prstDash val="sysDash"/>
          </a:ln>
        </p:spPr>
        <p:txBody>
          <a:bodyPr>
            <a:normAutofit/>
          </a:bodyPr>
          <a:lstStyle>
            <a:lvl1pPr algn="ctr">
              <a:defRPr sz="2000"/>
            </a:lvl1pPr>
          </a:lstStyle>
          <a:p>
            <a:r>
              <a:rPr lang="en-US"/>
              <a:t>Click to edit Master title style</a:t>
            </a:r>
            <a:endParaRPr lang="en-US" dirty="0"/>
          </a:p>
        </p:txBody>
      </p:sp>
      <p:sp>
        <p:nvSpPr>
          <p:cNvPr id="9" name="Text Placeholder 8"/>
          <p:cNvSpPr>
            <a:spLocks noGrp="1"/>
          </p:cNvSpPr>
          <p:nvPr>
            <p:ph type="body" sz="quarter" idx="13"/>
          </p:nvPr>
        </p:nvSpPr>
        <p:spPr>
          <a:xfrm>
            <a:off x="405512" y="5784493"/>
            <a:ext cx="6284913" cy="382587"/>
          </a:xfrm>
        </p:spPr>
        <p:txBody>
          <a:bodyPr>
            <a:noAutofit/>
          </a:bodyPr>
          <a:lstStyle>
            <a:lvl1pPr marL="0" indent="0">
              <a:buNone/>
              <a:defRPr sz="1400">
                <a:latin typeface="Century Gothic"/>
                <a:cs typeface="Century Gothic"/>
              </a:defRPr>
            </a:lvl1pPr>
            <a:lvl2pPr>
              <a:defRPr sz="1400"/>
            </a:lvl2pPr>
            <a:lvl3pPr>
              <a:defRPr sz="1200"/>
            </a:lvl3pPr>
            <a:lvl4pPr>
              <a:defRPr sz="1100"/>
            </a:lvl4pPr>
            <a:lvl5pPr>
              <a:defRPr sz="1100"/>
            </a:lvl5pPr>
          </a:lstStyle>
          <a:p>
            <a:pPr lvl="0"/>
            <a:r>
              <a:rPr lang="en-US"/>
              <a:t>Click to edit Master text styles</a:t>
            </a:r>
          </a:p>
        </p:txBody>
      </p:sp>
      <p:sp>
        <p:nvSpPr>
          <p:cNvPr id="16" name="Picture Placeholder 22"/>
          <p:cNvSpPr>
            <a:spLocks noGrp="1"/>
          </p:cNvSpPr>
          <p:nvPr>
            <p:ph type="pic" sz="quarter" idx="12"/>
          </p:nvPr>
        </p:nvSpPr>
        <p:spPr>
          <a:xfrm>
            <a:off x="4362055" y="6298653"/>
            <a:ext cx="905088" cy="457536"/>
          </a:xfrm>
        </p:spPr>
        <p:txBody>
          <a:bodyPr rtlCol="0">
            <a:normAutofit/>
          </a:bodyPr>
          <a:lstStyle>
            <a:lvl1pPr marL="0" indent="0">
              <a:buNone/>
              <a:defRPr sz="1050"/>
            </a:lvl1pPr>
          </a:lstStyle>
          <a:p>
            <a:pPr lvl="0"/>
            <a:r>
              <a:rPr lang="en-US" noProof="0"/>
              <a:t>Click icon to add picture</a:t>
            </a:r>
            <a:endParaRPr lang="en-US" noProof="0" dirty="0"/>
          </a:p>
        </p:txBody>
      </p:sp>
      <p:sp>
        <p:nvSpPr>
          <p:cNvPr id="21" name="Chart Placeholder 20"/>
          <p:cNvSpPr>
            <a:spLocks noGrp="1"/>
          </p:cNvSpPr>
          <p:nvPr>
            <p:ph type="chart" sz="quarter" idx="15"/>
          </p:nvPr>
        </p:nvSpPr>
        <p:spPr>
          <a:xfrm>
            <a:off x="457200" y="974725"/>
            <a:ext cx="8229600" cy="4664075"/>
          </a:xfrm>
        </p:spPr>
        <p:txBody>
          <a:bodyPr rtlCol="0">
            <a:normAutofit/>
          </a:bodyPr>
          <a:lstStyle/>
          <a:p>
            <a:pPr lvl="0"/>
            <a:r>
              <a:rPr lang="en-US" noProof="0"/>
              <a:t>Click icon to add chart</a:t>
            </a:r>
          </a:p>
        </p:txBody>
      </p:sp>
      <p:sp>
        <p:nvSpPr>
          <p:cNvPr id="13" name="Slide Number Placeholder 5"/>
          <p:cNvSpPr>
            <a:spLocks noGrp="1"/>
          </p:cNvSpPr>
          <p:nvPr>
            <p:ph type="sldNum" sz="quarter" idx="16"/>
          </p:nvPr>
        </p:nvSpPr>
        <p:spPr>
          <a:xfrm>
            <a:off x="6807200" y="6465888"/>
            <a:ext cx="2133600" cy="365125"/>
          </a:xfrm>
        </p:spPr>
        <p:txBody>
          <a:bodyPr/>
          <a:lstStyle>
            <a:lvl1pPr>
              <a:defRPr/>
            </a:lvl1pPr>
          </a:lstStyle>
          <a:p>
            <a:pPr>
              <a:defRPr/>
            </a:pPr>
            <a:fld id="{2238F377-1CC9-D747-9286-773277BE5713}" type="slidenum">
              <a:rPr lang="en-US" smtClean="0"/>
              <a:pPr>
                <a:defRPr/>
              </a:pPr>
              <a:t>‹N°›</a:t>
            </a:fld>
            <a:endParaRPr lang="en-US"/>
          </a:p>
        </p:txBody>
      </p:sp>
      <p:pic>
        <p:nvPicPr>
          <p:cNvPr id="4" name="Picture 3">
            <a:extLst>
              <a:ext uri="{FF2B5EF4-FFF2-40B4-BE49-F238E27FC236}">
                <a16:creationId xmlns:a16="http://schemas.microsoft.com/office/drawing/2014/main" xmlns="" id="{A7DF71E5-BBC4-4EDA-B9E8-F61BB1AD085E}"/>
              </a:ext>
            </a:extLst>
          </p:cNvPr>
          <p:cNvPicPr>
            <a:picLocks noChangeAspect="1"/>
          </p:cNvPicPr>
          <p:nvPr userDrawn="1"/>
        </p:nvPicPr>
        <p:blipFill>
          <a:blip r:embed="rId3"/>
          <a:stretch>
            <a:fillRect/>
          </a:stretch>
        </p:blipFill>
        <p:spPr>
          <a:xfrm>
            <a:off x="171206" y="6243732"/>
            <a:ext cx="3839913" cy="619341"/>
          </a:xfrm>
          <a:prstGeom prst="rect">
            <a:avLst/>
          </a:prstGeom>
        </p:spPr>
      </p:pic>
    </p:spTree>
    <p:extLst>
      <p:ext uri="{BB962C8B-B14F-4D97-AF65-F5344CB8AC3E}">
        <p14:creationId xmlns:p14="http://schemas.microsoft.com/office/powerpoint/2010/main" val="17568130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7588" y="1711325"/>
            <a:ext cx="3046412" cy="34639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Picture Placeholder 2"/>
          <p:cNvSpPr>
            <a:spLocks noGrp="1"/>
          </p:cNvSpPr>
          <p:nvPr>
            <p:ph type="pic" idx="1"/>
          </p:nvPr>
        </p:nvSpPr>
        <p:spPr>
          <a:xfrm>
            <a:off x="86236" y="1710620"/>
            <a:ext cx="6010936" cy="346534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 name="Title 1"/>
          <p:cNvSpPr>
            <a:spLocks noGrp="1"/>
          </p:cNvSpPr>
          <p:nvPr>
            <p:ph type="title"/>
          </p:nvPr>
        </p:nvSpPr>
        <p:spPr>
          <a:xfrm>
            <a:off x="6334302" y="1988811"/>
            <a:ext cx="2589028" cy="1054308"/>
          </a:xfrm>
        </p:spPr>
        <p:txBody>
          <a:bodyPr anchor="t"/>
          <a:lstStyle>
            <a:lvl1pPr algn="l">
              <a:defRPr sz="2000" b="1">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334302" y="3111039"/>
            <a:ext cx="2589028" cy="1074585"/>
          </a:xfrm>
        </p:spPr>
        <p:txBody>
          <a:bodyPr/>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3"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5" name="Picture 4">
            <a:extLst>
              <a:ext uri="{FF2B5EF4-FFF2-40B4-BE49-F238E27FC236}">
                <a16:creationId xmlns:a16="http://schemas.microsoft.com/office/drawing/2014/main" xmlns="" id="{AB18C18D-F696-47DD-8E65-0878F3302F42}"/>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07199" y="429829"/>
            <a:ext cx="1950109" cy="987809"/>
          </a:xfrm>
          <a:prstGeom prst="rect">
            <a:avLst/>
          </a:prstGeom>
          <a:noFill/>
          <a:ln>
            <a:noFill/>
          </a:ln>
        </p:spPr>
      </p:pic>
    </p:spTree>
    <p:extLst>
      <p:ext uri="{BB962C8B-B14F-4D97-AF65-F5344CB8AC3E}">
        <p14:creationId xmlns:p14="http://schemas.microsoft.com/office/powerpoint/2010/main" val="20520036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Slide1">
    <p:spTree>
      <p:nvGrpSpPr>
        <p:cNvPr id="1" name=""/>
        <p:cNvGrpSpPr/>
        <p:nvPr/>
      </p:nvGrpSpPr>
      <p:grpSpPr>
        <a:xfrm>
          <a:off x="0" y="0"/>
          <a:ext cx="0" cy="0"/>
          <a:chOff x="0" y="0"/>
          <a:chExt cx="0" cy="0"/>
        </a:xfrm>
      </p:grpSpPr>
      <p:pic>
        <p:nvPicPr>
          <p:cNvPr id="7"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8543" y="-11695"/>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69850" y="1843088"/>
            <a:ext cx="9274175" cy="2940050"/>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9" name="Picture 10"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 y="1778000"/>
            <a:ext cx="53832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ico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7513"/>
            <a:ext cx="1416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p:nvSpPr>
        <p:spPr bwMode="auto">
          <a:xfrm>
            <a:off x="249238" y="249238"/>
            <a:ext cx="2189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r>
              <a:rPr lang="en-US" sz="800" dirty="0">
                <a:solidFill>
                  <a:srgbClr val="7F7F7F"/>
                </a:solidFill>
              </a:rPr>
              <a:t>WWW.AFROBAROMETER.ORG</a:t>
            </a:r>
          </a:p>
        </p:txBody>
      </p:sp>
      <p:cxnSp>
        <p:nvCxnSpPr>
          <p:cNvPr id="12" name="Straight Connector 11"/>
          <p:cNvCxnSpPr/>
          <p:nvPr/>
        </p:nvCxnSpPr>
        <p:spPr>
          <a:xfrm flipH="1">
            <a:off x="284163" y="6648450"/>
            <a:ext cx="862488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84723" y="2549487"/>
            <a:ext cx="8623747" cy="854555"/>
          </a:xfrm>
        </p:spPr>
        <p:txBody>
          <a:bodyPr>
            <a:normAutofit/>
          </a:bodyPr>
          <a:lstStyle>
            <a:lvl1pPr algn="l">
              <a:defRPr sz="4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84723" y="3417305"/>
            <a:ext cx="8623747" cy="590413"/>
          </a:xfrm>
        </p:spPr>
        <p:txBody>
          <a:bodyPr>
            <a:norm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Text Placeholder 18"/>
          <p:cNvSpPr>
            <a:spLocks noGrp="1"/>
          </p:cNvSpPr>
          <p:nvPr>
            <p:ph type="body" sz="quarter" idx="11"/>
          </p:nvPr>
        </p:nvSpPr>
        <p:spPr>
          <a:xfrm>
            <a:off x="197923" y="6373618"/>
            <a:ext cx="2781300" cy="174625"/>
          </a:xfrm>
        </p:spPr>
        <p:txBody>
          <a:bodyPr>
            <a:noAutofit/>
          </a:bodyPr>
          <a:lstStyle>
            <a:lvl1pPr marL="0" indent="0">
              <a:buNone/>
              <a:defRPr sz="800">
                <a:solidFill>
                  <a:schemeClr val="tx1">
                    <a:lumMod val="50000"/>
                    <a:lumOff val="50000"/>
                  </a:schemeClr>
                </a:solidFill>
                <a:latin typeface="Century Gothic"/>
                <a:cs typeface="Century Gothic"/>
              </a:defRPr>
            </a:lvl1pPr>
            <a:lvl2pPr>
              <a:defRPr sz="1050"/>
            </a:lvl2pPr>
            <a:lvl3pPr>
              <a:defRPr sz="1000"/>
            </a:lvl3pPr>
            <a:lvl4pPr>
              <a:defRPr sz="900"/>
            </a:lvl4pPr>
            <a:lvl5pPr>
              <a:defRPr sz="900"/>
            </a:lvl5pPr>
          </a:lstStyle>
          <a:p>
            <a:pPr lvl="0"/>
            <a:r>
              <a:rPr lang="en-US"/>
              <a:t>Click to edit Master text styles</a:t>
            </a:r>
          </a:p>
        </p:txBody>
      </p:sp>
      <p:sp>
        <p:nvSpPr>
          <p:cNvPr id="23" name="Picture Placeholder 22"/>
          <p:cNvSpPr>
            <a:spLocks noGrp="1"/>
          </p:cNvSpPr>
          <p:nvPr>
            <p:ph type="pic" sz="quarter" idx="12" hasCustomPrompt="1"/>
          </p:nvPr>
        </p:nvSpPr>
        <p:spPr>
          <a:xfrm>
            <a:off x="284163" y="4976813"/>
            <a:ext cx="1620837" cy="1292225"/>
          </a:xfrm>
        </p:spPr>
        <p:txBody>
          <a:bodyPr rtlCol="0">
            <a:normAutofit/>
          </a:bodyPr>
          <a:lstStyle>
            <a:lvl1pPr marL="0" indent="0">
              <a:buNone/>
              <a:defRPr sz="1400"/>
            </a:lvl1pPr>
          </a:lstStyle>
          <a:p>
            <a:pPr lvl="0"/>
            <a:r>
              <a:rPr lang="en-US" noProof="0" dirty="0"/>
              <a:t>Click icon to insert National Partner logo</a:t>
            </a:r>
          </a:p>
        </p:txBody>
      </p:sp>
      <p:sp>
        <p:nvSpPr>
          <p:cNvPr id="5" name="Picture Placeholder 4"/>
          <p:cNvSpPr>
            <a:spLocks noGrp="1"/>
          </p:cNvSpPr>
          <p:nvPr>
            <p:ph type="pic" sz="quarter" idx="14" hasCustomPrompt="1"/>
          </p:nvPr>
        </p:nvSpPr>
        <p:spPr>
          <a:xfrm>
            <a:off x="7071286" y="4976813"/>
            <a:ext cx="1620277" cy="1276389"/>
          </a:xfrm>
        </p:spPr>
        <p:txBody>
          <a:bodyPr/>
          <a:lstStyle>
            <a:lvl1pPr marL="0" indent="0">
              <a:buNone/>
              <a:defRPr sz="1400"/>
            </a:lvl1pPr>
          </a:lstStyle>
          <a:p>
            <a:r>
              <a:rPr lang="en-US" dirty="0"/>
              <a:t>Click icon to insert Core Partner logo</a:t>
            </a:r>
          </a:p>
        </p:txBody>
      </p:sp>
      <p:sp>
        <p:nvSpPr>
          <p:cNvPr id="18" name="Date Placeholder 17"/>
          <p:cNvSpPr>
            <a:spLocks noGrp="1"/>
          </p:cNvSpPr>
          <p:nvPr>
            <p:ph type="dt" sz="half" idx="15"/>
          </p:nvPr>
        </p:nvSpPr>
        <p:spPr/>
        <p:txBody>
          <a:bodyPr/>
          <a:lstStyle/>
          <a:p>
            <a:pPr>
              <a:defRPr/>
            </a:pPr>
            <a:endParaRPr lang="en-US"/>
          </a:p>
        </p:txBody>
      </p:sp>
      <p:sp>
        <p:nvSpPr>
          <p:cNvPr id="20" name="Footer Placeholder 19"/>
          <p:cNvSpPr>
            <a:spLocks noGrp="1"/>
          </p:cNvSpPr>
          <p:nvPr>
            <p:ph type="ftr" sz="quarter" idx="16"/>
          </p:nvPr>
        </p:nvSpPr>
        <p:spPr/>
        <p:txBody>
          <a:bodyPr/>
          <a:lstStyle/>
          <a:p>
            <a:pPr>
              <a:defRPr/>
            </a:pPr>
            <a:endParaRPr lang="en-US"/>
          </a:p>
        </p:txBody>
      </p:sp>
      <p:sp>
        <p:nvSpPr>
          <p:cNvPr id="21" name="Slide Number Placeholder 20"/>
          <p:cNvSpPr>
            <a:spLocks noGrp="1"/>
          </p:cNvSpPr>
          <p:nvPr>
            <p:ph type="sldNum" sz="quarter" idx="17"/>
          </p:nvPr>
        </p:nvSpPr>
        <p:spPr/>
        <p:txBody>
          <a:bodyPr/>
          <a:lstStyle/>
          <a:p>
            <a:pPr>
              <a:defRPr/>
            </a:pPr>
            <a:fld id="{DEF6CA63-793D-9E40-8E6F-CE430C44E2F5}" type="slidenum">
              <a:rPr lang="en-US" smtClean="0"/>
              <a:pPr>
                <a:defRPr/>
              </a:pPr>
              <a:t>‹N°›</a:t>
            </a:fld>
            <a:endParaRPr lang="en-US"/>
          </a:p>
        </p:txBody>
      </p:sp>
      <p:pic>
        <p:nvPicPr>
          <p:cNvPr id="17" name="Picture 16">
            <a:extLst>
              <a:ext uri="{FF2B5EF4-FFF2-40B4-BE49-F238E27FC236}">
                <a16:creationId xmlns:a16="http://schemas.microsoft.com/office/drawing/2014/main" xmlns="" id="{2750D071-88C5-492C-8E21-ABB4C8FFE6EA}"/>
              </a:ext>
            </a:extLst>
          </p:cNvPr>
          <p:cNvPicPr>
            <a:picLocks noChangeAspect="1"/>
          </p:cNvPicPr>
          <p:nvPr userDrawn="1"/>
        </p:nvPicPr>
        <p:blipFill>
          <a:blip r:embed="rId5"/>
          <a:stretch>
            <a:fillRect/>
          </a:stretch>
        </p:blipFill>
        <p:spPr>
          <a:xfrm>
            <a:off x="6358939" y="301838"/>
            <a:ext cx="2695254" cy="1146002"/>
          </a:xfrm>
          <a:prstGeom prst="rect">
            <a:avLst/>
          </a:prstGeom>
        </p:spPr>
      </p:pic>
    </p:spTree>
    <p:extLst>
      <p:ext uri="{BB962C8B-B14F-4D97-AF65-F5344CB8AC3E}">
        <p14:creationId xmlns:p14="http://schemas.microsoft.com/office/powerpoint/2010/main" val="3926640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69850" y="3636963"/>
            <a:ext cx="9274175" cy="1795462"/>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5" name="Picture 8" descr="africa-lines.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61810" y="4406900"/>
            <a:ext cx="8528369" cy="838029"/>
          </a:xfrm>
        </p:spPr>
        <p:txBody>
          <a:bodyPr anchor="t">
            <a:normAutofit/>
          </a:bodyPr>
          <a:lstStyle>
            <a:lvl1pPr algn="l">
              <a:defRPr sz="36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1810" y="3849418"/>
            <a:ext cx="8528369" cy="557482"/>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pic>
        <p:nvPicPr>
          <p:cNvPr id="8" name="Picture 7">
            <a:extLst>
              <a:ext uri="{FF2B5EF4-FFF2-40B4-BE49-F238E27FC236}">
                <a16:creationId xmlns:a16="http://schemas.microsoft.com/office/drawing/2014/main" xmlns="" id="{7D86F78C-0A7F-47DE-A2EE-ED77403281A3}"/>
              </a:ext>
            </a:extLst>
          </p:cNvPr>
          <p:cNvPicPr>
            <a:picLocks noChangeAspect="1"/>
          </p:cNvPicPr>
          <p:nvPr userDrawn="1"/>
        </p:nvPicPr>
        <p:blipFill>
          <a:blip r:embed="rId3"/>
          <a:stretch>
            <a:fillRect/>
          </a:stretch>
        </p:blipFill>
        <p:spPr>
          <a:xfrm>
            <a:off x="6490173" y="468093"/>
            <a:ext cx="2526091" cy="1074075"/>
          </a:xfrm>
          <a:prstGeom prst="rect">
            <a:avLst/>
          </a:prstGeom>
        </p:spPr>
      </p:pic>
    </p:spTree>
    <p:extLst>
      <p:ext uri="{BB962C8B-B14F-4D97-AF65-F5344CB8AC3E}">
        <p14:creationId xmlns:p14="http://schemas.microsoft.com/office/powerpoint/2010/main" val="26089357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Picture with Caption1">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7588" y="1711325"/>
            <a:ext cx="3046412" cy="34639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Picture Placeholder 2"/>
          <p:cNvSpPr>
            <a:spLocks noGrp="1"/>
          </p:cNvSpPr>
          <p:nvPr>
            <p:ph type="pic" idx="1"/>
          </p:nvPr>
        </p:nvSpPr>
        <p:spPr>
          <a:xfrm>
            <a:off x="86236" y="1710620"/>
            <a:ext cx="6010936" cy="346534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 name="Title 1"/>
          <p:cNvSpPr>
            <a:spLocks noGrp="1"/>
          </p:cNvSpPr>
          <p:nvPr>
            <p:ph type="title"/>
          </p:nvPr>
        </p:nvSpPr>
        <p:spPr>
          <a:xfrm>
            <a:off x="6334302" y="1988811"/>
            <a:ext cx="2589028" cy="1054308"/>
          </a:xfrm>
        </p:spPr>
        <p:txBody>
          <a:bodyPr anchor="t"/>
          <a:lstStyle>
            <a:lvl1pPr algn="l">
              <a:defRPr sz="2000" b="1">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334302" y="3111039"/>
            <a:ext cx="2589028" cy="1074585"/>
          </a:xfrm>
        </p:spPr>
        <p:txBody>
          <a:bodyPr/>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Picture Placeholder 22"/>
          <p:cNvSpPr>
            <a:spLocks noGrp="1"/>
          </p:cNvSpPr>
          <p:nvPr>
            <p:ph type="pic" sz="quarter" idx="12" hasCustomPrompt="1"/>
          </p:nvPr>
        </p:nvSpPr>
        <p:spPr>
          <a:xfrm>
            <a:off x="249238" y="5936831"/>
            <a:ext cx="1620837" cy="819358"/>
          </a:xfrm>
        </p:spPr>
        <p:txBody>
          <a:bodyPr rtlCol="0">
            <a:normAutofit/>
          </a:bodyPr>
          <a:lstStyle>
            <a:lvl1pPr marL="0" indent="0">
              <a:buNone/>
              <a:defRPr sz="1050" baseline="0"/>
            </a:lvl1pPr>
          </a:lstStyle>
          <a:p>
            <a:pPr lvl="0"/>
            <a:r>
              <a:rPr lang="en-US" noProof="0" dirty="0"/>
              <a:t>Click icon to insert National Partner logo</a:t>
            </a:r>
          </a:p>
        </p:txBody>
      </p:sp>
      <p:sp>
        <p:nvSpPr>
          <p:cNvPr id="13" name="Slide Number Placeholder 5"/>
          <p:cNvSpPr>
            <a:spLocks noGrp="1"/>
          </p:cNvSpPr>
          <p:nvPr>
            <p:ph type="sldNum" sz="quarter" idx="13"/>
          </p:nvPr>
        </p:nvSpPr>
        <p:spPr>
          <a:xfrm>
            <a:off x="6807200" y="6465888"/>
            <a:ext cx="2133600" cy="365125"/>
          </a:xfrm>
        </p:spPr>
        <p:txBody>
          <a:bodyPr/>
          <a:lstStyle>
            <a:lvl1pPr>
              <a:defRPr/>
            </a:lvl1pPr>
          </a:lstStyle>
          <a:p>
            <a:pPr>
              <a:defRPr/>
            </a:pPr>
            <a:fld id="{F15335F5-454F-3840-98E8-5750C6E49C90}" type="slidenum">
              <a:rPr lang="en-US" smtClean="0"/>
              <a:pPr>
                <a:defRPr/>
              </a:pPr>
              <a:t>‹N°›</a:t>
            </a:fld>
            <a:endParaRPr lang="en-US"/>
          </a:p>
        </p:txBody>
      </p:sp>
      <p:sp>
        <p:nvSpPr>
          <p:cNvPr id="14" name="Picture Placeholder 13"/>
          <p:cNvSpPr>
            <a:spLocks noGrp="1"/>
          </p:cNvSpPr>
          <p:nvPr>
            <p:ph type="pic" sz="quarter" idx="14" hasCustomPrompt="1"/>
          </p:nvPr>
        </p:nvSpPr>
        <p:spPr>
          <a:xfrm>
            <a:off x="7209347" y="5935520"/>
            <a:ext cx="1608308" cy="819569"/>
          </a:xfrm>
        </p:spPr>
        <p:txBody>
          <a:bodyPr/>
          <a:lstStyle>
            <a:lvl1pPr marL="0" indent="0">
              <a:buNone/>
              <a:defRPr sz="1200" baseline="0"/>
            </a:lvl1pPr>
          </a:lstStyle>
          <a:p>
            <a:r>
              <a:rPr lang="en-US" dirty="0"/>
              <a:t>Click icon to insert Core Partner logo</a:t>
            </a:r>
          </a:p>
        </p:txBody>
      </p:sp>
      <p:pic>
        <p:nvPicPr>
          <p:cNvPr id="15" name="Picture 14">
            <a:extLst>
              <a:ext uri="{FF2B5EF4-FFF2-40B4-BE49-F238E27FC236}">
                <a16:creationId xmlns:a16="http://schemas.microsoft.com/office/drawing/2014/main" xmlns="" id="{C14AF69E-F422-4141-AD6D-5BAC642F452B}"/>
              </a:ext>
            </a:extLst>
          </p:cNvPr>
          <p:cNvPicPr>
            <a:picLocks noChangeAspect="1"/>
          </p:cNvPicPr>
          <p:nvPr userDrawn="1"/>
        </p:nvPicPr>
        <p:blipFill>
          <a:blip r:embed="rId3"/>
          <a:stretch>
            <a:fillRect/>
          </a:stretch>
        </p:blipFill>
        <p:spPr>
          <a:xfrm>
            <a:off x="6524247" y="372066"/>
            <a:ext cx="2526091" cy="1074075"/>
          </a:xfrm>
          <a:prstGeom prst="rect">
            <a:avLst/>
          </a:prstGeom>
        </p:spPr>
      </p:pic>
    </p:spTree>
    <p:extLst>
      <p:ext uri="{BB962C8B-B14F-4D97-AF65-F5344CB8AC3E}">
        <p14:creationId xmlns:p14="http://schemas.microsoft.com/office/powerpoint/2010/main" val="27139064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Rectangle 7"/>
          <p:cNvSpPr>
            <a:spLocks noChangeArrowheads="1"/>
          </p:cNvSpPr>
          <p:nvPr/>
        </p:nvSpPr>
        <p:spPr bwMode="auto">
          <a:xfrm>
            <a:off x="-69850" y="1843088"/>
            <a:ext cx="9274175" cy="2940050"/>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7"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 y="1778000"/>
            <a:ext cx="53832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ico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7513"/>
            <a:ext cx="1416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p:nvSpPr>
        <p:spPr bwMode="auto">
          <a:xfrm>
            <a:off x="249238" y="249238"/>
            <a:ext cx="2189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r>
              <a:rPr lang="en-US" sz="800">
                <a:solidFill>
                  <a:srgbClr val="7F7F7F"/>
                </a:solidFill>
              </a:rPr>
              <a:t>WWW.AFROBAROMETER.ORG</a:t>
            </a:r>
          </a:p>
        </p:txBody>
      </p:sp>
      <p:cxnSp>
        <p:nvCxnSpPr>
          <p:cNvPr id="12" name="Straight Connector 11"/>
          <p:cNvCxnSpPr/>
          <p:nvPr/>
        </p:nvCxnSpPr>
        <p:spPr>
          <a:xfrm flipH="1">
            <a:off x="284163" y="6648450"/>
            <a:ext cx="862488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84723" y="2549487"/>
            <a:ext cx="8623747" cy="854555"/>
          </a:xfrm>
        </p:spPr>
        <p:txBody>
          <a:bodyPr>
            <a:normAutofit/>
          </a:bodyPr>
          <a:lstStyle>
            <a:lvl1pPr algn="l">
              <a:defRPr sz="4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84723" y="3417305"/>
            <a:ext cx="8623747" cy="590413"/>
          </a:xfrm>
        </p:spPr>
        <p:txBody>
          <a:bodyPr>
            <a:normAutofit/>
          </a:bodyPr>
          <a:lstStyle>
            <a:lvl1pPr marL="0" indent="0" algn="l">
              <a:buNone/>
              <a:defRPr sz="2400">
                <a:solidFill>
                  <a:srgbClr val="6262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Text Placeholder 18"/>
          <p:cNvSpPr>
            <a:spLocks noGrp="1"/>
          </p:cNvSpPr>
          <p:nvPr>
            <p:ph type="body" sz="quarter" idx="11"/>
          </p:nvPr>
        </p:nvSpPr>
        <p:spPr>
          <a:xfrm>
            <a:off x="197923" y="6373618"/>
            <a:ext cx="2781300" cy="174625"/>
          </a:xfrm>
        </p:spPr>
        <p:txBody>
          <a:bodyPr>
            <a:noAutofit/>
          </a:bodyPr>
          <a:lstStyle>
            <a:lvl1pPr marL="0" indent="0">
              <a:buNone/>
              <a:defRPr sz="800">
                <a:solidFill>
                  <a:schemeClr val="tx1">
                    <a:lumMod val="50000"/>
                    <a:lumOff val="50000"/>
                  </a:schemeClr>
                </a:solidFill>
                <a:latin typeface="Century Gothic"/>
                <a:cs typeface="Century Gothic"/>
              </a:defRPr>
            </a:lvl1pPr>
            <a:lvl2pPr>
              <a:defRPr sz="1050"/>
            </a:lvl2pPr>
            <a:lvl3pPr>
              <a:defRPr sz="1000"/>
            </a:lvl3pPr>
            <a:lvl4pPr>
              <a:defRPr sz="900"/>
            </a:lvl4pPr>
            <a:lvl5pPr>
              <a:defRPr sz="900"/>
            </a:lvl5pPr>
          </a:lstStyle>
          <a:p>
            <a:pPr lvl="0"/>
            <a:r>
              <a:rPr lang="en-US"/>
              <a:t>Click to edit Master text styles</a:t>
            </a:r>
          </a:p>
        </p:txBody>
      </p:sp>
      <p:sp>
        <p:nvSpPr>
          <p:cNvPr id="23" name="Picture Placeholder 22"/>
          <p:cNvSpPr>
            <a:spLocks noGrp="1"/>
          </p:cNvSpPr>
          <p:nvPr>
            <p:ph type="pic" sz="quarter" idx="12"/>
          </p:nvPr>
        </p:nvSpPr>
        <p:spPr>
          <a:xfrm>
            <a:off x="284163" y="4976813"/>
            <a:ext cx="1620837" cy="1292225"/>
          </a:xfrm>
        </p:spPr>
        <p:txBody>
          <a:bodyPr rtlCol="0">
            <a:normAutofit/>
          </a:bodyPr>
          <a:lstStyle>
            <a:lvl1pPr marL="0" indent="0">
              <a:buNone/>
              <a:defRPr sz="1400"/>
            </a:lvl1pPr>
          </a:lstStyle>
          <a:p>
            <a:pPr lvl="0"/>
            <a:r>
              <a:rPr lang="en-US" noProof="0"/>
              <a:t>Click icon to add picture</a:t>
            </a:r>
            <a:endParaRPr lang="en-US" noProof="0" dirty="0"/>
          </a:p>
        </p:txBody>
      </p:sp>
      <p:sp>
        <p:nvSpPr>
          <p:cNvPr id="13" name="Date Placeholder 3"/>
          <p:cNvSpPr>
            <a:spLocks noGrp="1"/>
          </p:cNvSpPr>
          <p:nvPr>
            <p:ph type="dt" sz="half" idx="13"/>
          </p:nvPr>
        </p:nvSpPr>
        <p:spPr>
          <a:xfrm>
            <a:off x="6775450" y="6138863"/>
            <a:ext cx="2133600" cy="393700"/>
          </a:xfrm>
        </p:spPr>
        <p:txBody>
          <a:bodyPr/>
          <a:lstStyle>
            <a:lvl1pPr algn="r">
              <a:defRPr sz="2400" b="1"/>
            </a:lvl1pPr>
          </a:lstStyle>
          <a:p>
            <a:pPr>
              <a:defRPr/>
            </a:pPr>
            <a:endParaRPr lang="en-US" dirty="0"/>
          </a:p>
        </p:txBody>
      </p:sp>
      <p:pic>
        <p:nvPicPr>
          <p:cNvPr id="16" name="Picture 15">
            <a:extLst>
              <a:ext uri="{FF2B5EF4-FFF2-40B4-BE49-F238E27FC236}">
                <a16:creationId xmlns:a16="http://schemas.microsoft.com/office/drawing/2014/main" xmlns="" id="{0E66BC0A-AAED-4B4B-B7E6-77F5AAB145D1}"/>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510886" y="512215"/>
            <a:ext cx="2073004" cy="1001123"/>
          </a:xfrm>
          <a:prstGeom prst="rect">
            <a:avLst/>
          </a:prstGeom>
          <a:noFill/>
          <a:ln>
            <a:noFill/>
          </a:ln>
        </p:spPr>
      </p:pic>
    </p:spTree>
    <p:extLst>
      <p:ext uri="{BB962C8B-B14F-4D97-AF65-F5344CB8AC3E}">
        <p14:creationId xmlns:p14="http://schemas.microsoft.com/office/powerpoint/2010/main" val="27679404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5"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195999"/>
            <a:ext cx="6303962" cy="1074075"/>
          </a:xfrm>
        </p:spPr>
        <p:txBody>
          <a:bodyPr anchor="t">
            <a:normAutofit/>
          </a:bodyPr>
          <a:lstStyle>
            <a:lvl1pPr>
              <a:defRPr sz="28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249238" y="1481752"/>
            <a:ext cx="8698872" cy="4343334"/>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E2A5429C-82A5-374D-9E61-489E67E152CD}" type="slidenum">
              <a:rPr lang="en-US" smtClean="0"/>
              <a:pPr>
                <a:defRPr/>
              </a:pPr>
              <a:t>‹N°›</a:t>
            </a:fld>
            <a:endParaRPr lang="en-US"/>
          </a:p>
        </p:txBody>
      </p:sp>
      <p:pic>
        <p:nvPicPr>
          <p:cNvPr id="13" name="Picture 9" descr="icon.png">
            <a:extLst>
              <a:ext uri="{FF2B5EF4-FFF2-40B4-BE49-F238E27FC236}">
                <a16:creationId xmlns:a16="http://schemas.microsoft.com/office/drawing/2014/main" xmlns="" id="{918A72FA-90D9-4B6B-B8AE-EBFB816389FC}"/>
              </a:ext>
            </a:extLst>
          </p:cNvPr>
          <p:cNvPicPr>
            <a:picLocks noChangeAspect="1"/>
          </p:cNvPicPr>
          <p:nvPr userDrawn="1"/>
        </p:nvPicPr>
        <p:blipFill>
          <a:blip r:embed="rId3" cstate="email">
            <a:alphaModFix amt="25000"/>
            <a:extLst>
              <a:ext uri="{28A0092B-C50C-407E-A947-70E740481C1C}">
                <a14:useLocalDpi xmlns:a14="http://schemas.microsoft.com/office/drawing/2010/main" val="0"/>
              </a:ext>
            </a:extLst>
          </a:blip>
          <a:srcRect/>
          <a:stretch>
            <a:fillRect/>
          </a:stretch>
        </p:blipFill>
        <p:spPr bwMode="auto">
          <a:xfrm>
            <a:off x="6391276" y="101600"/>
            <a:ext cx="2659062" cy="3265488"/>
          </a:xfrm>
          <a:prstGeom prst="rect">
            <a:avLst/>
          </a:prstGeom>
          <a:noFill/>
          <a:ln>
            <a:noFill/>
          </a:ln>
          <a:extLst>
            <a:ext uri="{909E8E84-426E-40DD-AFC4-6F175D3DCCD1}">
              <a14:hiddenFill xmlns:a14="http://schemas.microsoft.com/office/drawing/2010/main">
                <a:solidFill>
                  <a:srgbClr val="FFFFFF">
                    <a:alpha val="25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169C531D-E9A9-4A62-AE2A-148A9BD33DBB}"/>
              </a:ext>
            </a:extLst>
          </p:cNvPr>
          <p:cNvPicPr>
            <a:picLocks noChangeAspect="1"/>
          </p:cNvPicPr>
          <p:nvPr userDrawn="1"/>
        </p:nvPicPr>
        <p:blipFill>
          <a:blip r:embed="rId4"/>
          <a:stretch>
            <a:fillRect/>
          </a:stretch>
        </p:blipFill>
        <p:spPr>
          <a:xfrm>
            <a:off x="6358939" y="301838"/>
            <a:ext cx="2695254" cy="1146002"/>
          </a:xfrm>
          <a:prstGeom prst="rect">
            <a:avLst/>
          </a:prstGeom>
        </p:spPr>
      </p:pic>
    </p:spTree>
    <p:extLst>
      <p:ext uri="{BB962C8B-B14F-4D97-AF65-F5344CB8AC3E}">
        <p14:creationId xmlns:p14="http://schemas.microsoft.com/office/powerpoint/2010/main" val="2474794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69850" y="3636963"/>
            <a:ext cx="9274175" cy="1795462"/>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5"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icon.png"/>
          <p:cNvPicPr>
            <a:picLocks noChangeAspect="1"/>
          </p:cNvPicPr>
          <p:nvPr/>
        </p:nvPicPr>
        <p:blipFill>
          <a:blip r:embed="rId3">
            <a:alphaModFix amt="25000"/>
            <a:extLst>
              <a:ext uri="{28A0092B-C50C-407E-A947-70E740481C1C}">
                <a14:useLocalDpi xmlns:a14="http://schemas.microsoft.com/office/drawing/2010/main" val="0"/>
              </a:ext>
            </a:extLst>
          </a:blip>
          <a:srcRect/>
          <a:stretch>
            <a:fillRect/>
          </a:stretch>
        </p:blipFill>
        <p:spPr bwMode="auto">
          <a:xfrm>
            <a:off x="5877098" y="92734"/>
            <a:ext cx="2882554" cy="3539950"/>
          </a:xfrm>
          <a:prstGeom prst="rect">
            <a:avLst/>
          </a:prstGeom>
          <a:noFill/>
          <a:ln>
            <a:noFill/>
          </a:ln>
          <a:extLst>
            <a:ext uri="{909E8E84-426E-40DD-AFC4-6F175D3DCCD1}">
              <a14:hiddenFill xmlns:a14="http://schemas.microsoft.com/office/drawing/2010/main">
                <a:solidFill>
                  <a:srgbClr val="FFFFFF">
                    <a:alpha val="25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61810" y="4406900"/>
            <a:ext cx="8528369" cy="838029"/>
          </a:xfrm>
        </p:spPr>
        <p:txBody>
          <a:bodyPr anchor="t">
            <a:normAutofit/>
          </a:bodyPr>
          <a:lstStyle>
            <a:lvl1pPr algn="l">
              <a:defRPr sz="36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1810" y="3849418"/>
            <a:ext cx="8528369" cy="557482"/>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xmlns="" id="{A0649B8B-672D-40F4-9305-C79B10639AB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17803" y="429829"/>
            <a:ext cx="2073004" cy="1001123"/>
          </a:xfrm>
          <a:prstGeom prst="rect">
            <a:avLst/>
          </a:prstGeom>
          <a:noFill/>
          <a:ln>
            <a:noFill/>
          </a:ln>
        </p:spPr>
      </p:pic>
    </p:spTree>
    <p:extLst>
      <p:ext uri="{BB962C8B-B14F-4D97-AF65-F5344CB8AC3E}">
        <p14:creationId xmlns:p14="http://schemas.microsoft.com/office/powerpoint/2010/main" val="3865591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7588" y="1711325"/>
            <a:ext cx="3046412" cy="34639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Picture Placeholder 2"/>
          <p:cNvSpPr>
            <a:spLocks noGrp="1"/>
          </p:cNvSpPr>
          <p:nvPr>
            <p:ph type="pic" idx="1"/>
          </p:nvPr>
        </p:nvSpPr>
        <p:spPr>
          <a:xfrm>
            <a:off x="86236" y="1710620"/>
            <a:ext cx="6010936" cy="346534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 name="Title 1"/>
          <p:cNvSpPr>
            <a:spLocks noGrp="1"/>
          </p:cNvSpPr>
          <p:nvPr>
            <p:ph type="title"/>
          </p:nvPr>
        </p:nvSpPr>
        <p:spPr>
          <a:xfrm>
            <a:off x="6334302" y="1988811"/>
            <a:ext cx="2589028" cy="1054308"/>
          </a:xfrm>
        </p:spPr>
        <p:txBody>
          <a:bodyPr anchor="t"/>
          <a:lstStyle>
            <a:lvl1pPr algn="l">
              <a:defRPr sz="2000" b="1">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334302" y="3111039"/>
            <a:ext cx="2589028" cy="1074585"/>
          </a:xfrm>
        </p:spPr>
        <p:txBody>
          <a:bodyPr/>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3"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5" name="Picture 4">
            <a:extLst>
              <a:ext uri="{FF2B5EF4-FFF2-40B4-BE49-F238E27FC236}">
                <a16:creationId xmlns:a16="http://schemas.microsoft.com/office/drawing/2014/main" xmlns="" id="{AB18C18D-F696-47DD-8E65-0878F3302F42}"/>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07199" y="429829"/>
            <a:ext cx="1950109" cy="987809"/>
          </a:xfrm>
          <a:prstGeom prst="rect">
            <a:avLst/>
          </a:prstGeom>
          <a:noFill/>
          <a:ln>
            <a:noFill/>
          </a:ln>
        </p:spPr>
      </p:pic>
    </p:spTree>
    <p:extLst>
      <p:ext uri="{BB962C8B-B14F-4D97-AF65-F5344CB8AC3E}">
        <p14:creationId xmlns:p14="http://schemas.microsoft.com/office/powerpoint/2010/main" val="13740435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274638"/>
            <a:ext cx="6307639" cy="1143000"/>
          </a:xfrm>
        </p:spPr>
        <p:txBody>
          <a:bodyPr anchor="t">
            <a:normAutofit/>
          </a:bodyPr>
          <a:lstStyle>
            <a:lvl1pPr>
              <a:defRPr sz="2800">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249238" y="1600201"/>
            <a:ext cx="4246562" cy="42406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292070" cy="424063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2" name="Slide Number Placeholder 5"/>
          <p:cNvSpPr>
            <a:spLocks noGrp="1"/>
          </p:cNvSpPr>
          <p:nvPr>
            <p:ph type="sldNum" sz="quarter" idx="13"/>
          </p:nvPr>
        </p:nvSpPr>
        <p:spPr>
          <a:xfrm>
            <a:off x="6807200" y="6465888"/>
            <a:ext cx="2133600" cy="365125"/>
          </a:xfrm>
        </p:spPr>
        <p:txBody>
          <a:bodyPr/>
          <a:lstStyle>
            <a:lvl1pPr>
              <a:defRPr/>
            </a:lvl1pPr>
          </a:lstStyle>
          <a:p>
            <a:pPr>
              <a:defRPr/>
            </a:pPr>
            <a:fld id="{0732AB1C-56F3-8944-B231-B5237E5640A6}" type="slidenum">
              <a:rPr lang="en-US" smtClean="0"/>
              <a:pPr>
                <a:defRPr/>
              </a:pPr>
              <a:t>‹N°›</a:t>
            </a:fld>
            <a:endParaRPr lang="en-US"/>
          </a:p>
        </p:txBody>
      </p:sp>
      <p:pic>
        <p:nvPicPr>
          <p:cNvPr id="9" name="Picture 8">
            <a:extLst>
              <a:ext uri="{FF2B5EF4-FFF2-40B4-BE49-F238E27FC236}">
                <a16:creationId xmlns:a16="http://schemas.microsoft.com/office/drawing/2014/main" xmlns="" id="{F0880D2E-844B-8EA0-8D96-8F66CAF38928}"/>
              </a:ext>
            </a:extLst>
          </p:cNvPr>
          <p:cNvPicPr>
            <a:picLocks noChangeAspect="1"/>
          </p:cNvPicPr>
          <p:nvPr userDrawn="1"/>
        </p:nvPicPr>
        <p:blipFill>
          <a:blip r:embed="rId3"/>
          <a:stretch>
            <a:fillRect/>
          </a:stretch>
        </p:blipFill>
        <p:spPr>
          <a:xfrm>
            <a:off x="6358939" y="301838"/>
            <a:ext cx="2695254" cy="1146002"/>
          </a:xfrm>
          <a:prstGeom prst="rect">
            <a:avLst/>
          </a:prstGeom>
        </p:spPr>
      </p:pic>
    </p:spTree>
    <p:extLst>
      <p:ext uri="{BB962C8B-B14F-4D97-AF65-F5344CB8AC3E}">
        <p14:creationId xmlns:p14="http://schemas.microsoft.com/office/powerpoint/2010/main" val="2579407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8"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Rectangle 9"/>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274638"/>
            <a:ext cx="6315022" cy="1143000"/>
          </a:xfrm>
        </p:spPr>
        <p:txBody>
          <a:bodyPr anchor="t">
            <a:normAutofit/>
          </a:bodyPr>
          <a:lstStyle>
            <a:lvl1pPr>
              <a:defRPr sz="2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249238" y="1535113"/>
            <a:ext cx="4248150"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49238" y="2174875"/>
            <a:ext cx="4248150" cy="3651194"/>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30308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295245" cy="3651194"/>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22"/>
          <p:cNvSpPr>
            <a:spLocks noGrp="1"/>
          </p:cNvSpPr>
          <p:nvPr>
            <p:ph type="pic" sz="quarter" idx="12"/>
          </p:nvPr>
        </p:nvSpPr>
        <p:spPr>
          <a:xfrm>
            <a:off x="249238" y="5936831"/>
            <a:ext cx="1620837" cy="819358"/>
          </a:xfrm>
        </p:spPr>
        <p:txBody>
          <a:bodyPr rtlCol="0">
            <a:normAutofit/>
          </a:bodyPr>
          <a:lstStyle>
            <a:lvl1pPr marL="0" indent="0">
              <a:buNone/>
              <a:defRPr sz="1200"/>
            </a:lvl1pPr>
          </a:lstStyle>
          <a:p>
            <a:pPr lvl="0"/>
            <a:r>
              <a:rPr lang="en-US" noProof="0"/>
              <a:t>Click icon to add picture</a:t>
            </a:r>
            <a:endParaRPr lang="en-US" noProof="0" dirty="0"/>
          </a:p>
        </p:txBody>
      </p:sp>
      <p:sp>
        <p:nvSpPr>
          <p:cNvPr id="14"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7" name="Picture 6">
            <a:extLst>
              <a:ext uri="{FF2B5EF4-FFF2-40B4-BE49-F238E27FC236}">
                <a16:creationId xmlns:a16="http://schemas.microsoft.com/office/drawing/2014/main" xmlns="" id="{50E06C39-4E50-4E20-835A-41FB4BC1854E}"/>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84305" y="429829"/>
            <a:ext cx="2073004" cy="1001123"/>
          </a:xfrm>
          <a:prstGeom prst="rect">
            <a:avLst/>
          </a:prstGeom>
          <a:noFill/>
          <a:ln>
            <a:noFill/>
          </a:ln>
        </p:spPr>
      </p:pic>
    </p:spTree>
    <p:extLst>
      <p:ext uri="{BB962C8B-B14F-4D97-AF65-F5344CB8AC3E}">
        <p14:creationId xmlns:p14="http://schemas.microsoft.com/office/powerpoint/2010/main" val="27266631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7" descr="icon.png"/>
          <p:cNvPicPr>
            <a:picLocks noChangeAspect="1"/>
          </p:cNvPicPr>
          <p:nvPr/>
        </p:nvPicPr>
        <p:blipFill>
          <a:blip r:embed="rId2">
            <a:alphaModFix amt="13000"/>
            <a:extLst>
              <a:ext uri="{28A0092B-C50C-407E-A947-70E740481C1C}">
                <a14:useLocalDpi xmlns:a14="http://schemas.microsoft.com/office/drawing/2010/main" val="0"/>
              </a:ext>
            </a:extLst>
          </a:blip>
          <a:srcRect/>
          <a:stretch>
            <a:fillRect/>
          </a:stretch>
        </p:blipFill>
        <p:spPr bwMode="auto">
          <a:xfrm>
            <a:off x="6264275" y="177800"/>
            <a:ext cx="2659063" cy="3265488"/>
          </a:xfrm>
          <a:prstGeom prst="rect">
            <a:avLst/>
          </a:prstGeom>
          <a:noFill/>
          <a:ln>
            <a:noFill/>
          </a:ln>
          <a:extLst>
            <a:ext uri="{909E8E84-426E-40DD-AFC4-6F175D3DCCD1}">
              <a14:hiddenFill xmlns:a14="http://schemas.microsoft.com/office/drawing/2010/main">
                <a:solidFill>
                  <a:srgbClr val="FFFFFF">
                    <a:alpha val="13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457200" y="274638"/>
            <a:ext cx="5900312" cy="1143000"/>
          </a:xfrm>
        </p:spPr>
        <p:txBody>
          <a:bodyPr anchor="t">
            <a:normAutofit/>
          </a:bodyPr>
          <a:lstStyle>
            <a:lvl1pPr>
              <a:defRPr sz="2800">
                <a:solidFill>
                  <a:schemeClr val="tx1"/>
                </a:solidFill>
              </a:defRPr>
            </a:lvl1pPr>
          </a:lstStyle>
          <a:p>
            <a:r>
              <a:rPr lang="en-US" dirty="0"/>
              <a:t>Click to edit Master title style</a:t>
            </a:r>
          </a:p>
        </p:txBody>
      </p:sp>
      <p:sp>
        <p:nvSpPr>
          <p:cNvPr id="12" name="Picture Placeholder 22"/>
          <p:cNvSpPr>
            <a:spLocks noGrp="1"/>
          </p:cNvSpPr>
          <p:nvPr>
            <p:ph type="pic" sz="quarter" idx="12"/>
          </p:nvPr>
        </p:nvSpPr>
        <p:spPr>
          <a:xfrm>
            <a:off x="249238" y="5936831"/>
            <a:ext cx="1620837" cy="819358"/>
          </a:xfrm>
        </p:spPr>
        <p:txBody>
          <a:bodyPr rtlCol="0">
            <a:normAutofit/>
          </a:bodyPr>
          <a:lstStyle>
            <a:lvl1pPr marL="0" indent="0">
              <a:buNone/>
              <a:defRPr sz="120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883554A9-5435-A540-B58E-F005F2F92701}" type="slidenum">
              <a:rPr lang="en-US" smtClean="0"/>
              <a:pPr>
                <a:defRPr/>
              </a:pPr>
              <a:t>‹N°›</a:t>
            </a:fld>
            <a:endParaRPr lang="en-US"/>
          </a:p>
        </p:txBody>
      </p:sp>
      <p:pic>
        <p:nvPicPr>
          <p:cNvPr id="4" name="Picture 3">
            <a:extLst>
              <a:ext uri="{FF2B5EF4-FFF2-40B4-BE49-F238E27FC236}">
                <a16:creationId xmlns:a16="http://schemas.microsoft.com/office/drawing/2014/main" xmlns="" id="{918D8918-035D-8801-CD6C-81B555971394}"/>
              </a:ext>
            </a:extLst>
          </p:cNvPr>
          <p:cNvPicPr>
            <a:picLocks noChangeAspect="1"/>
          </p:cNvPicPr>
          <p:nvPr userDrawn="1"/>
        </p:nvPicPr>
        <p:blipFill>
          <a:blip r:embed="rId3"/>
          <a:stretch>
            <a:fillRect/>
          </a:stretch>
        </p:blipFill>
        <p:spPr>
          <a:xfrm>
            <a:off x="6358939" y="301838"/>
            <a:ext cx="2695254" cy="1146002"/>
          </a:xfrm>
          <a:prstGeom prst="rect">
            <a:avLst/>
          </a:prstGeom>
        </p:spPr>
      </p:pic>
    </p:spTree>
    <p:extLst>
      <p:ext uri="{BB962C8B-B14F-4D97-AF65-F5344CB8AC3E}">
        <p14:creationId xmlns:p14="http://schemas.microsoft.com/office/powerpoint/2010/main" val="19787297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 name="Picture 7" descr="icon.png"/>
          <p:cNvPicPr>
            <a:picLocks noChangeAspect="1"/>
          </p:cNvPicPr>
          <p:nvPr/>
        </p:nvPicPr>
        <p:blipFill>
          <a:blip r:embed="rId3">
            <a:alphaModFix amt="13000"/>
            <a:extLst>
              <a:ext uri="{28A0092B-C50C-407E-A947-70E740481C1C}">
                <a14:useLocalDpi xmlns:a14="http://schemas.microsoft.com/office/drawing/2010/main" val="0"/>
              </a:ext>
            </a:extLst>
          </a:blip>
          <a:srcRect/>
          <a:stretch>
            <a:fillRect/>
          </a:stretch>
        </p:blipFill>
        <p:spPr bwMode="auto">
          <a:xfrm>
            <a:off x="6264275" y="177800"/>
            <a:ext cx="2659063" cy="3265488"/>
          </a:xfrm>
          <a:prstGeom prst="rect">
            <a:avLst/>
          </a:prstGeom>
          <a:noFill/>
          <a:ln>
            <a:noFill/>
          </a:ln>
          <a:extLst>
            <a:ext uri="{909E8E84-426E-40DD-AFC4-6F175D3DCCD1}">
              <a14:hiddenFill xmlns:a14="http://schemas.microsoft.com/office/drawing/2010/main">
                <a:solidFill>
                  <a:srgbClr val="FFFFFF">
                    <a:alpha val="13000"/>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3863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7588" y="1711325"/>
            <a:ext cx="3046412" cy="34639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Picture Placeholder 2"/>
          <p:cNvSpPr>
            <a:spLocks noGrp="1"/>
          </p:cNvSpPr>
          <p:nvPr>
            <p:ph type="pic" idx="1"/>
          </p:nvPr>
        </p:nvSpPr>
        <p:spPr>
          <a:xfrm>
            <a:off x="86236" y="1710620"/>
            <a:ext cx="6010936" cy="346534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2" name="Title 1"/>
          <p:cNvSpPr>
            <a:spLocks noGrp="1"/>
          </p:cNvSpPr>
          <p:nvPr>
            <p:ph type="title"/>
          </p:nvPr>
        </p:nvSpPr>
        <p:spPr>
          <a:xfrm>
            <a:off x="6334302" y="1988811"/>
            <a:ext cx="2589028" cy="1054308"/>
          </a:xfrm>
        </p:spPr>
        <p:txBody>
          <a:bodyPr anchor="t"/>
          <a:lstStyle>
            <a:lvl1pPr algn="l">
              <a:defRPr sz="2000" b="1">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334302" y="3111039"/>
            <a:ext cx="2589028" cy="1074585"/>
          </a:xfrm>
        </p:spPr>
        <p:txBody>
          <a:bodyPr/>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3"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5" name="Picture 4">
            <a:extLst>
              <a:ext uri="{FF2B5EF4-FFF2-40B4-BE49-F238E27FC236}">
                <a16:creationId xmlns:a16="http://schemas.microsoft.com/office/drawing/2014/main" xmlns="" id="{FF31C8CB-DEF3-42AE-A1AC-45DDF1CCC6BB}"/>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84305" y="429829"/>
            <a:ext cx="2073004" cy="1001123"/>
          </a:xfrm>
          <a:prstGeom prst="rect">
            <a:avLst/>
          </a:prstGeom>
          <a:noFill/>
          <a:ln>
            <a:noFill/>
          </a:ln>
        </p:spPr>
      </p:pic>
    </p:spTree>
    <p:extLst>
      <p:ext uri="{BB962C8B-B14F-4D97-AF65-F5344CB8AC3E}">
        <p14:creationId xmlns:p14="http://schemas.microsoft.com/office/powerpoint/2010/main" val="40882515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5"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274638"/>
            <a:ext cx="6226416" cy="1143000"/>
          </a:xfrm>
        </p:spPr>
        <p:txBody>
          <a:bodyPr anchor="t">
            <a:normAutofit/>
          </a:bodyPr>
          <a:lstStyle>
            <a:lvl1pPr>
              <a:defRPr sz="2800">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249238" y="1600200"/>
            <a:ext cx="8691032" cy="4225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4" name="Picture 3">
            <a:extLst>
              <a:ext uri="{FF2B5EF4-FFF2-40B4-BE49-F238E27FC236}">
                <a16:creationId xmlns:a16="http://schemas.microsoft.com/office/drawing/2014/main" xmlns="" id="{2032F89A-9043-4CFD-8A76-9E7CFAEB0A3C}"/>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84305" y="429829"/>
            <a:ext cx="2073004" cy="1001123"/>
          </a:xfrm>
          <a:prstGeom prst="rect">
            <a:avLst/>
          </a:prstGeom>
          <a:noFill/>
          <a:ln>
            <a:noFill/>
          </a:ln>
        </p:spPr>
      </p:pic>
    </p:spTree>
    <p:extLst>
      <p:ext uri="{BB962C8B-B14F-4D97-AF65-F5344CB8AC3E}">
        <p14:creationId xmlns:p14="http://schemas.microsoft.com/office/powerpoint/2010/main" val="32401251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Graph Layout">
    <p:spTree>
      <p:nvGrpSpPr>
        <p:cNvPr id="1" name=""/>
        <p:cNvGrpSpPr/>
        <p:nvPr/>
      </p:nvGrpSpPr>
      <p:grpSpPr>
        <a:xfrm>
          <a:off x="0" y="0"/>
          <a:ext cx="0" cy="0"/>
          <a:chOff x="0" y="0"/>
          <a:chExt cx="0" cy="0"/>
        </a:xfrm>
      </p:grpSpPr>
      <p:pic>
        <p:nvPicPr>
          <p:cNvPr id="6"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0" name="Straight Connector 9"/>
          <p:cNvCxnSpPr/>
          <p:nvPr/>
        </p:nvCxnSpPr>
        <p:spPr>
          <a:xfrm flipH="1">
            <a:off x="284163" y="6242050"/>
            <a:ext cx="862488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457200" y="274638"/>
            <a:ext cx="8229600" cy="559767"/>
          </a:xfrm>
          <a:ln>
            <a:solidFill>
              <a:schemeClr val="tx1">
                <a:lumMod val="75000"/>
                <a:lumOff val="25000"/>
              </a:schemeClr>
            </a:solidFill>
            <a:prstDash val="sysDash"/>
          </a:ln>
        </p:spPr>
        <p:txBody>
          <a:bodyPr>
            <a:normAutofit/>
          </a:bodyPr>
          <a:lstStyle>
            <a:lvl1pPr algn="ctr">
              <a:defRPr sz="2000"/>
            </a:lvl1pPr>
          </a:lstStyle>
          <a:p>
            <a:r>
              <a:rPr lang="en-US"/>
              <a:t>Click to edit Master title style</a:t>
            </a:r>
            <a:endParaRPr lang="en-US" dirty="0"/>
          </a:p>
        </p:txBody>
      </p:sp>
      <p:sp>
        <p:nvSpPr>
          <p:cNvPr id="9" name="Text Placeholder 8"/>
          <p:cNvSpPr>
            <a:spLocks noGrp="1"/>
          </p:cNvSpPr>
          <p:nvPr>
            <p:ph type="body" sz="quarter" idx="13"/>
          </p:nvPr>
        </p:nvSpPr>
        <p:spPr>
          <a:xfrm>
            <a:off x="405512" y="5784493"/>
            <a:ext cx="6284913" cy="382587"/>
          </a:xfrm>
        </p:spPr>
        <p:txBody>
          <a:bodyPr>
            <a:noAutofit/>
          </a:bodyPr>
          <a:lstStyle>
            <a:lvl1pPr marL="0" indent="0">
              <a:buNone/>
              <a:defRPr sz="1400">
                <a:latin typeface="Century Gothic"/>
                <a:cs typeface="Century Gothic"/>
              </a:defRPr>
            </a:lvl1pPr>
            <a:lvl2pPr>
              <a:defRPr sz="1400"/>
            </a:lvl2pPr>
            <a:lvl3pPr>
              <a:defRPr sz="1200"/>
            </a:lvl3pPr>
            <a:lvl4pPr>
              <a:defRPr sz="1100"/>
            </a:lvl4pPr>
            <a:lvl5pPr>
              <a:defRPr sz="1100"/>
            </a:lvl5pPr>
          </a:lstStyle>
          <a:p>
            <a:pPr lvl="0"/>
            <a:r>
              <a:rPr lang="en-US"/>
              <a:t>Click to edit Master text styles</a:t>
            </a:r>
          </a:p>
        </p:txBody>
      </p:sp>
      <p:sp>
        <p:nvSpPr>
          <p:cNvPr id="16" name="Picture Placeholder 22"/>
          <p:cNvSpPr>
            <a:spLocks noGrp="1"/>
          </p:cNvSpPr>
          <p:nvPr>
            <p:ph type="pic" sz="quarter" idx="12"/>
          </p:nvPr>
        </p:nvSpPr>
        <p:spPr>
          <a:xfrm>
            <a:off x="4362055" y="6298653"/>
            <a:ext cx="905088" cy="457536"/>
          </a:xfrm>
        </p:spPr>
        <p:txBody>
          <a:bodyPr rtlCol="0">
            <a:normAutofit/>
          </a:bodyPr>
          <a:lstStyle>
            <a:lvl1pPr marL="0" indent="0">
              <a:buNone/>
              <a:defRPr sz="1050"/>
            </a:lvl1pPr>
          </a:lstStyle>
          <a:p>
            <a:pPr lvl="0"/>
            <a:r>
              <a:rPr lang="en-US" noProof="0"/>
              <a:t>Click icon to add picture</a:t>
            </a:r>
            <a:endParaRPr lang="en-US" noProof="0" dirty="0"/>
          </a:p>
        </p:txBody>
      </p:sp>
      <p:sp>
        <p:nvSpPr>
          <p:cNvPr id="21" name="Chart Placeholder 20"/>
          <p:cNvSpPr>
            <a:spLocks noGrp="1"/>
          </p:cNvSpPr>
          <p:nvPr>
            <p:ph type="chart" sz="quarter" idx="15"/>
          </p:nvPr>
        </p:nvSpPr>
        <p:spPr>
          <a:xfrm>
            <a:off x="457200" y="974725"/>
            <a:ext cx="8229600" cy="4664075"/>
          </a:xfrm>
        </p:spPr>
        <p:txBody>
          <a:bodyPr rtlCol="0">
            <a:normAutofit/>
          </a:bodyPr>
          <a:lstStyle/>
          <a:p>
            <a:pPr lvl="0"/>
            <a:r>
              <a:rPr lang="en-US" noProof="0"/>
              <a:t>Click icon to add chart</a:t>
            </a:r>
          </a:p>
        </p:txBody>
      </p:sp>
      <p:sp>
        <p:nvSpPr>
          <p:cNvPr id="13" name="Slide Number Placeholder 5"/>
          <p:cNvSpPr>
            <a:spLocks noGrp="1"/>
          </p:cNvSpPr>
          <p:nvPr>
            <p:ph type="sldNum" sz="quarter" idx="16"/>
          </p:nvPr>
        </p:nvSpPr>
        <p:spPr>
          <a:xfrm>
            <a:off x="6807200" y="6465888"/>
            <a:ext cx="2133600" cy="365125"/>
          </a:xfrm>
        </p:spPr>
        <p:txBody>
          <a:bodyPr/>
          <a:lstStyle>
            <a:lvl1pPr>
              <a:defRPr/>
            </a:lvl1pPr>
          </a:lstStyle>
          <a:p>
            <a:pPr>
              <a:defRPr/>
            </a:pPr>
            <a:fld id="{2238F377-1CC9-D747-9286-773277BE5713}" type="slidenum">
              <a:rPr lang="en-US" smtClean="0"/>
              <a:pPr>
                <a:defRPr/>
              </a:pPr>
              <a:t>‹N°›</a:t>
            </a:fld>
            <a:endParaRPr lang="en-US"/>
          </a:p>
        </p:txBody>
      </p:sp>
      <p:pic>
        <p:nvPicPr>
          <p:cNvPr id="4" name="Picture 3">
            <a:extLst>
              <a:ext uri="{FF2B5EF4-FFF2-40B4-BE49-F238E27FC236}">
                <a16:creationId xmlns:a16="http://schemas.microsoft.com/office/drawing/2014/main" xmlns="" id="{A7DF71E5-BBC4-4EDA-B9E8-F61BB1AD085E}"/>
              </a:ext>
            </a:extLst>
          </p:cNvPr>
          <p:cNvPicPr>
            <a:picLocks noChangeAspect="1"/>
          </p:cNvPicPr>
          <p:nvPr userDrawn="1"/>
        </p:nvPicPr>
        <p:blipFill>
          <a:blip r:embed="rId3"/>
          <a:stretch>
            <a:fillRect/>
          </a:stretch>
        </p:blipFill>
        <p:spPr>
          <a:xfrm>
            <a:off x="171206" y="6243732"/>
            <a:ext cx="3839913" cy="619341"/>
          </a:xfrm>
          <a:prstGeom prst="rect">
            <a:avLst/>
          </a:prstGeom>
        </p:spPr>
      </p:pic>
    </p:spTree>
    <p:extLst>
      <p:ext uri="{BB962C8B-B14F-4D97-AF65-F5344CB8AC3E}">
        <p14:creationId xmlns:p14="http://schemas.microsoft.com/office/powerpoint/2010/main" val="38448005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6" name="Rectangle 7"/>
          <p:cNvSpPr>
            <a:spLocks noChangeArrowheads="1"/>
          </p:cNvSpPr>
          <p:nvPr/>
        </p:nvSpPr>
        <p:spPr bwMode="auto">
          <a:xfrm>
            <a:off x="-69850" y="1843088"/>
            <a:ext cx="9274175" cy="2940050"/>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7"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 y="1778000"/>
            <a:ext cx="53832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ico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7513"/>
            <a:ext cx="1416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p:nvSpPr>
        <p:spPr bwMode="auto">
          <a:xfrm>
            <a:off x="249238" y="249238"/>
            <a:ext cx="2189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r>
              <a:rPr lang="en-US" sz="800">
                <a:solidFill>
                  <a:srgbClr val="7F7F7F"/>
                </a:solidFill>
              </a:rPr>
              <a:t>WWW.AFROBAROMETER.ORG</a:t>
            </a:r>
          </a:p>
        </p:txBody>
      </p:sp>
      <p:cxnSp>
        <p:nvCxnSpPr>
          <p:cNvPr id="12" name="Straight Connector 11"/>
          <p:cNvCxnSpPr/>
          <p:nvPr/>
        </p:nvCxnSpPr>
        <p:spPr>
          <a:xfrm flipH="1">
            <a:off x="284163" y="6648450"/>
            <a:ext cx="862488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84723" y="2549487"/>
            <a:ext cx="8623747" cy="854555"/>
          </a:xfrm>
        </p:spPr>
        <p:txBody>
          <a:bodyPr>
            <a:normAutofit/>
          </a:bodyPr>
          <a:lstStyle>
            <a:lvl1pPr algn="l">
              <a:defRPr sz="4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84723" y="3417305"/>
            <a:ext cx="8623747" cy="590413"/>
          </a:xfrm>
        </p:spPr>
        <p:txBody>
          <a:bodyPr>
            <a:norm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Text Placeholder 18"/>
          <p:cNvSpPr>
            <a:spLocks noGrp="1"/>
          </p:cNvSpPr>
          <p:nvPr>
            <p:ph type="body" sz="quarter" idx="11"/>
          </p:nvPr>
        </p:nvSpPr>
        <p:spPr>
          <a:xfrm>
            <a:off x="197923" y="6373618"/>
            <a:ext cx="2781300" cy="174625"/>
          </a:xfrm>
        </p:spPr>
        <p:txBody>
          <a:bodyPr>
            <a:noAutofit/>
          </a:bodyPr>
          <a:lstStyle>
            <a:lvl1pPr marL="0" indent="0">
              <a:buNone/>
              <a:defRPr sz="800">
                <a:solidFill>
                  <a:schemeClr val="tx1">
                    <a:lumMod val="50000"/>
                    <a:lumOff val="50000"/>
                  </a:schemeClr>
                </a:solidFill>
                <a:latin typeface="Century Gothic"/>
                <a:cs typeface="Century Gothic"/>
              </a:defRPr>
            </a:lvl1pPr>
            <a:lvl2pPr>
              <a:defRPr sz="1050"/>
            </a:lvl2pPr>
            <a:lvl3pPr>
              <a:defRPr sz="1000"/>
            </a:lvl3pPr>
            <a:lvl4pPr>
              <a:defRPr sz="900"/>
            </a:lvl4pPr>
            <a:lvl5pPr>
              <a:defRPr sz="900"/>
            </a:lvl5pPr>
          </a:lstStyle>
          <a:p>
            <a:pPr lvl="0"/>
            <a:r>
              <a:rPr lang="en-US"/>
              <a:t>Click to edit Master text styles</a:t>
            </a:r>
          </a:p>
        </p:txBody>
      </p:sp>
      <p:sp>
        <p:nvSpPr>
          <p:cNvPr id="23" name="Picture Placeholder 22"/>
          <p:cNvSpPr>
            <a:spLocks noGrp="1"/>
          </p:cNvSpPr>
          <p:nvPr>
            <p:ph type="pic" sz="quarter" idx="12"/>
          </p:nvPr>
        </p:nvSpPr>
        <p:spPr>
          <a:xfrm>
            <a:off x="284163" y="4976813"/>
            <a:ext cx="1620837" cy="1292225"/>
          </a:xfrm>
        </p:spPr>
        <p:txBody>
          <a:bodyPr rtlCol="0">
            <a:normAutofit/>
          </a:bodyPr>
          <a:lstStyle>
            <a:lvl1pPr marL="0" indent="0">
              <a:buNone/>
              <a:defRPr sz="1400"/>
            </a:lvl1pPr>
          </a:lstStyle>
          <a:p>
            <a:pPr lvl="0"/>
            <a:r>
              <a:rPr lang="en-US" noProof="0"/>
              <a:t>Click icon to add picture</a:t>
            </a:r>
            <a:endParaRPr lang="en-US" noProof="0" dirty="0"/>
          </a:p>
        </p:txBody>
      </p:sp>
      <p:pic>
        <p:nvPicPr>
          <p:cNvPr id="4" name="Picture 3">
            <a:extLst>
              <a:ext uri="{FF2B5EF4-FFF2-40B4-BE49-F238E27FC236}">
                <a16:creationId xmlns:a16="http://schemas.microsoft.com/office/drawing/2014/main" xmlns="" id="{18EE5BF2-6BB2-4C79-AEB3-CD61FABEAF92}"/>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684305" y="429829"/>
            <a:ext cx="2073004" cy="1001123"/>
          </a:xfrm>
          <a:prstGeom prst="rect">
            <a:avLst/>
          </a:prstGeom>
          <a:noFill/>
          <a:ln>
            <a:noFill/>
          </a:ln>
        </p:spPr>
      </p:pic>
    </p:spTree>
    <p:extLst>
      <p:ext uri="{BB962C8B-B14F-4D97-AF65-F5344CB8AC3E}">
        <p14:creationId xmlns:p14="http://schemas.microsoft.com/office/powerpoint/2010/main" val="35062575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195999"/>
            <a:ext cx="6303962" cy="1074075"/>
          </a:xfrm>
        </p:spPr>
        <p:txBody>
          <a:bodyPr anchor="t">
            <a:normAutofit/>
          </a:bodyPr>
          <a:lstStyle>
            <a:lvl1pPr>
              <a:defRPr sz="28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249238" y="1481752"/>
            <a:ext cx="8698872" cy="4343334"/>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4" name="Picture 3">
            <a:extLst>
              <a:ext uri="{FF2B5EF4-FFF2-40B4-BE49-F238E27FC236}">
                <a16:creationId xmlns:a16="http://schemas.microsoft.com/office/drawing/2014/main" xmlns="" id="{76FCBC6E-B837-4673-BFC3-75C40B495A94}"/>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84305" y="429829"/>
            <a:ext cx="2073004" cy="1001123"/>
          </a:xfrm>
          <a:prstGeom prst="rect">
            <a:avLst/>
          </a:prstGeom>
          <a:noFill/>
          <a:ln>
            <a:noFill/>
          </a:ln>
        </p:spPr>
      </p:pic>
    </p:spTree>
    <p:extLst>
      <p:ext uri="{BB962C8B-B14F-4D97-AF65-F5344CB8AC3E}">
        <p14:creationId xmlns:p14="http://schemas.microsoft.com/office/powerpoint/2010/main" val="36470725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274638"/>
            <a:ext cx="6307639" cy="1143000"/>
          </a:xfrm>
        </p:spPr>
        <p:txBody>
          <a:bodyPr anchor="t">
            <a:normAutofit/>
          </a:bodyPr>
          <a:lstStyle>
            <a:lvl1pPr>
              <a:defRPr sz="2800">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249238" y="1600201"/>
            <a:ext cx="4246562" cy="42406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292070" cy="424063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2"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5" name="Picture 4">
            <a:extLst>
              <a:ext uri="{FF2B5EF4-FFF2-40B4-BE49-F238E27FC236}">
                <a16:creationId xmlns:a16="http://schemas.microsoft.com/office/drawing/2014/main" xmlns="" id="{ACE6AF39-F8BB-40E7-81CE-A3A35F742652}"/>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84305" y="429829"/>
            <a:ext cx="2073004" cy="1001123"/>
          </a:xfrm>
          <a:prstGeom prst="rect">
            <a:avLst/>
          </a:prstGeom>
          <a:noFill/>
          <a:ln>
            <a:noFill/>
          </a:ln>
        </p:spPr>
      </p:pic>
    </p:spTree>
    <p:extLst>
      <p:ext uri="{BB962C8B-B14F-4D97-AF65-F5344CB8AC3E}">
        <p14:creationId xmlns:p14="http://schemas.microsoft.com/office/powerpoint/2010/main" val="4113497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1">
    <p:spTree>
      <p:nvGrpSpPr>
        <p:cNvPr id="1" name=""/>
        <p:cNvGrpSpPr/>
        <p:nvPr/>
      </p:nvGrpSpPr>
      <p:grpSpPr>
        <a:xfrm>
          <a:off x="0" y="0"/>
          <a:ext cx="0" cy="0"/>
          <a:chOff x="0" y="0"/>
          <a:chExt cx="0" cy="0"/>
        </a:xfrm>
      </p:grpSpPr>
      <p:pic>
        <p:nvPicPr>
          <p:cNvPr id="7"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8543" y="-11695"/>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69850" y="1843088"/>
            <a:ext cx="9274175" cy="2940050"/>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9" name="Picture 10"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 y="1778000"/>
            <a:ext cx="53832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ico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7513"/>
            <a:ext cx="1416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p:nvSpPr>
        <p:spPr bwMode="auto">
          <a:xfrm>
            <a:off x="249238" y="249238"/>
            <a:ext cx="2189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r>
              <a:rPr lang="en-US" sz="800" dirty="0">
                <a:solidFill>
                  <a:srgbClr val="7F7F7F"/>
                </a:solidFill>
              </a:rPr>
              <a:t>WWW.AFROBAROMETER.ORG</a:t>
            </a:r>
          </a:p>
        </p:txBody>
      </p:sp>
      <p:cxnSp>
        <p:nvCxnSpPr>
          <p:cNvPr id="12" name="Straight Connector 11"/>
          <p:cNvCxnSpPr/>
          <p:nvPr/>
        </p:nvCxnSpPr>
        <p:spPr>
          <a:xfrm flipH="1">
            <a:off x="284163" y="6648450"/>
            <a:ext cx="862488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84723" y="2549487"/>
            <a:ext cx="8623747" cy="854555"/>
          </a:xfrm>
        </p:spPr>
        <p:txBody>
          <a:bodyPr>
            <a:normAutofit/>
          </a:bodyPr>
          <a:lstStyle>
            <a:lvl1pPr algn="l">
              <a:defRPr sz="4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84723" y="3417305"/>
            <a:ext cx="8623747" cy="590413"/>
          </a:xfrm>
        </p:spPr>
        <p:txBody>
          <a:bodyPr>
            <a:norm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Text Placeholder 18"/>
          <p:cNvSpPr>
            <a:spLocks noGrp="1"/>
          </p:cNvSpPr>
          <p:nvPr>
            <p:ph type="body" sz="quarter" idx="11"/>
          </p:nvPr>
        </p:nvSpPr>
        <p:spPr>
          <a:xfrm>
            <a:off x="197923" y="6373618"/>
            <a:ext cx="2781300" cy="174625"/>
          </a:xfrm>
        </p:spPr>
        <p:txBody>
          <a:bodyPr>
            <a:noAutofit/>
          </a:bodyPr>
          <a:lstStyle>
            <a:lvl1pPr marL="0" indent="0">
              <a:buNone/>
              <a:defRPr sz="800">
                <a:solidFill>
                  <a:schemeClr val="tx1">
                    <a:lumMod val="50000"/>
                    <a:lumOff val="50000"/>
                  </a:schemeClr>
                </a:solidFill>
                <a:latin typeface="Century Gothic"/>
                <a:cs typeface="Century Gothic"/>
              </a:defRPr>
            </a:lvl1pPr>
            <a:lvl2pPr>
              <a:defRPr sz="1050"/>
            </a:lvl2pPr>
            <a:lvl3pPr>
              <a:defRPr sz="1000"/>
            </a:lvl3pPr>
            <a:lvl4pPr>
              <a:defRPr sz="900"/>
            </a:lvl4pPr>
            <a:lvl5pPr>
              <a:defRPr sz="900"/>
            </a:lvl5pPr>
          </a:lstStyle>
          <a:p>
            <a:pPr lvl="0"/>
            <a:r>
              <a:rPr lang="en-US"/>
              <a:t>Click to edit Master text styles</a:t>
            </a:r>
          </a:p>
        </p:txBody>
      </p:sp>
      <p:sp>
        <p:nvSpPr>
          <p:cNvPr id="23" name="Picture Placeholder 22"/>
          <p:cNvSpPr>
            <a:spLocks noGrp="1"/>
          </p:cNvSpPr>
          <p:nvPr>
            <p:ph type="pic" sz="quarter" idx="12" hasCustomPrompt="1"/>
          </p:nvPr>
        </p:nvSpPr>
        <p:spPr>
          <a:xfrm>
            <a:off x="284163" y="4976813"/>
            <a:ext cx="1620837" cy="1292225"/>
          </a:xfrm>
        </p:spPr>
        <p:txBody>
          <a:bodyPr rtlCol="0">
            <a:normAutofit/>
          </a:bodyPr>
          <a:lstStyle>
            <a:lvl1pPr marL="0" indent="0">
              <a:buNone/>
              <a:defRPr sz="1400"/>
            </a:lvl1pPr>
          </a:lstStyle>
          <a:p>
            <a:pPr lvl="0"/>
            <a:r>
              <a:rPr lang="en-US" noProof="0" dirty="0"/>
              <a:t>Click icon to insert National Partner logo</a:t>
            </a:r>
          </a:p>
        </p:txBody>
      </p:sp>
      <p:sp>
        <p:nvSpPr>
          <p:cNvPr id="5" name="Picture Placeholder 4"/>
          <p:cNvSpPr>
            <a:spLocks noGrp="1"/>
          </p:cNvSpPr>
          <p:nvPr>
            <p:ph type="pic" sz="quarter" idx="14" hasCustomPrompt="1"/>
          </p:nvPr>
        </p:nvSpPr>
        <p:spPr>
          <a:xfrm>
            <a:off x="7071286" y="4976813"/>
            <a:ext cx="1620277" cy="1276389"/>
          </a:xfrm>
        </p:spPr>
        <p:txBody>
          <a:bodyPr/>
          <a:lstStyle>
            <a:lvl1pPr marL="0" indent="0">
              <a:buNone/>
              <a:defRPr sz="1400"/>
            </a:lvl1pPr>
          </a:lstStyle>
          <a:p>
            <a:r>
              <a:rPr lang="en-US" dirty="0"/>
              <a:t>Click icon to insert Core Partner logo</a:t>
            </a:r>
          </a:p>
        </p:txBody>
      </p:sp>
      <p:sp>
        <p:nvSpPr>
          <p:cNvPr id="18" name="Date Placeholder 17"/>
          <p:cNvSpPr>
            <a:spLocks noGrp="1"/>
          </p:cNvSpPr>
          <p:nvPr>
            <p:ph type="dt" sz="half" idx="15"/>
          </p:nvPr>
        </p:nvSpPr>
        <p:spPr/>
        <p:txBody>
          <a:bodyPr/>
          <a:lstStyle/>
          <a:p>
            <a:pPr>
              <a:defRPr/>
            </a:pPr>
            <a:fld id="{6B6E3F47-A449-4C06-84B3-569C1D576461}" type="datetime1">
              <a:rPr lang="en-US" smtClean="0"/>
              <a:t>3/2/2023</a:t>
            </a:fld>
            <a:endParaRPr lang="en-US"/>
          </a:p>
        </p:txBody>
      </p:sp>
      <p:sp>
        <p:nvSpPr>
          <p:cNvPr id="20" name="Footer Placeholder 19"/>
          <p:cNvSpPr>
            <a:spLocks noGrp="1"/>
          </p:cNvSpPr>
          <p:nvPr>
            <p:ph type="ftr" sz="quarter" idx="16"/>
          </p:nvPr>
        </p:nvSpPr>
        <p:spPr/>
        <p:txBody>
          <a:bodyPr/>
          <a:lstStyle/>
          <a:p>
            <a:pPr>
              <a:defRPr/>
            </a:pPr>
            <a:endParaRPr lang="en-US"/>
          </a:p>
        </p:txBody>
      </p:sp>
      <p:sp>
        <p:nvSpPr>
          <p:cNvPr id="21" name="Slide Number Placeholder 20"/>
          <p:cNvSpPr>
            <a:spLocks noGrp="1"/>
          </p:cNvSpPr>
          <p:nvPr>
            <p:ph type="sldNum" sz="quarter" idx="17"/>
          </p:nvPr>
        </p:nvSpPr>
        <p:spPr/>
        <p:txBody>
          <a:bodyPr/>
          <a:lstStyle/>
          <a:p>
            <a:pPr>
              <a:defRPr/>
            </a:pPr>
            <a:fld id="{DEF6CA63-793D-9E40-8E6F-CE430C44E2F5}" type="slidenum">
              <a:rPr lang="en-US" smtClean="0"/>
              <a:pPr>
                <a:defRPr/>
              </a:pPr>
              <a:t>‹N°›</a:t>
            </a:fld>
            <a:endParaRPr lang="en-US"/>
          </a:p>
        </p:txBody>
      </p:sp>
      <p:pic>
        <p:nvPicPr>
          <p:cNvPr id="17" name="Picture 16">
            <a:extLst>
              <a:ext uri="{FF2B5EF4-FFF2-40B4-BE49-F238E27FC236}">
                <a16:creationId xmlns:a16="http://schemas.microsoft.com/office/drawing/2014/main" xmlns="" id="{2750D071-88C5-492C-8E21-ABB4C8FFE6EA}"/>
              </a:ext>
            </a:extLst>
          </p:cNvPr>
          <p:cNvPicPr>
            <a:picLocks noChangeAspect="1"/>
          </p:cNvPicPr>
          <p:nvPr userDrawn="1"/>
        </p:nvPicPr>
        <p:blipFill>
          <a:blip r:embed="rId5"/>
          <a:stretch>
            <a:fillRect/>
          </a:stretch>
        </p:blipFill>
        <p:spPr>
          <a:xfrm>
            <a:off x="6358939" y="301838"/>
            <a:ext cx="2695254" cy="1146002"/>
          </a:xfrm>
          <a:prstGeom prst="rect">
            <a:avLst/>
          </a:prstGeom>
        </p:spPr>
      </p:pic>
    </p:spTree>
    <p:extLst>
      <p:ext uri="{BB962C8B-B14F-4D97-AF65-F5344CB8AC3E}">
        <p14:creationId xmlns:p14="http://schemas.microsoft.com/office/powerpoint/2010/main" val="14523891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pic>
        <p:nvPicPr>
          <p:cNvPr id="8"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Rectangle 9"/>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274638"/>
            <a:ext cx="6315022" cy="1143000"/>
          </a:xfrm>
        </p:spPr>
        <p:txBody>
          <a:bodyPr anchor="t">
            <a:normAutofit/>
          </a:bodyPr>
          <a:lstStyle>
            <a:lvl1pPr>
              <a:defRPr sz="2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249238" y="1535113"/>
            <a:ext cx="4248150"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49238" y="2174875"/>
            <a:ext cx="4248150" cy="3651194"/>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30308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295245" cy="3651194"/>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22"/>
          <p:cNvSpPr>
            <a:spLocks noGrp="1"/>
          </p:cNvSpPr>
          <p:nvPr>
            <p:ph type="pic" sz="quarter" idx="12"/>
          </p:nvPr>
        </p:nvSpPr>
        <p:spPr>
          <a:xfrm>
            <a:off x="249238" y="5936831"/>
            <a:ext cx="1620837" cy="819358"/>
          </a:xfrm>
        </p:spPr>
        <p:txBody>
          <a:bodyPr rtlCol="0">
            <a:normAutofit/>
          </a:bodyPr>
          <a:lstStyle>
            <a:lvl1pPr marL="0" indent="0">
              <a:buNone/>
              <a:defRPr sz="1200"/>
            </a:lvl1pPr>
          </a:lstStyle>
          <a:p>
            <a:pPr lvl="0"/>
            <a:r>
              <a:rPr lang="en-US" noProof="0"/>
              <a:t>Click icon to add picture</a:t>
            </a:r>
            <a:endParaRPr lang="en-US" noProof="0" dirty="0"/>
          </a:p>
        </p:txBody>
      </p:sp>
      <p:sp>
        <p:nvSpPr>
          <p:cNvPr id="14"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7" name="Picture 6">
            <a:extLst>
              <a:ext uri="{FF2B5EF4-FFF2-40B4-BE49-F238E27FC236}">
                <a16:creationId xmlns:a16="http://schemas.microsoft.com/office/drawing/2014/main" xmlns="" id="{C543246F-E680-4102-94F0-071527894958}"/>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27773" y="353281"/>
            <a:ext cx="2073004" cy="1001123"/>
          </a:xfrm>
          <a:prstGeom prst="rect">
            <a:avLst/>
          </a:prstGeom>
          <a:noFill/>
          <a:ln>
            <a:noFill/>
          </a:ln>
        </p:spPr>
      </p:pic>
    </p:spTree>
    <p:extLst>
      <p:ext uri="{BB962C8B-B14F-4D97-AF65-F5344CB8AC3E}">
        <p14:creationId xmlns:p14="http://schemas.microsoft.com/office/powerpoint/2010/main" val="3355596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4"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con.png"/>
          <p:cNvPicPr>
            <a:picLocks noChangeAspect="1"/>
          </p:cNvPicPr>
          <p:nvPr/>
        </p:nvPicPr>
        <p:blipFill>
          <a:blip r:embed="rId3">
            <a:alphaModFix amt="13000"/>
            <a:extLst>
              <a:ext uri="{28A0092B-C50C-407E-A947-70E740481C1C}">
                <a14:useLocalDpi xmlns:a14="http://schemas.microsoft.com/office/drawing/2010/main" val="0"/>
              </a:ext>
            </a:extLst>
          </a:blip>
          <a:srcRect/>
          <a:stretch>
            <a:fillRect/>
          </a:stretch>
        </p:blipFill>
        <p:spPr bwMode="auto">
          <a:xfrm>
            <a:off x="6211751" y="100162"/>
            <a:ext cx="2659063" cy="3265488"/>
          </a:xfrm>
          <a:prstGeom prst="rect">
            <a:avLst/>
          </a:prstGeom>
          <a:noFill/>
          <a:ln>
            <a:noFill/>
          </a:ln>
          <a:extLst>
            <a:ext uri="{909E8E84-426E-40DD-AFC4-6F175D3DCCD1}">
              <a14:hiddenFill xmlns:a14="http://schemas.microsoft.com/office/drawing/2010/main">
                <a:solidFill>
                  <a:srgbClr val="FFFFFF">
                    <a:alpha val="13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457200" y="274638"/>
            <a:ext cx="5900312" cy="1143000"/>
          </a:xfrm>
        </p:spPr>
        <p:txBody>
          <a:bodyPr anchor="t">
            <a:normAutofit/>
          </a:bodyPr>
          <a:lstStyle>
            <a:lvl1pPr>
              <a:defRPr sz="2800">
                <a:solidFill>
                  <a:schemeClr val="tx1"/>
                </a:solidFill>
              </a:defRPr>
            </a:lvl1pPr>
          </a:lstStyle>
          <a:p>
            <a:r>
              <a:rPr lang="en-US" dirty="0"/>
              <a:t>Click to edit Master title style</a:t>
            </a:r>
          </a:p>
        </p:txBody>
      </p:sp>
      <p:sp>
        <p:nvSpPr>
          <p:cNvPr id="12" name="Picture Placeholder 22"/>
          <p:cNvSpPr>
            <a:spLocks noGrp="1"/>
          </p:cNvSpPr>
          <p:nvPr>
            <p:ph type="pic" sz="quarter" idx="12"/>
          </p:nvPr>
        </p:nvSpPr>
        <p:spPr>
          <a:xfrm>
            <a:off x="249238" y="5936831"/>
            <a:ext cx="1620837" cy="819358"/>
          </a:xfrm>
        </p:spPr>
        <p:txBody>
          <a:bodyPr rtlCol="0">
            <a:normAutofit/>
          </a:bodyPr>
          <a:lstStyle>
            <a:lvl1pPr marL="0" indent="0">
              <a:buNone/>
              <a:defRPr sz="120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883554A9-5435-A540-B58E-F005F2F92701}" type="slidenum">
              <a:rPr lang="en-US" smtClean="0"/>
              <a:pPr>
                <a:defRPr/>
              </a:pPr>
              <a:t>‹N°›</a:t>
            </a:fld>
            <a:endParaRPr lang="en-US"/>
          </a:p>
        </p:txBody>
      </p:sp>
      <p:pic>
        <p:nvPicPr>
          <p:cNvPr id="3" name="Picture 2">
            <a:extLst>
              <a:ext uri="{FF2B5EF4-FFF2-40B4-BE49-F238E27FC236}">
                <a16:creationId xmlns:a16="http://schemas.microsoft.com/office/drawing/2014/main" xmlns="" id="{622BC45F-C7C2-4CCB-AFFD-FBDA9CF99361}"/>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07199" y="429829"/>
            <a:ext cx="1950109" cy="987809"/>
          </a:xfrm>
          <a:prstGeom prst="rect">
            <a:avLst/>
          </a:prstGeom>
          <a:noFill/>
          <a:ln>
            <a:noFill/>
          </a:ln>
        </p:spPr>
      </p:pic>
    </p:spTree>
    <p:extLst>
      <p:ext uri="{BB962C8B-B14F-4D97-AF65-F5344CB8AC3E}">
        <p14:creationId xmlns:p14="http://schemas.microsoft.com/office/powerpoint/2010/main" val="39320302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7588" y="1711325"/>
            <a:ext cx="3046412" cy="34639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Picture Placeholder 2"/>
          <p:cNvSpPr>
            <a:spLocks noGrp="1"/>
          </p:cNvSpPr>
          <p:nvPr>
            <p:ph type="pic" idx="1"/>
          </p:nvPr>
        </p:nvSpPr>
        <p:spPr>
          <a:xfrm>
            <a:off x="86236" y="1710620"/>
            <a:ext cx="6010936" cy="346534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 name="Title 1"/>
          <p:cNvSpPr>
            <a:spLocks noGrp="1"/>
          </p:cNvSpPr>
          <p:nvPr>
            <p:ph type="title"/>
          </p:nvPr>
        </p:nvSpPr>
        <p:spPr>
          <a:xfrm>
            <a:off x="6334302" y="1988811"/>
            <a:ext cx="2589028" cy="1054308"/>
          </a:xfrm>
        </p:spPr>
        <p:txBody>
          <a:bodyPr anchor="t"/>
          <a:lstStyle>
            <a:lvl1pPr algn="l">
              <a:defRPr sz="2000" b="1">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334302" y="3111039"/>
            <a:ext cx="2589028" cy="1074585"/>
          </a:xfrm>
        </p:spPr>
        <p:txBody>
          <a:bodyPr/>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3"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5" name="Picture 4">
            <a:extLst>
              <a:ext uri="{FF2B5EF4-FFF2-40B4-BE49-F238E27FC236}">
                <a16:creationId xmlns:a16="http://schemas.microsoft.com/office/drawing/2014/main" xmlns="" id="{AB18C18D-F696-47DD-8E65-0878F3302F42}"/>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07199" y="429829"/>
            <a:ext cx="1950109" cy="987809"/>
          </a:xfrm>
          <a:prstGeom prst="rect">
            <a:avLst/>
          </a:prstGeom>
          <a:noFill/>
          <a:ln>
            <a:noFill/>
          </a:ln>
        </p:spPr>
      </p:pic>
    </p:spTree>
    <p:extLst>
      <p:ext uri="{BB962C8B-B14F-4D97-AF65-F5344CB8AC3E}">
        <p14:creationId xmlns:p14="http://schemas.microsoft.com/office/powerpoint/2010/main" val="3514145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Slide1">
    <p:spTree>
      <p:nvGrpSpPr>
        <p:cNvPr id="1" name=""/>
        <p:cNvGrpSpPr/>
        <p:nvPr/>
      </p:nvGrpSpPr>
      <p:grpSpPr>
        <a:xfrm>
          <a:off x="0" y="0"/>
          <a:ext cx="0" cy="0"/>
          <a:chOff x="0" y="0"/>
          <a:chExt cx="0" cy="0"/>
        </a:xfrm>
      </p:grpSpPr>
      <p:pic>
        <p:nvPicPr>
          <p:cNvPr id="7"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8543" y="-11695"/>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69850" y="1843088"/>
            <a:ext cx="9274175" cy="2940050"/>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9" name="Picture 10"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 y="1778000"/>
            <a:ext cx="53832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ico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7513"/>
            <a:ext cx="1416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p:nvSpPr>
        <p:spPr bwMode="auto">
          <a:xfrm>
            <a:off x="249238" y="249238"/>
            <a:ext cx="2189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r>
              <a:rPr lang="en-US" sz="800" dirty="0">
                <a:solidFill>
                  <a:srgbClr val="7F7F7F"/>
                </a:solidFill>
              </a:rPr>
              <a:t>WWW.AFROBAROMETER.ORG</a:t>
            </a:r>
          </a:p>
        </p:txBody>
      </p:sp>
      <p:cxnSp>
        <p:nvCxnSpPr>
          <p:cNvPr id="12" name="Straight Connector 11"/>
          <p:cNvCxnSpPr/>
          <p:nvPr/>
        </p:nvCxnSpPr>
        <p:spPr>
          <a:xfrm flipH="1">
            <a:off x="284163" y="6648450"/>
            <a:ext cx="862488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84723" y="2549487"/>
            <a:ext cx="8623747" cy="854555"/>
          </a:xfrm>
        </p:spPr>
        <p:txBody>
          <a:bodyPr>
            <a:normAutofit/>
          </a:bodyPr>
          <a:lstStyle>
            <a:lvl1pPr algn="l">
              <a:defRPr sz="4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84723" y="3417305"/>
            <a:ext cx="8623747" cy="590413"/>
          </a:xfrm>
        </p:spPr>
        <p:txBody>
          <a:bodyPr>
            <a:norm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Text Placeholder 18"/>
          <p:cNvSpPr>
            <a:spLocks noGrp="1"/>
          </p:cNvSpPr>
          <p:nvPr>
            <p:ph type="body" sz="quarter" idx="11"/>
          </p:nvPr>
        </p:nvSpPr>
        <p:spPr>
          <a:xfrm>
            <a:off x="197923" y="6373618"/>
            <a:ext cx="2781300" cy="174625"/>
          </a:xfrm>
        </p:spPr>
        <p:txBody>
          <a:bodyPr>
            <a:noAutofit/>
          </a:bodyPr>
          <a:lstStyle>
            <a:lvl1pPr marL="0" indent="0">
              <a:buNone/>
              <a:defRPr sz="800">
                <a:solidFill>
                  <a:schemeClr val="tx1">
                    <a:lumMod val="50000"/>
                    <a:lumOff val="50000"/>
                  </a:schemeClr>
                </a:solidFill>
                <a:latin typeface="Century Gothic"/>
                <a:cs typeface="Century Gothic"/>
              </a:defRPr>
            </a:lvl1pPr>
            <a:lvl2pPr>
              <a:defRPr sz="1050"/>
            </a:lvl2pPr>
            <a:lvl3pPr>
              <a:defRPr sz="1000"/>
            </a:lvl3pPr>
            <a:lvl4pPr>
              <a:defRPr sz="900"/>
            </a:lvl4pPr>
            <a:lvl5pPr>
              <a:defRPr sz="900"/>
            </a:lvl5pPr>
          </a:lstStyle>
          <a:p>
            <a:pPr lvl="0"/>
            <a:r>
              <a:rPr lang="en-US"/>
              <a:t>Click to edit Master text styles</a:t>
            </a:r>
          </a:p>
        </p:txBody>
      </p:sp>
      <p:sp>
        <p:nvSpPr>
          <p:cNvPr id="23" name="Picture Placeholder 22"/>
          <p:cNvSpPr>
            <a:spLocks noGrp="1"/>
          </p:cNvSpPr>
          <p:nvPr>
            <p:ph type="pic" sz="quarter" idx="12" hasCustomPrompt="1"/>
          </p:nvPr>
        </p:nvSpPr>
        <p:spPr>
          <a:xfrm>
            <a:off x="284163" y="4976813"/>
            <a:ext cx="1620837" cy="1292225"/>
          </a:xfrm>
        </p:spPr>
        <p:txBody>
          <a:bodyPr rtlCol="0">
            <a:normAutofit/>
          </a:bodyPr>
          <a:lstStyle>
            <a:lvl1pPr marL="0" indent="0">
              <a:buNone/>
              <a:defRPr sz="1400"/>
            </a:lvl1pPr>
          </a:lstStyle>
          <a:p>
            <a:pPr lvl="0"/>
            <a:r>
              <a:rPr lang="en-US" noProof="0" dirty="0"/>
              <a:t>Click icon to insert National Partner logo</a:t>
            </a:r>
          </a:p>
        </p:txBody>
      </p:sp>
      <p:sp>
        <p:nvSpPr>
          <p:cNvPr id="5" name="Picture Placeholder 4"/>
          <p:cNvSpPr>
            <a:spLocks noGrp="1"/>
          </p:cNvSpPr>
          <p:nvPr>
            <p:ph type="pic" sz="quarter" idx="14" hasCustomPrompt="1"/>
          </p:nvPr>
        </p:nvSpPr>
        <p:spPr>
          <a:xfrm>
            <a:off x="7071286" y="4976813"/>
            <a:ext cx="1620277" cy="1276389"/>
          </a:xfrm>
        </p:spPr>
        <p:txBody>
          <a:bodyPr/>
          <a:lstStyle>
            <a:lvl1pPr marL="0" indent="0">
              <a:buNone/>
              <a:defRPr sz="1400"/>
            </a:lvl1pPr>
          </a:lstStyle>
          <a:p>
            <a:r>
              <a:rPr lang="en-US" dirty="0"/>
              <a:t>Click icon to insert Core Partner logo</a:t>
            </a:r>
          </a:p>
        </p:txBody>
      </p:sp>
      <p:sp>
        <p:nvSpPr>
          <p:cNvPr id="18" name="Date Placeholder 17"/>
          <p:cNvSpPr>
            <a:spLocks noGrp="1"/>
          </p:cNvSpPr>
          <p:nvPr>
            <p:ph type="dt" sz="half" idx="15"/>
          </p:nvPr>
        </p:nvSpPr>
        <p:spPr/>
        <p:txBody>
          <a:bodyPr/>
          <a:lstStyle/>
          <a:p>
            <a:pPr>
              <a:defRPr/>
            </a:pPr>
            <a:endParaRPr lang="en-US"/>
          </a:p>
        </p:txBody>
      </p:sp>
      <p:sp>
        <p:nvSpPr>
          <p:cNvPr id="20" name="Footer Placeholder 19"/>
          <p:cNvSpPr>
            <a:spLocks noGrp="1"/>
          </p:cNvSpPr>
          <p:nvPr>
            <p:ph type="ftr" sz="quarter" idx="16"/>
          </p:nvPr>
        </p:nvSpPr>
        <p:spPr/>
        <p:txBody>
          <a:bodyPr/>
          <a:lstStyle/>
          <a:p>
            <a:pPr>
              <a:defRPr/>
            </a:pPr>
            <a:endParaRPr lang="en-US"/>
          </a:p>
        </p:txBody>
      </p:sp>
      <p:sp>
        <p:nvSpPr>
          <p:cNvPr id="21" name="Slide Number Placeholder 20"/>
          <p:cNvSpPr>
            <a:spLocks noGrp="1"/>
          </p:cNvSpPr>
          <p:nvPr>
            <p:ph type="sldNum" sz="quarter" idx="17"/>
          </p:nvPr>
        </p:nvSpPr>
        <p:spPr/>
        <p:txBody>
          <a:bodyPr/>
          <a:lstStyle/>
          <a:p>
            <a:pPr>
              <a:defRPr/>
            </a:pPr>
            <a:fld id="{DEF6CA63-793D-9E40-8E6F-CE430C44E2F5}" type="slidenum">
              <a:rPr lang="en-US" smtClean="0"/>
              <a:pPr>
                <a:defRPr/>
              </a:pPr>
              <a:t>‹N°›</a:t>
            </a:fld>
            <a:endParaRPr lang="en-US"/>
          </a:p>
        </p:txBody>
      </p:sp>
      <p:pic>
        <p:nvPicPr>
          <p:cNvPr id="8" name="Picture 7">
            <a:extLst>
              <a:ext uri="{FF2B5EF4-FFF2-40B4-BE49-F238E27FC236}">
                <a16:creationId xmlns:a16="http://schemas.microsoft.com/office/drawing/2014/main" xmlns="" id="{93862425-1BEE-973F-90D5-DEF6B60FFAF8}"/>
              </a:ext>
            </a:extLst>
          </p:cNvPr>
          <p:cNvPicPr>
            <a:picLocks noChangeAspect="1"/>
          </p:cNvPicPr>
          <p:nvPr userDrawn="1"/>
        </p:nvPicPr>
        <p:blipFill>
          <a:blip r:embed="rId5"/>
          <a:stretch>
            <a:fillRect/>
          </a:stretch>
        </p:blipFill>
        <p:spPr>
          <a:xfrm>
            <a:off x="6358939" y="301838"/>
            <a:ext cx="2695254" cy="1146002"/>
          </a:xfrm>
          <a:prstGeom prst="rect">
            <a:avLst/>
          </a:prstGeom>
        </p:spPr>
      </p:pic>
    </p:spTree>
    <p:extLst>
      <p:ext uri="{BB962C8B-B14F-4D97-AF65-F5344CB8AC3E}">
        <p14:creationId xmlns:p14="http://schemas.microsoft.com/office/powerpoint/2010/main" val="449946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69850" y="3636963"/>
            <a:ext cx="9274175" cy="1795462"/>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5" name="Picture 8" descr="africa-lines.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61810" y="4406900"/>
            <a:ext cx="8528369" cy="838029"/>
          </a:xfrm>
        </p:spPr>
        <p:txBody>
          <a:bodyPr anchor="t">
            <a:normAutofit/>
          </a:bodyPr>
          <a:lstStyle>
            <a:lvl1pPr algn="l">
              <a:defRPr sz="36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1810" y="3849418"/>
            <a:ext cx="8528369" cy="557482"/>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pic>
        <p:nvPicPr>
          <p:cNvPr id="7" name="Picture 6">
            <a:extLst>
              <a:ext uri="{FF2B5EF4-FFF2-40B4-BE49-F238E27FC236}">
                <a16:creationId xmlns:a16="http://schemas.microsoft.com/office/drawing/2014/main" xmlns="" id="{D0578450-01DE-D815-45C3-B8F28ECF49B3}"/>
              </a:ext>
            </a:extLst>
          </p:cNvPr>
          <p:cNvPicPr>
            <a:picLocks noChangeAspect="1"/>
          </p:cNvPicPr>
          <p:nvPr userDrawn="1"/>
        </p:nvPicPr>
        <p:blipFill>
          <a:blip r:embed="rId3"/>
          <a:stretch>
            <a:fillRect/>
          </a:stretch>
        </p:blipFill>
        <p:spPr>
          <a:xfrm>
            <a:off x="6358939" y="301838"/>
            <a:ext cx="2695254" cy="1146002"/>
          </a:xfrm>
          <a:prstGeom prst="rect">
            <a:avLst/>
          </a:prstGeom>
        </p:spPr>
      </p:pic>
    </p:spTree>
    <p:extLst>
      <p:ext uri="{BB962C8B-B14F-4D97-AF65-F5344CB8AC3E}">
        <p14:creationId xmlns:p14="http://schemas.microsoft.com/office/powerpoint/2010/main" val="11954713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Picture with Caption1">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7588" y="1711325"/>
            <a:ext cx="3046412" cy="34639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Picture Placeholder 2"/>
          <p:cNvSpPr>
            <a:spLocks noGrp="1"/>
          </p:cNvSpPr>
          <p:nvPr>
            <p:ph type="pic" idx="1"/>
          </p:nvPr>
        </p:nvSpPr>
        <p:spPr>
          <a:xfrm>
            <a:off x="86236" y="1710620"/>
            <a:ext cx="6010936" cy="346534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 name="Title 1"/>
          <p:cNvSpPr>
            <a:spLocks noGrp="1"/>
          </p:cNvSpPr>
          <p:nvPr>
            <p:ph type="title"/>
          </p:nvPr>
        </p:nvSpPr>
        <p:spPr>
          <a:xfrm>
            <a:off x="6334302" y="1988811"/>
            <a:ext cx="2589028" cy="1054308"/>
          </a:xfrm>
        </p:spPr>
        <p:txBody>
          <a:bodyPr anchor="t"/>
          <a:lstStyle>
            <a:lvl1pPr algn="l">
              <a:defRPr sz="2000" b="1">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334302" y="3111039"/>
            <a:ext cx="2589028" cy="1074585"/>
          </a:xfrm>
        </p:spPr>
        <p:txBody>
          <a:bodyPr/>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Picture Placeholder 22"/>
          <p:cNvSpPr>
            <a:spLocks noGrp="1"/>
          </p:cNvSpPr>
          <p:nvPr>
            <p:ph type="pic" sz="quarter" idx="12" hasCustomPrompt="1"/>
          </p:nvPr>
        </p:nvSpPr>
        <p:spPr>
          <a:xfrm>
            <a:off x="249238" y="5936831"/>
            <a:ext cx="1620837" cy="819358"/>
          </a:xfrm>
        </p:spPr>
        <p:txBody>
          <a:bodyPr rtlCol="0">
            <a:normAutofit/>
          </a:bodyPr>
          <a:lstStyle>
            <a:lvl1pPr marL="0" indent="0">
              <a:buNone/>
              <a:defRPr sz="1050" baseline="0"/>
            </a:lvl1pPr>
          </a:lstStyle>
          <a:p>
            <a:pPr lvl="0"/>
            <a:r>
              <a:rPr lang="en-US" noProof="0" dirty="0"/>
              <a:t>Click icon to insert National Partner logo</a:t>
            </a:r>
          </a:p>
        </p:txBody>
      </p:sp>
      <p:sp>
        <p:nvSpPr>
          <p:cNvPr id="13" name="Slide Number Placeholder 5"/>
          <p:cNvSpPr>
            <a:spLocks noGrp="1"/>
          </p:cNvSpPr>
          <p:nvPr>
            <p:ph type="sldNum" sz="quarter" idx="13"/>
          </p:nvPr>
        </p:nvSpPr>
        <p:spPr>
          <a:xfrm>
            <a:off x="6807200" y="6465888"/>
            <a:ext cx="2133600" cy="365125"/>
          </a:xfrm>
        </p:spPr>
        <p:txBody>
          <a:bodyPr/>
          <a:lstStyle>
            <a:lvl1pPr>
              <a:defRPr/>
            </a:lvl1pPr>
          </a:lstStyle>
          <a:p>
            <a:pPr>
              <a:defRPr/>
            </a:pPr>
            <a:fld id="{F15335F5-454F-3840-98E8-5750C6E49C90}" type="slidenum">
              <a:rPr lang="en-US" smtClean="0"/>
              <a:pPr>
                <a:defRPr/>
              </a:pPr>
              <a:t>‹N°›</a:t>
            </a:fld>
            <a:endParaRPr lang="en-US"/>
          </a:p>
        </p:txBody>
      </p:sp>
      <p:sp>
        <p:nvSpPr>
          <p:cNvPr id="14" name="Picture Placeholder 13"/>
          <p:cNvSpPr>
            <a:spLocks noGrp="1"/>
          </p:cNvSpPr>
          <p:nvPr>
            <p:ph type="pic" sz="quarter" idx="14" hasCustomPrompt="1"/>
          </p:nvPr>
        </p:nvSpPr>
        <p:spPr>
          <a:xfrm>
            <a:off x="7209347" y="5935520"/>
            <a:ext cx="1608308" cy="819569"/>
          </a:xfrm>
        </p:spPr>
        <p:txBody>
          <a:bodyPr/>
          <a:lstStyle>
            <a:lvl1pPr marL="0" indent="0">
              <a:buNone/>
              <a:defRPr sz="1200" baseline="0"/>
            </a:lvl1pPr>
          </a:lstStyle>
          <a:p>
            <a:r>
              <a:rPr lang="en-US" dirty="0"/>
              <a:t>Click icon to insert Core Partner logo</a:t>
            </a:r>
          </a:p>
        </p:txBody>
      </p:sp>
      <p:pic>
        <p:nvPicPr>
          <p:cNvPr id="10" name="Picture 9">
            <a:extLst>
              <a:ext uri="{FF2B5EF4-FFF2-40B4-BE49-F238E27FC236}">
                <a16:creationId xmlns:a16="http://schemas.microsoft.com/office/drawing/2014/main" xmlns="" id="{C814DC52-BF06-4239-91A1-015248788A37}"/>
              </a:ext>
            </a:extLst>
          </p:cNvPr>
          <p:cNvPicPr>
            <a:picLocks noChangeAspect="1"/>
          </p:cNvPicPr>
          <p:nvPr userDrawn="1"/>
        </p:nvPicPr>
        <p:blipFill>
          <a:blip r:embed="rId3"/>
          <a:stretch>
            <a:fillRect/>
          </a:stretch>
        </p:blipFill>
        <p:spPr>
          <a:xfrm>
            <a:off x="6358939" y="301838"/>
            <a:ext cx="2695254" cy="1146002"/>
          </a:xfrm>
          <a:prstGeom prst="rect">
            <a:avLst/>
          </a:prstGeom>
        </p:spPr>
      </p:pic>
    </p:spTree>
    <p:extLst>
      <p:ext uri="{BB962C8B-B14F-4D97-AF65-F5344CB8AC3E}">
        <p14:creationId xmlns:p14="http://schemas.microsoft.com/office/powerpoint/2010/main" val="105366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69850" y="3636963"/>
            <a:ext cx="9274175" cy="1795462"/>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5" name="Picture 8" descr="africa-lines.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61810" y="4406900"/>
            <a:ext cx="8528369" cy="838029"/>
          </a:xfrm>
        </p:spPr>
        <p:txBody>
          <a:bodyPr anchor="t">
            <a:normAutofit/>
          </a:bodyPr>
          <a:lstStyle>
            <a:lvl1pPr algn="l">
              <a:defRPr sz="36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1810" y="3849418"/>
            <a:ext cx="8528369" cy="557482"/>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pic>
        <p:nvPicPr>
          <p:cNvPr id="8" name="Picture 7">
            <a:extLst>
              <a:ext uri="{FF2B5EF4-FFF2-40B4-BE49-F238E27FC236}">
                <a16:creationId xmlns:a16="http://schemas.microsoft.com/office/drawing/2014/main" xmlns="" id="{7D86F78C-0A7F-47DE-A2EE-ED77403281A3}"/>
              </a:ext>
            </a:extLst>
          </p:cNvPr>
          <p:cNvPicPr>
            <a:picLocks noChangeAspect="1"/>
          </p:cNvPicPr>
          <p:nvPr userDrawn="1"/>
        </p:nvPicPr>
        <p:blipFill>
          <a:blip r:embed="rId3"/>
          <a:stretch>
            <a:fillRect/>
          </a:stretch>
        </p:blipFill>
        <p:spPr>
          <a:xfrm>
            <a:off x="6490173" y="468093"/>
            <a:ext cx="2526091" cy="1074075"/>
          </a:xfrm>
          <a:prstGeom prst="rect">
            <a:avLst/>
          </a:prstGeom>
        </p:spPr>
      </p:pic>
    </p:spTree>
    <p:extLst>
      <p:ext uri="{BB962C8B-B14F-4D97-AF65-F5344CB8AC3E}">
        <p14:creationId xmlns:p14="http://schemas.microsoft.com/office/powerpoint/2010/main" val="36505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icture with Caption1">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7588" y="1711325"/>
            <a:ext cx="3046412" cy="34639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Picture Placeholder 2"/>
          <p:cNvSpPr>
            <a:spLocks noGrp="1"/>
          </p:cNvSpPr>
          <p:nvPr>
            <p:ph type="pic" idx="1"/>
          </p:nvPr>
        </p:nvSpPr>
        <p:spPr>
          <a:xfrm>
            <a:off x="86236" y="1710620"/>
            <a:ext cx="6010936" cy="346534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 name="Title 1"/>
          <p:cNvSpPr>
            <a:spLocks noGrp="1"/>
          </p:cNvSpPr>
          <p:nvPr>
            <p:ph type="title"/>
          </p:nvPr>
        </p:nvSpPr>
        <p:spPr>
          <a:xfrm>
            <a:off x="6334302" y="1988811"/>
            <a:ext cx="2589028" cy="1054308"/>
          </a:xfrm>
        </p:spPr>
        <p:txBody>
          <a:bodyPr anchor="t"/>
          <a:lstStyle>
            <a:lvl1pPr algn="l">
              <a:defRPr sz="2000" b="1">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334302" y="3111039"/>
            <a:ext cx="2589028" cy="1074585"/>
          </a:xfrm>
        </p:spPr>
        <p:txBody>
          <a:bodyPr/>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Picture Placeholder 22"/>
          <p:cNvSpPr>
            <a:spLocks noGrp="1"/>
          </p:cNvSpPr>
          <p:nvPr>
            <p:ph type="pic" sz="quarter" idx="12" hasCustomPrompt="1"/>
          </p:nvPr>
        </p:nvSpPr>
        <p:spPr>
          <a:xfrm>
            <a:off x="249238" y="5936831"/>
            <a:ext cx="1620837" cy="819358"/>
          </a:xfrm>
        </p:spPr>
        <p:txBody>
          <a:bodyPr rtlCol="0">
            <a:normAutofit/>
          </a:bodyPr>
          <a:lstStyle>
            <a:lvl1pPr marL="0" indent="0">
              <a:buNone/>
              <a:defRPr sz="1050" baseline="0"/>
            </a:lvl1pPr>
          </a:lstStyle>
          <a:p>
            <a:pPr lvl="0"/>
            <a:r>
              <a:rPr lang="en-US" noProof="0" dirty="0"/>
              <a:t>Click icon to insert National Partner logo</a:t>
            </a:r>
          </a:p>
        </p:txBody>
      </p:sp>
      <p:sp>
        <p:nvSpPr>
          <p:cNvPr id="13" name="Slide Number Placeholder 5"/>
          <p:cNvSpPr>
            <a:spLocks noGrp="1"/>
          </p:cNvSpPr>
          <p:nvPr>
            <p:ph type="sldNum" sz="quarter" idx="13"/>
          </p:nvPr>
        </p:nvSpPr>
        <p:spPr>
          <a:xfrm>
            <a:off x="6807200" y="6465888"/>
            <a:ext cx="2133600" cy="365125"/>
          </a:xfrm>
        </p:spPr>
        <p:txBody>
          <a:bodyPr/>
          <a:lstStyle>
            <a:lvl1pPr>
              <a:defRPr/>
            </a:lvl1pPr>
          </a:lstStyle>
          <a:p>
            <a:pPr>
              <a:defRPr/>
            </a:pPr>
            <a:fld id="{F15335F5-454F-3840-98E8-5750C6E49C90}" type="slidenum">
              <a:rPr lang="en-US" smtClean="0"/>
              <a:pPr>
                <a:defRPr/>
              </a:pPr>
              <a:t>‹N°›</a:t>
            </a:fld>
            <a:endParaRPr lang="en-US"/>
          </a:p>
        </p:txBody>
      </p:sp>
      <p:sp>
        <p:nvSpPr>
          <p:cNvPr id="14" name="Picture Placeholder 13"/>
          <p:cNvSpPr>
            <a:spLocks noGrp="1"/>
          </p:cNvSpPr>
          <p:nvPr>
            <p:ph type="pic" sz="quarter" idx="14" hasCustomPrompt="1"/>
          </p:nvPr>
        </p:nvSpPr>
        <p:spPr>
          <a:xfrm>
            <a:off x="7209347" y="5935520"/>
            <a:ext cx="1608308" cy="819569"/>
          </a:xfrm>
        </p:spPr>
        <p:txBody>
          <a:bodyPr/>
          <a:lstStyle>
            <a:lvl1pPr marL="0" indent="0">
              <a:buNone/>
              <a:defRPr sz="1200" baseline="0"/>
            </a:lvl1pPr>
          </a:lstStyle>
          <a:p>
            <a:r>
              <a:rPr lang="en-US" dirty="0"/>
              <a:t>Click icon to insert Core Partner logo</a:t>
            </a:r>
          </a:p>
        </p:txBody>
      </p:sp>
      <p:pic>
        <p:nvPicPr>
          <p:cNvPr id="15" name="Picture 14">
            <a:extLst>
              <a:ext uri="{FF2B5EF4-FFF2-40B4-BE49-F238E27FC236}">
                <a16:creationId xmlns:a16="http://schemas.microsoft.com/office/drawing/2014/main" xmlns="" id="{C14AF69E-F422-4141-AD6D-5BAC642F452B}"/>
              </a:ext>
            </a:extLst>
          </p:cNvPr>
          <p:cNvPicPr>
            <a:picLocks noChangeAspect="1"/>
          </p:cNvPicPr>
          <p:nvPr userDrawn="1"/>
        </p:nvPicPr>
        <p:blipFill>
          <a:blip r:embed="rId3"/>
          <a:stretch>
            <a:fillRect/>
          </a:stretch>
        </p:blipFill>
        <p:spPr>
          <a:xfrm>
            <a:off x="6524247" y="372066"/>
            <a:ext cx="2526091" cy="1074075"/>
          </a:xfrm>
          <a:prstGeom prst="rect">
            <a:avLst/>
          </a:prstGeom>
        </p:spPr>
      </p:pic>
    </p:spTree>
    <p:extLst>
      <p:ext uri="{BB962C8B-B14F-4D97-AF65-F5344CB8AC3E}">
        <p14:creationId xmlns:p14="http://schemas.microsoft.com/office/powerpoint/2010/main" val="3489717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image" Target="../media/image1.jpeg"/><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image" Target="../media/image1.jpe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1.jpeg"/><Relationship Id="rId5" Type="http://schemas.openxmlformats.org/officeDocument/2006/relationships/slideLayout" Target="../slideLayouts/slideLayout52.xml"/><Relationship Id="rId10" Type="http://schemas.openxmlformats.org/officeDocument/2006/relationships/theme" Target="../theme/theme4.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image" Target="../media/image1.jpeg"/><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theme" Target="../theme/theme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218" name="Picture 6" descr="background.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2700"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922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E8E8E"/>
                </a:solidFill>
                <a:latin typeface="Century Gothic" pitchFamily="34" charset="0"/>
                <a:ea typeface="MS PGothic" pitchFamily="34" charset="-128"/>
                <a:cs typeface="+mn-cs"/>
              </a:defRPr>
            </a:lvl1pPr>
          </a:lstStyle>
          <a:p>
            <a:pPr>
              <a:defRPr/>
            </a:pPr>
            <a:fld id="{210320F7-6BAD-40B7-8CF3-740898E85ECD}" type="datetime1">
              <a:rPr lang="en-US" smtClean="0"/>
              <a:t>3/2/2023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E8E8E"/>
                </a:solidFill>
                <a:latin typeface="Century Gothic" pitchFamily="34" charset="0"/>
                <a:ea typeface="MS PGothic" pitchFamily="34" charset="-128"/>
                <a:cs typeface="+mn-cs"/>
              </a:defRPr>
            </a:lvl1pPr>
          </a:lstStyle>
          <a:p>
            <a:pPr>
              <a:defRPr/>
            </a:pPr>
            <a:fld id="{DEF6CA63-793D-9E40-8E6F-CE430C44E2F5}" type="slidenum">
              <a:rPr lang="en-US" smtClean="0"/>
              <a:pPr>
                <a:defRPr/>
              </a:pPr>
              <a:t>‹N°›</a:t>
            </a:fld>
            <a:endParaRPr lang="en-US"/>
          </a:p>
        </p:txBody>
      </p:sp>
    </p:spTree>
    <p:extLst>
      <p:ext uri="{BB962C8B-B14F-4D97-AF65-F5344CB8AC3E}">
        <p14:creationId xmlns:p14="http://schemas.microsoft.com/office/powerpoint/2010/main" val="3974574763"/>
      </p:ext>
    </p:extLst>
  </p:cSld>
  <p:clrMap bg1="lt1" tx1="dk1" bg2="lt2" tx2="dk2" accent1="accent1" accent2="accent2" accent3="accent3" accent4="accent4" accent5="accent5" accent6="accent6" hlink="hlink" folHlink="folHlink"/>
  <p:sldLayoutIdLst>
    <p:sldLayoutId id="2147483772" r:id="rId1"/>
    <p:sldLayoutId id="2147483774" r:id="rId2"/>
    <p:sldLayoutId id="2147483776" r:id="rId3"/>
    <p:sldLayoutId id="2147483779" r:id="rId4"/>
    <p:sldLayoutId id="2147483781" r:id="rId5"/>
    <p:sldLayoutId id="2147483790" r:id="rId6"/>
    <p:sldLayoutId id="2147483795" r:id="rId7"/>
    <p:sldLayoutId id="2147483796" r:id="rId8"/>
    <p:sldLayoutId id="2147483797" r:id="rId9"/>
  </p:sldLayoutIdLst>
  <p:hf hdr="0" ftr="0" dt="0"/>
  <p:txStyles>
    <p:titleStyle>
      <a:lvl1pPr algn="l" defTabSz="457200" rtl="0" eaLnBrk="1" fontAlgn="base" hangingPunct="1">
        <a:spcBef>
          <a:spcPct val="0"/>
        </a:spcBef>
        <a:spcAft>
          <a:spcPct val="0"/>
        </a:spcAft>
        <a:defRPr sz="3200" b="1" kern="1200">
          <a:solidFill>
            <a:schemeClr val="tx1"/>
          </a:solidFill>
          <a:latin typeface="+mj-lt"/>
          <a:ea typeface="MS PGothic" pitchFamily="34" charset="-128"/>
          <a:cs typeface="MS PGothic" charset="0"/>
        </a:defRPr>
      </a:lvl1pPr>
      <a:lvl2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2pPr>
      <a:lvl3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3pPr>
      <a:lvl4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4pPr>
      <a:lvl5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5pPr>
      <a:lvl6pPr marL="4572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6pPr>
      <a:lvl7pPr marL="9144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7pPr>
      <a:lvl8pPr marL="13716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8pPr>
      <a:lvl9pPr marL="18288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Century Gothic" pitchFamily="34" charset="0"/>
          <a:ea typeface="MS PGothic" pitchFamily="34" charset="-128"/>
          <a:cs typeface="Century Gothic" pitchFamily="34"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Century Gothic" pitchFamily="34" charset="0"/>
          <a:ea typeface="MS PGothic" pitchFamily="34" charset="-128"/>
          <a:cs typeface="Century Gothic" pitchFamily="34" charset="0"/>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Century Gothic" pitchFamily="34" charset="0"/>
          <a:ea typeface="MS PGothic" pitchFamily="34" charset="-128"/>
          <a:cs typeface="Century Gothic" pitchFamily="34" charset="0"/>
        </a:defRPr>
      </a:lvl3pPr>
      <a:lvl4pPr marL="1600200" indent="-228600" algn="l" defTabSz="457200" rtl="0" eaLnBrk="1" fontAlgn="base" hangingPunct="1">
        <a:spcBef>
          <a:spcPct val="20000"/>
        </a:spcBef>
        <a:spcAft>
          <a:spcPct val="0"/>
        </a:spcAft>
        <a:buFont typeface="Arial" charset="0"/>
        <a:buChar char="–"/>
        <a:defRPr kern="1200">
          <a:solidFill>
            <a:schemeClr val="tx1"/>
          </a:solidFill>
          <a:latin typeface="Century Gothic" pitchFamily="34" charset="0"/>
          <a:ea typeface="MS PGothic" pitchFamily="34" charset="-128"/>
          <a:cs typeface="Century Gothic" pitchFamily="34" charset="0"/>
        </a:defRPr>
      </a:lvl4pPr>
      <a:lvl5pPr marL="2057400" indent="-228600" algn="l" defTabSz="457200" rtl="0" eaLnBrk="1" fontAlgn="base" hangingPunct="1">
        <a:spcBef>
          <a:spcPct val="20000"/>
        </a:spcBef>
        <a:spcAft>
          <a:spcPct val="0"/>
        </a:spcAft>
        <a:buFont typeface="Arial" charset="0"/>
        <a:buChar char="»"/>
        <a:defRPr kern="1200">
          <a:solidFill>
            <a:schemeClr val="tx1"/>
          </a:solidFill>
          <a:latin typeface="Century Gothic" pitchFamily="34" charset="0"/>
          <a:ea typeface="MS PGothic" pitchFamily="34" charset="-128"/>
          <a:cs typeface="Century Gothic"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218" name="Picture 6" descr="background.jp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700"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922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E8E8E"/>
                </a:solidFill>
                <a:latin typeface="Century Gothic" pitchFamily="34" charset="0"/>
                <a:ea typeface="MS PGothic" pitchFamily="34" charset="-128"/>
                <a:cs typeface="+mn-cs"/>
              </a:defRPr>
            </a:lvl1pPr>
          </a:lstStyle>
          <a:p>
            <a:pPr>
              <a:defRPr/>
            </a:pPr>
            <a:fld id="{25E8B615-3EB9-9F4D-82E4-C7661B16B1C1}" type="datetimeFigureOut">
              <a:rPr lang="en-US" smtClean="0"/>
              <a:pPr>
                <a:defRPr/>
              </a:pPr>
              <a:t>3/2/2023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srgbClr val="3C3C3C">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E8E8E"/>
                </a:solidFill>
                <a:latin typeface="Century Gothic" pitchFamily="34" charset="0"/>
                <a:ea typeface="MS PGothic" pitchFamily="34" charset="-128"/>
                <a:cs typeface="+mn-cs"/>
              </a:defRPr>
            </a:lvl1pPr>
          </a:lstStyle>
          <a:p>
            <a:pPr>
              <a:defRPr/>
            </a:pPr>
            <a:fld id="{DEF6CA63-793D-9E40-8E6F-CE430C44E2F5}" type="slidenum">
              <a:rPr lang="en-US" smtClean="0"/>
              <a:pPr>
                <a:defRPr/>
              </a:pPr>
              <a:t>‹N°›</a:t>
            </a:fld>
            <a:endParaRPr lang="en-US"/>
          </a:p>
        </p:txBody>
      </p:sp>
    </p:spTree>
    <p:extLst>
      <p:ext uri="{BB962C8B-B14F-4D97-AF65-F5344CB8AC3E}">
        <p14:creationId xmlns:p14="http://schemas.microsoft.com/office/powerpoint/2010/main" val="120261034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Lst>
  <p:txStyles>
    <p:titleStyle>
      <a:lvl1pPr algn="l" defTabSz="457200" rtl="0" eaLnBrk="1" fontAlgn="base" hangingPunct="1">
        <a:spcBef>
          <a:spcPct val="0"/>
        </a:spcBef>
        <a:spcAft>
          <a:spcPct val="0"/>
        </a:spcAft>
        <a:defRPr sz="3200" b="1" kern="1200">
          <a:solidFill>
            <a:schemeClr val="tx1"/>
          </a:solidFill>
          <a:latin typeface="+mj-lt"/>
          <a:ea typeface="MS PGothic" pitchFamily="34" charset="-128"/>
          <a:cs typeface="MS PGothic" charset="0"/>
        </a:defRPr>
      </a:lvl1pPr>
      <a:lvl2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2pPr>
      <a:lvl3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3pPr>
      <a:lvl4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4pPr>
      <a:lvl5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5pPr>
      <a:lvl6pPr marL="4572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6pPr>
      <a:lvl7pPr marL="9144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7pPr>
      <a:lvl8pPr marL="13716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8pPr>
      <a:lvl9pPr marL="18288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Century Gothic" pitchFamily="34" charset="0"/>
          <a:ea typeface="MS PGothic" pitchFamily="34" charset="-128"/>
          <a:cs typeface="Century Gothic" pitchFamily="34"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Century Gothic" pitchFamily="34" charset="0"/>
          <a:ea typeface="MS PGothic" pitchFamily="34" charset="-128"/>
          <a:cs typeface="Century Gothic" pitchFamily="34" charset="0"/>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Century Gothic" pitchFamily="34" charset="0"/>
          <a:ea typeface="MS PGothic" pitchFamily="34" charset="-128"/>
          <a:cs typeface="Century Gothic" pitchFamily="34" charset="0"/>
        </a:defRPr>
      </a:lvl3pPr>
      <a:lvl4pPr marL="1600200" indent="-228600" algn="l" defTabSz="457200" rtl="0" eaLnBrk="1" fontAlgn="base" hangingPunct="1">
        <a:spcBef>
          <a:spcPct val="20000"/>
        </a:spcBef>
        <a:spcAft>
          <a:spcPct val="0"/>
        </a:spcAft>
        <a:buFont typeface="Arial" charset="0"/>
        <a:buChar char="–"/>
        <a:defRPr kern="1200">
          <a:solidFill>
            <a:schemeClr val="tx1"/>
          </a:solidFill>
          <a:latin typeface="Century Gothic" pitchFamily="34" charset="0"/>
          <a:ea typeface="MS PGothic" pitchFamily="34" charset="-128"/>
          <a:cs typeface="Century Gothic" pitchFamily="34" charset="0"/>
        </a:defRPr>
      </a:lvl4pPr>
      <a:lvl5pPr marL="2057400" indent="-228600" algn="l" defTabSz="457200" rtl="0" eaLnBrk="1" fontAlgn="base" hangingPunct="1">
        <a:spcBef>
          <a:spcPct val="20000"/>
        </a:spcBef>
        <a:spcAft>
          <a:spcPct val="0"/>
        </a:spcAft>
        <a:buFont typeface="Arial" charset="0"/>
        <a:buChar char="»"/>
        <a:defRPr kern="1200">
          <a:solidFill>
            <a:schemeClr val="tx1"/>
          </a:solidFill>
          <a:latin typeface="Century Gothic" pitchFamily="34" charset="0"/>
          <a:ea typeface="MS PGothic" pitchFamily="34" charset="-128"/>
          <a:cs typeface="Century Gothic"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218" name="Picture 6" descr="background.jp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700"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922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E8E8E"/>
                </a:solidFill>
                <a:latin typeface="Century Gothic" pitchFamily="34" charset="0"/>
                <a:ea typeface="MS PGothic" pitchFamily="34" charset="-128"/>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E8E8E"/>
                </a:solidFill>
                <a:latin typeface="Century Gothic" pitchFamily="34" charset="0"/>
                <a:ea typeface="MS PGothic" pitchFamily="34" charset="-128"/>
                <a:cs typeface="+mn-cs"/>
              </a:defRPr>
            </a:lvl1pPr>
          </a:lstStyle>
          <a:p>
            <a:pPr>
              <a:defRPr/>
            </a:pPr>
            <a:fld id="{DEF6CA63-793D-9E40-8E6F-CE430C44E2F5}" type="slidenum">
              <a:rPr lang="en-US" smtClean="0"/>
              <a:pPr>
                <a:defRPr/>
              </a:pPr>
              <a:t>‹N°›</a:t>
            </a:fld>
            <a:endParaRPr lang="en-US"/>
          </a:p>
        </p:txBody>
      </p:sp>
    </p:spTree>
    <p:extLst>
      <p:ext uri="{BB962C8B-B14F-4D97-AF65-F5344CB8AC3E}">
        <p14:creationId xmlns:p14="http://schemas.microsoft.com/office/powerpoint/2010/main" val="417143586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67" r:id="rId19"/>
  </p:sldLayoutIdLst>
  <p:hf hdr="0" ftr="0" dt="0"/>
  <p:txStyles>
    <p:titleStyle>
      <a:lvl1pPr algn="l" defTabSz="457200" rtl="0" eaLnBrk="1" fontAlgn="base" hangingPunct="1">
        <a:spcBef>
          <a:spcPct val="0"/>
        </a:spcBef>
        <a:spcAft>
          <a:spcPct val="0"/>
        </a:spcAft>
        <a:defRPr sz="3200" b="1" kern="1200">
          <a:solidFill>
            <a:schemeClr val="tx1"/>
          </a:solidFill>
          <a:latin typeface="+mj-lt"/>
          <a:ea typeface="MS PGothic" pitchFamily="34" charset="-128"/>
          <a:cs typeface="MS PGothic" charset="0"/>
        </a:defRPr>
      </a:lvl1pPr>
      <a:lvl2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2pPr>
      <a:lvl3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3pPr>
      <a:lvl4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4pPr>
      <a:lvl5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5pPr>
      <a:lvl6pPr marL="4572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6pPr>
      <a:lvl7pPr marL="9144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7pPr>
      <a:lvl8pPr marL="13716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8pPr>
      <a:lvl9pPr marL="18288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Century Gothic" pitchFamily="34" charset="0"/>
          <a:ea typeface="MS PGothic" pitchFamily="34" charset="-128"/>
          <a:cs typeface="Century Gothic" pitchFamily="34"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Century Gothic" pitchFamily="34" charset="0"/>
          <a:ea typeface="MS PGothic" pitchFamily="34" charset="-128"/>
          <a:cs typeface="Century Gothic" pitchFamily="34" charset="0"/>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Century Gothic" pitchFamily="34" charset="0"/>
          <a:ea typeface="MS PGothic" pitchFamily="34" charset="-128"/>
          <a:cs typeface="Century Gothic" pitchFamily="34" charset="0"/>
        </a:defRPr>
      </a:lvl3pPr>
      <a:lvl4pPr marL="1600200" indent="-228600" algn="l" defTabSz="457200" rtl="0" eaLnBrk="1" fontAlgn="base" hangingPunct="1">
        <a:spcBef>
          <a:spcPct val="20000"/>
        </a:spcBef>
        <a:spcAft>
          <a:spcPct val="0"/>
        </a:spcAft>
        <a:buFont typeface="Arial" charset="0"/>
        <a:buChar char="–"/>
        <a:defRPr kern="1200">
          <a:solidFill>
            <a:schemeClr val="tx1"/>
          </a:solidFill>
          <a:latin typeface="Century Gothic" pitchFamily="34" charset="0"/>
          <a:ea typeface="MS PGothic" pitchFamily="34" charset="-128"/>
          <a:cs typeface="Century Gothic" pitchFamily="34" charset="0"/>
        </a:defRPr>
      </a:lvl4pPr>
      <a:lvl5pPr marL="2057400" indent="-228600" algn="l" defTabSz="457200" rtl="0" eaLnBrk="1" fontAlgn="base" hangingPunct="1">
        <a:spcBef>
          <a:spcPct val="20000"/>
        </a:spcBef>
        <a:spcAft>
          <a:spcPct val="0"/>
        </a:spcAft>
        <a:buFont typeface="Arial" charset="0"/>
        <a:buChar char="»"/>
        <a:defRPr kern="1200">
          <a:solidFill>
            <a:schemeClr val="tx1"/>
          </a:solidFill>
          <a:latin typeface="Century Gothic" pitchFamily="34" charset="0"/>
          <a:ea typeface="MS PGothic" pitchFamily="34" charset="-128"/>
          <a:cs typeface="Century Gothic"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218" name="Picture 6" descr="background.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2700"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922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E8E8E"/>
                </a:solidFill>
                <a:latin typeface="Century Gothic" pitchFamily="34" charset="0"/>
                <a:ea typeface="MS PGothic" pitchFamily="34" charset="-128"/>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E8E8E"/>
                </a:solidFill>
                <a:latin typeface="Century Gothic" pitchFamily="34" charset="0"/>
                <a:ea typeface="MS PGothic" pitchFamily="34" charset="-128"/>
                <a:cs typeface="+mn-cs"/>
              </a:defRPr>
            </a:lvl1pPr>
          </a:lstStyle>
          <a:p>
            <a:pPr>
              <a:defRPr/>
            </a:pPr>
            <a:fld id="{DEF6CA63-793D-9E40-8E6F-CE430C44E2F5}" type="slidenum">
              <a:rPr lang="en-US" smtClean="0"/>
              <a:pPr>
                <a:defRPr/>
              </a:pPr>
              <a:t>‹N°›</a:t>
            </a:fld>
            <a:endParaRPr lang="en-US"/>
          </a:p>
        </p:txBody>
      </p:sp>
    </p:spTree>
    <p:extLst>
      <p:ext uri="{BB962C8B-B14F-4D97-AF65-F5344CB8AC3E}">
        <p14:creationId xmlns:p14="http://schemas.microsoft.com/office/powerpoint/2010/main" val="3947390795"/>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Lst>
  <p:hf hdr="0" ftr="0" dt="0"/>
  <p:txStyles>
    <p:titleStyle>
      <a:lvl1pPr algn="l" defTabSz="457200" rtl="0" eaLnBrk="1" fontAlgn="base" hangingPunct="1">
        <a:spcBef>
          <a:spcPct val="0"/>
        </a:spcBef>
        <a:spcAft>
          <a:spcPct val="0"/>
        </a:spcAft>
        <a:defRPr sz="3200" b="1" kern="1200">
          <a:solidFill>
            <a:schemeClr val="tx1"/>
          </a:solidFill>
          <a:latin typeface="+mj-lt"/>
          <a:ea typeface="MS PGothic" pitchFamily="34" charset="-128"/>
          <a:cs typeface="MS PGothic" charset="0"/>
        </a:defRPr>
      </a:lvl1pPr>
      <a:lvl2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2pPr>
      <a:lvl3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3pPr>
      <a:lvl4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4pPr>
      <a:lvl5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5pPr>
      <a:lvl6pPr marL="4572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6pPr>
      <a:lvl7pPr marL="9144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7pPr>
      <a:lvl8pPr marL="13716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8pPr>
      <a:lvl9pPr marL="18288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Century Gothic" pitchFamily="34" charset="0"/>
          <a:ea typeface="MS PGothic" pitchFamily="34" charset="-128"/>
          <a:cs typeface="Century Gothic" pitchFamily="34"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Century Gothic" pitchFamily="34" charset="0"/>
          <a:ea typeface="MS PGothic" pitchFamily="34" charset="-128"/>
          <a:cs typeface="Century Gothic" pitchFamily="34" charset="0"/>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Century Gothic" pitchFamily="34" charset="0"/>
          <a:ea typeface="MS PGothic" pitchFamily="34" charset="-128"/>
          <a:cs typeface="Century Gothic" pitchFamily="34" charset="0"/>
        </a:defRPr>
      </a:lvl3pPr>
      <a:lvl4pPr marL="1600200" indent="-228600" algn="l" defTabSz="457200" rtl="0" eaLnBrk="1" fontAlgn="base" hangingPunct="1">
        <a:spcBef>
          <a:spcPct val="20000"/>
        </a:spcBef>
        <a:spcAft>
          <a:spcPct val="0"/>
        </a:spcAft>
        <a:buFont typeface="Arial" charset="0"/>
        <a:buChar char="–"/>
        <a:defRPr kern="1200">
          <a:solidFill>
            <a:schemeClr val="tx1"/>
          </a:solidFill>
          <a:latin typeface="Century Gothic" pitchFamily="34" charset="0"/>
          <a:ea typeface="MS PGothic" pitchFamily="34" charset="-128"/>
          <a:cs typeface="Century Gothic" pitchFamily="34" charset="0"/>
        </a:defRPr>
      </a:lvl4pPr>
      <a:lvl5pPr marL="2057400" indent="-228600" algn="l" defTabSz="457200" rtl="0" eaLnBrk="1" fontAlgn="base" hangingPunct="1">
        <a:spcBef>
          <a:spcPct val="20000"/>
        </a:spcBef>
        <a:spcAft>
          <a:spcPct val="0"/>
        </a:spcAft>
        <a:buFont typeface="Arial" charset="0"/>
        <a:buChar char="»"/>
        <a:defRPr kern="1200">
          <a:solidFill>
            <a:schemeClr val="tx1"/>
          </a:solidFill>
          <a:latin typeface="Century Gothic" pitchFamily="34" charset="0"/>
          <a:ea typeface="MS PGothic" pitchFamily="34" charset="-128"/>
          <a:cs typeface="Century Gothic"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218" name="Picture 6" descr="background.jp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700"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922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E8E8E"/>
                </a:solidFill>
                <a:latin typeface="Century Gothic" pitchFamily="34" charset="0"/>
                <a:ea typeface="MS PGothic" pitchFamily="34" charset="-128"/>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E8E8E"/>
                </a:solidFill>
                <a:latin typeface="Century Gothic" pitchFamily="34" charset="0"/>
                <a:ea typeface="MS PGothic" pitchFamily="34" charset="-128"/>
                <a:cs typeface="+mn-cs"/>
              </a:defRPr>
            </a:lvl1pPr>
          </a:lstStyle>
          <a:p>
            <a:pPr>
              <a:defRPr/>
            </a:pPr>
            <a:fld id="{DEF6CA63-793D-9E40-8E6F-CE430C44E2F5}" type="slidenum">
              <a:rPr lang="en-US" smtClean="0"/>
              <a:pPr>
                <a:defRPr/>
              </a:pPr>
              <a:t>‹N°›</a:t>
            </a:fld>
            <a:endParaRPr lang="en-US"/>
          </a:p>
        </p:txBody>
      </p:sp>
    </p:spTree>
    <p:extLst>
      <p:ext uri="{BB962C8B-B14F-4D97-AF65-F5344CB8AC3E}">
        <p14:creationId xmlns:p14="http://schemas.microsoft.com/office/powerpoint/2010/main" val="387629397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 id="2147483865" r:id="rId18"/>
    <p:sldLayoutId id="2147483866" r:id="rId19"/>
  </p:sldLayoutIdLst>
  <p:hf hdr="0" ftr="0" dt="0"/>
  <p:txStyles>
    <p:titleStyle>
      <a:lvl1pPr algn="l" defTabSz="457200" rtl="0" eaLnBrk="1" fontAlgn="base" hangingPunct="1">
        <a:spcBef>
          <a:spcPct val="0"/>
        </a:spcBef>
        <a:spcAft>
          <a:spcPct val="0"/>
        </a:spcAft>
        <a:defRPr sz="3200" b="1" kern="1200">
          <a:solidFill>
            <a:schemeClr val="tx1"/>
          </a:solidFill>
          <a:latin typeface="+mj-lt"/>
          <a:ea typeface="MS PGothic" pitchFamily="34" charset="-128"/>
          <a:cs typeface="MS PGothic" charset="0"/>
        </a:defRPr>
      </a:lvl1pPr>
      <a:lvl2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2pPr>
      <a:lvl3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3pPr>
      <a:lvl4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4pPr>
      <a:lvl5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5pPr>
      <a:lvl6pPr marL="4572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6pPr>
      <a:lvl7pPr marL="9144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7pPr>
      <a:lvl8pPr marL="13716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8pPr>
      <a:lvl9pPr marL="18288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Century Gothic" pitchFamily="34" charset="0"/>
          <a:ea typeface="MS PGothic" pitchFamily="34" charset="-128"/>
          <a:cs typeface="Century Gothic" pitchFamily="34"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Century Gothic" pitchFamily="34" charset="0"/>
          <a:ea typeface="MS PGothic" pitchFamily="34" charset="-128"/>
          <a:cs typeface="Century Gothic" pitchFamily="34" charset="0"/>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Century Gothic" pitchFamily="34" charset="0"/>
          <a:ea typeface="MS PGothic" pitchFamily="34" charset="-128"/>
          <a:cs typeface="Century Gothic" pitchFamily="34" charset="0"/>
        </a:defRPr>
      </a:lvl3pPr>
      <a:lvl4pPr marL="1600200" indent="-228600" algn="l" defTabSz="457200" rtl="0" eaLnBrk="1" fontAlgn="base" hangingPunct="1">
        <a:spcBef>
          <a:spcPct val="20000"/>
        </a:spcBef>
        <a:spcAft>
          <a:spcPct val="0"/>
        </a:spcAft>
        <a:buFont typeface="Arial" charset="0"/>
        <a:buChar char="–"/>
        <a:defRPr kern="1200">
          <a:solidFill>
            <a:schemeClr val="tx1"/>
          </a:solidFill>
          <a:latin typeface="Century Gothic" pitchFamily="34" charset="0"/>
          <a:ea typeface="MS PGothic" pitchFamily="34" charset="-128"/>
          <a:cs typeface="Century Gothic" pitchFamily="34" charset="0"/>
        </a:defRPr>
      </a:lvl4pPr>
      <a:lvl5pPr marL="2057400" indent="-228600" algn="l" defTabSz="457200" rtl="0" eaLnBrk="1" fontAlgn="base" hangingPunct="1">
        <a:spcBef>
          <a:spcPct val="20000"/>
        </a:spcBef>
        <a:spcAft>
          <a:spcPct val="0"/>
        </a:spcAft>
        <a:buFont typeface="Arial" charset="0"/>
        <a:buChar char="»"/>
        <a:defRPr kern="1200">
          <a:solidFill>
            <a:schemeClr val="tx1"/>
          </a:solidFill>
          <a:latin typeface="Century Gothic" pitchFamily="34" charset="0"/>
          <a:ea typeface="MS PGothic" pitchFamily="34" charset="-128"/>
          <a:cs typeface="Century Gothic"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1.xml"/><Relationship Id="rId1" Type="http://schemas.openxmlformats.org/officeDocument/2006/relationships/slideLayout" Target="../slideLayouts/slideLayout38.xml"/><Relationship Id="rId4" Type="http://schemas.openxmlformats.org/officeDocument/2006/relationships/chart" Target="../charts/chart20.xml"/></Relationships>
</file>

<file path=ppt/slides/_rels/slide3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3.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33516"/>
            <a:ext cx="9144000" cy="1624083"/>
          </a:xfrm>
        </p:spPr>
        <p:txBody>
          <a:bodyPr>
            <a:normAutofit fontScale="90000"/>
          </a:bodyPr>
          <a:lstStyle/>
          <a:p>
            <a:r>
              <a:rPr lang="en-US" dirty="0" err="1"/>
              <a:t>Confiance</a:t>
            </a:r>
            <a:r>
              <a:rPr lang="en-US" dirty="0"/>
              <a:t> </a:t>
            </a:r>
            <a:r>
              <a:rPr lang="en-US" dirty="0" err="1"/>
              <a:t>institutionnelle</a:t>
            </a:r>
            <a:r>
              <a:rPr lang="en-US" dirty="0"/>
              <a:t>, questions </a:t>
            </a:r>
            <a:r>
              <a:rPr lang="en-US" dirty="0" err="1"/>
              <a:t>identitaires</a:t>
            </a:r>
            <a:r>
              <a:rPr lang="en-US" dirty="0"/>
              <a:t> et </a:t>
            </a:r>
            <a:r>
              <a:rPr lang="en-US" dirty="0" err="1"/>
              <a:t>accès</a:t>
            </a:r>
            <a:r>
              <a:rPr lang="en-US" dirty="0"/>
              <a:t> aux services publics </a:t>
            </a:r>
            <a:r>
              <a:rPr lang="en-US" dirty="0" err="1"/>
              <a:t>en</a:t>
            </a:r>
            <a:r>
              <a:rPr lang="en-US" dirty="0"/>
              <a:t> Guinée </a:t>
            </a:r>
          </a:p>
        </p:txBody>
      </p:sp>
      <p:sp>
        <p:nvSpPr>
          <p:cNvPr id="3" name="Subtitle 2"/>
          <p:cNvSpPr>
            <a:spLocks noGrp="1"/>
          </p:cNvSpPr>
          <p:nvPr>
            <p:ph type="subTitle" idx="1"/>
          </p:nvPr>
        </p:nvSpPr>
        <p:spPr>
          <a:xfrm>
            <a:off x="-1" y="3828334"/>
            <a:ext cx="8908471" cy="590413"/>
          </a:xfrm>
        </p:spPr>
        <p:txBody>
          <a:bodyPr>
            <a:normAutofit/>
          </a:bodyPr>
          <a:lstStyle/>
          <a:p>
            <a:r>
              <a:rPr lang="fr-FR" dirty="0">
                <a:solidFill>
                  <a:srgbClr val="0A0A0A"/>
                </a:solidFill>
              </a:rPr>
              <a:t>Résultats du 9</a:t>
            </a:r>
            <a:r>
              <a:rPr lang="fr-FR" baseline="30000" dirty="0">
                <a:solidFill>
                  <a:srgbClr val="0A0A0A"/>
                </a:solidFill>
              </a:rPr>
              <a:t>ème</a:t>
            </a:r>
            <a:r>
              <a:rPr lang="fr-FR" dirty="0">
                <a:solidFill>
                  <a:srgbClr val="0A0A0A"/>
                </a:solidFill>
              </a:rPr>
              <a:t> tour d’</a:t>
            </a:r>
            <a:r>
              <a:rPr lang="fr-FR" dirty="0" err="1">
                <a:solidFill>
                  <a:srgbClr val="0A0A0A"/>
                </a:solidFill>
              </a:rPr>
              <a:t>Afrobarometer</a:t>
            </a:r>
            <a:r>
              <a:rPr lang="fr-FR" dirty="0">
                <a:solidFill>
                  <a:srgbClr val="0A0A0A"/>
                </a:solidFill>
              </a:rPr>
              <a:t> en Guinée</a:t>
            </a:r>
          </a:p>
        </p:txBody>
      </p:sp>
      <p:sp>
        <p:nvSpPr>
          <p:cNvPr id="4" name="Slide Number Placeholder 3">
            <a:extLst>
              <a:ext uri="{FF2B5EF4-FFF2-40B4-BE49-F238E27FC236}">
                <a16:creationId xmlns:a16="http://schemas.microsoft.com/office/drawing/2014/main" xmlns="" id="{6B81862C-0028-4156-BEC5-810C3EEBE885}"/>
              </a:ext>
            </a:extLst>
          </p:cNvPr>
          <p:cNvSpPr>
            <a:spLocks noGrp="1"/>
          </p:cNvSpPr>
          <p:nvPr>
            <p:ph type="sldNum" sz="quarter" idx="17"/>
          </p:nvPr>
        </p:nvSpPr>
        <p:spPr/>
        <p:txBody>
          <a:bodyPr/>
          <a:lstStyle/>
          <a:p>
            <a:pPr>
              <a:defRPr/>
            </a:pPr>
            <a:fld id="{DEF6CA63-793D-9E40-8E6F-CE430C44E2F5}" type="slidenum">
              <a:rPr lang="en-US" smtClean="0"/>
              <a:pPr>
                <a:defRPr/>
              </a:pPr>
              <a:t>1</a:t>
            </a:fld>
            <a:endParaRPr lang="en-US"/>
          </a:p>
        </p:txBody>
      </p:sp>
      <p:pic>
        <p:nvPicPr>
          <p:cNvPr id="5" name="Image 5">
            <a:extLst>
              <a:ext uri="{FF2B5EF4-FFF2-40B4-BE49-F238E27FC236}">
                <a16:creationId xmlns:a16="http://schemas.microsoft.com/office/drawing/2014/main" xmlns="" id="{23E70305-9F21-DDF8-2C37-F0BB89872C6A}"/>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t="1145" b="1145"/>
          <a:stretch>
            <a:fillRect/>
          </a:stretch>
        </p:blipFill>
        <p:spPr bwMode="auto">
          <a:xfrm>
            <a:off x="284163" y="4976813"/>
            <a:ext cx="16208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40">
            <a:extLst>
              <a:ext uri="{FF2B5EF4-FFF2-40B4-BE49-F238E27FC236}">
                <a16:creationId xmlns:a16="http://schemas.microsoft.com/office/drawing/2014/main" xmlns="" id="{3E7DC562-B16C-4BBA-ADCB-5171B8520E3A}"/>
              </a:ext>
            </a:extLst>
          </p:cNvPr>
          <p:cNvPicPr>
            <a:picLocks noGrp="1"/>
          </p:cNvPicPr>
          <p:nvPr>
            <p:ph type="pic" sz="quarter" idx="14"/>
          </p:nvPr>
        </p:nvPicPr>
        <p:blipFill>
          <a:blip r:embed="rId3" cstate="print">
            <a:extLst>
              <a:ext uri="{28A0092B-C50C-407E-A947-70E740481C1C}">
                <a14:useLocalDpi xmlns:a14="http://schemas.microsoft.com/office/drawing/2010/main" val="0"/>
              </a:ext>
            </a:extLst>
          </a:blip>
          <a:srcRect l="15925" r="15925"/>
          <a:stretch>
            <a:fillRect/>
          </a:stretch>
        </p:blipFill>
        <p:spPr>
          <a:xfrm>
            <a:off x="7070725" y="5003317"/>
            <a:ext cx="1620838" cy="1276350"/>
          </a:xfrm>
          <a:prstGeom prst="rect">
            <a:avLst/>
          </a:prstGeom>
        </p:spPr>
      </p:pic>
    </p:spTree>
    <p:extLst>
      <p:ext uri="{BB962C8B-B14F-4D97-AF65-F5344CB8AC3E}">
        <p14:creationId xmlns:p14="http://schemas.microsoft.com/office/powerpoint/2010/main" val="439509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24" y="527825"/>
            <a:ext cx="2490538" cy="2456051"/>
          </a:xfrm>
          <a:ln>
            <a:noFill/>
          </a:ln>
        </p:spPr>
        <p:txBody>
          <a:bodyPr rtlCol="0">
            <a:noAutofit/>
          </a:bodyPr>
          <a:lstStyle/>
          <a:p>
            <a:pPr algn="l" fontAlgn="auto">
              <a:spcAft>
                <a:spcPts val="0"/>
              </a:spcAft>
              <a:defRPr/>
            </a:pPr>
            <a:r>
              <a:rPr lang="fr-FR" sz="2500" dirty="0">
                <a:solidFill>
                  <a:srgbClr val="080808"/>
                </a:solidFill>
                <a:ea typeface="+mj-ea"/>
                <a:cs typeface="+mj-cs"/>
              </a:rPr>
              <a:t>Confiance populaire   aux institutions          </a:t>
            </a:r>
            <a:r>
              <a:rPr lang="fr-FR" sz="2500" b="0" noProof="0" dirty="0">
                <a:solidFill>
                  <a:srgbClr val="080808"/>
                </a:solidFill>
                <a:ea typeface="+mj-ea"/>
                <a:cs typeface="+mj-cs"/>
              </a:rPr>
              <a:t>| Guinée                 | 2022</a:t>
            </a:r>
          </a:p>
        </p:txBody>
      </p:sp>
      <p:sp>
        <p:nvSpPr>
          <p:cNvPr id="2050" name="Text Placeholder 2"/>
          <p:cNvSpPr>
            <a:spLocks noGrp="1"/>
          </p:cNvSpPr>
          <p:nvPr>
            <p:ph type="body" sz="quarter" idx="13"/>
          </p:nvPr>
        </p:nvSpPr>
        <p:spPr>
          <a:xfrm>
            <a:off x="175024" y="3718848"/>
            <a:ext cx="2723451" cy="2419912"/>
          </a:xfrm>
        </p:spPr>
        <p:txBody>
          <a:bodyPr/>
          <a:lstStyle/>
          <a:p>
            <a:pPr>
              <a:spcBef>
                <a:spcPts val="0"/>
              </a:spcBef>
            </a:pPr>
            <a:r>
              <a:rPr lang="fr-FR" b="1" i="1" dirty="0">
                <a:solidFill>
                  <a:srgbClr val="080808"/>
                </a:solidFill>
                <a:latin typeface="Century Gothic" charset="0"/>
                <a:ea typeface="MS PGothic" charset="0"/>
                <a:cs typeface="Century Gothic" charset="0"/>
              </a:rPr>
              <a:t>Question posée aux répondants : </a:t>
            </a:r>
            <a:r>
              <a:rPr lang="fr-FR" i="1" dirty="0">
                <a:solidFill>
                  <a:srgbClr val="080808"/>
                </a:solidFill>
              </a:rPr>
              <a:t>A quel point faites-vous confiance à chacune des institutions suivantes, ou n’en avez-vous pas suffisamment entendu parler pour vous prononcer ? (% qui disent « partiellement confiance » ou « beaucoup confiance »)</a:t>
            </a:r>
            <a:endParaRPr lang="fr-FR" i="1" dirty="0">
              <a:solidFill>
                <a:srgbClr val="080808"/>
              </a:solidFill>
              <a:latin typeface="Century Gothic" charset="0"/>
              <a:ea typeface="MS PGothic" charset="0"/>
              <a:cs typeface="Century Gothic" charset="0"/>
            </a:endParaRPr>
          </a:p>
        </p:txBody>
      </p:sp>
      <p:sp>
        <p:nvSpPr>
          <p:cNvPr id="3" name="Slide Number Placeholder 2">
            <a:extLst>
              <a:ext uri="{FF2B5EF4-FFF2-40B4-BE49-F238E27FC236}">
                <a16:creationId xmlns:a16="http://schemas.microsoft.com/office/drawing/2014/main" xmlns="" id="{6C15CF8D-BE6D-4A69-8262-B124F7084B57}"/>
              </a:ext>
            </a:extLst>
          </p:cNvPr>
          <p:cNvSpPr>
            <a:spLocks noGrp="1"/>
          </p:cNvSpPr>
          <p:nvPr>
            <p:ph type="sldNum"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38F377-1CC9-D747-9286-773277BE5713}" type="slidenum">
              <a:rPr kumimoji="0" lang="en-US" sz="1200" b="0" i="0" u="none" strike="noStrike" kern="1200" cap="none" spc="0" normalizeH="0" baseline="0" noProof="0" smtClean="0">
                <a:ln>
                  <a:noFill/>
                </a:ln>
                <a:solidFill>
                  <a:srgbClr val="8E8E8E"/>
                </a:solidFill>
                <a:effectLst/>
                <a:uLnTx/>
                <a:uFillTx/>
                <a:latin typeface="Century Gothic"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8E8E8E"/>
              </a:solidFill>
              <a:effectLst/>
              <a:uLnTx/>
              <a:uFillTx/>
              <a:latin typeface="Century Gothic" pitchFamily="34" charset="0"/>
              <a:ea typeface="MS PGothic" pitchFamily="34" charset="-128"/>
              <a:cs typeface="+mn-cs"/>
            </a:endParaRPr>
          </a:p>
        </p:txBody>
      </p:sp>
      <p:graphicFrame>
        <p:nvGraphicFramePr>
          <p:cNvPr id="4" name="Graphique 3">
            <a:extLst>
              <a:ext uri="{FF2B5EF4-FFF2-40B4-BE49-F238E27FC236}">
                <a16:creationId xmlns:a16="http://schemas.microsoft.com/office/drawing/2014/main" xmlns="" id="{00000000-0008-0000-0300-000002000000}"/>
              </a:ext>
            </a:extLst>
          </p:cNvPr>
          <p:cNvGraphicFramePr>
            <a:graphicFrameLocks/>
          </p:cNvGraphicFramePr>
          <p:nvPr>
            <p:extLst>
              <p:ext uri="{D42A27DB-BD31-4B8C-83A1-F6EECF244321}">
                <p14:modId xmlns:p14="http://schemas.microsoft.com/office/powerpoint/2010/main" val="1267749989"/>
              </p:ext>
            </p:extLst>
          </p:nvPr>
        </p:nvGraphicFramePr>
        <p:xfrm>
          <a:off x="2898475" y="282737"/>
          <a:ext cx="6281618" cy="60112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9305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08" y="180834"/>
            <a:ext cx="2718302" cy="3275462"/>
          </a:xfrm>
          <a:ln>
            <a:noFill/>
          </a:ln>
        </p:spPr>
        <p:txBody>
          <a:bodyPr rtlCol="0">
            <a:noAutofit/>
          </a:bodyPr>
          <a:lstStyle/>
          <a:p>
            <a:pPr algn="l" fontAlgn="auto">
              <a:spcAft>
                <a:spcPts val="0"/>
              </a:spcAft>
              <a:defRPr/>
            </a:pPr>
            <a:r>
              <a:rPr lang="fr-FR" sz="2400" dirty="0">
                <a:solidFill>
                  <a:srgbClr val="080808"/>
                </a:solidFill>
                <a:ea typeface="+mj-ea"/>
                <a:cs typeface="+mj-cs"/>
              </a:rPr>
              <a:t>Confiance populaire aux leaders religieux          </a:t>
            </a:r>
            <a:r>
              <a:rPr lang="fr-FR" sz="2400" b="0" noProof="0" dirty="0">
                <a:solidFill>
                  <a:srgbClr val="080808"/>
                </a:solidFill>
                <a:ea typeface="+mj-ea"/>
                <a:cs typeface="+mj-cs"/>
              </a:rPr>
              <a:t>| par groupe démographique </a:t>
            </a:r>
            <a:r>
              <a:rPr kumimoji="0" lang="fr-FR" sz="2400" b="0" i="0" u="none" strike="noStrike" kern="1200" cap="none" spc="0" normalizeH="0" baseline="0" noProof="0" dirty="0">
                <a:ln>
                  <a:noFill/>
                </a:ln>
                <a:solidFill>
                  <a:srgbClr val="080808"/>
                </a:solidFill>
                <a:effectLst/>
                <a:uLnTx/>
                <a:uFillTx/>
                <a:latin typeface="Century Gothic" panose="020F0302020204030204"/>
                <a:ea typeface="MS PGothic" pitchFamily="34" charset="-128"/>
                <a:cs typeface="+mj-cs"/>
              </a:rPr>
              <a:t>| </a:t>
            </a:r>
            <a:r>
              <a:rPr lang="fr-FR" sz="2400" b="0" noProof="0" dirty="0">
                <a:solidFill>
                  <a:srgbClr val="080808"/>
                </a:solidFill>
                <a:ea typeface="+mj-ea"/>
                <a:cs typeface="+mj-cs"/>
              </a:rPr>
              <a:t>Guinée | 2022</a:t>
            </a:r>
          </a:p>
        </p:txBody>
      </p:sp>
      <p:sp>
        <p:nvSpPr>
          <p:cNvPr id="2050" name="Text Placeholder 2"/>
          <p:cNvSpPr>
            <a:spLocks noGrp="1"/>
          </p:cNvSpPr>
          <p:nvPr>
            <p:ph type="body" sz="quarter" idx="13"/>
          </p:nvPr>
        </p:nvSpPr>
        <p:spPr>
          <a:xfrm>
            <a:off x="175023" y="3944203"/>
            <a:ext cx="2718302" cy="2238233"/>
          </a:xfrm>
        </p:spPr>
        <p:txBody>
          <a:bodyPr/>
          <a:lstStyle/>
          <a:p>
            <a:pPr>
              <a:spcBef>
                <a:spcPts val="0"/>
              </a:spcBef>
            </a:pPr>
            <a:r>
              <a:rPr lang="fr-FR" b="1" i="1" dirty="0">
                <a:solidFill>
                  <a:srgbClr val="080808"/>
                </a:solidFill>
                <a:latin typeface="Century Gothic" charset="0"/>
                <a:ea typeface="MS PGothic" charset="0"/>
                <a:cs typeface="Century Gothic" charset="0"/>
              </a:rPr>
              <a:t>Question posée aux répondants : </a:t>
            </a:r>
            <a:r>
              <a:rPr lang="fr-FR" i="1" dirty="0">
                <a:solidFill>
                  <a:srgbClr val="080808"/>
                </a:solidFill>
              </a:rPr>
              <a:t>A quel point faites-vous confiance aux leaders religieux, ou n’en avez-vous pas suffisamment entendu parler pour vous prononcer ? (% qui disent « partiellement confiance » ou « beaucoup confiance »)</a:t>
            </a:r>
            <a:endParaRPr lang="fr-FR" i="1" dirty="0">
              <a:solidFill>
                <a:srgbClr val="080808"/>
              </a:solidFill>
              <a:latin typeface="Century Gothic" charset="0"/>
              <a:ea typeface="MS PGothic" charset="0"/>
              <a:cs typeface="Century Gothic" charset="0"/>
            </a:endParaRPr>
          </a:p>
        </p:txBody>
      </p:sp>
      <p:sp>
        <p:nvSpPr>
          <p:cNvPr id="3" name="Slide Number Placeholder 2">
            <a:extLst>
              <a:ext uri="{FF2B5EF4-FFF2-40B4-BE49-F238E27FC236}">
                <a16:creationId xmlns:a16="http://schemas.microsoft.com/office/drawing/2014/main" xmlns="" id="{6C15CF8D-BE6D-4A69-8262-B124F7084B57}"/>
              </a:ext>
            </a:extLst>
          </p:cNvPr>
          <p:cNvSpPr>
            <a:spLocks noGrp="1"/>
          </p:cNvSpPr>
          <p:nvPr>
            <p:ph type="sldNum"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38F377-1CC9-D747-9286-773277BE5713}" type="slidenum">
              <a:rPr kumimoji="0" lang="en-US" sz="1200" b="0" i="0" u="none" strike="noStrike" kern="1200" cap="none" spc="0" normalizeH="0" baseline="0" noProof="0" smtClean="0">
                <a:ln>
                  <a:noFill/>
                </a:ln>
                <a:solidFill>
                  <a:srgbClr val="8E8E8E"/>
                </a:solidFill>
                <a:effectLst/>
                <a:uLnTx/>
                <a:uFillTx/>
                <a:latin typeface="Century Gothic"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8E8E8E"/>
              </a:solidFill>
              <a:effectLst/>
              <a:uLnTx/>
              <a:uFillTx/>
              <a:latin typeface="Century Gothic" pitchFamily="34" charset="0"/>
              <a:ea typeface="MS PGothic" pitchFamily="34" charset="-128"/>
              <a:cs typeface="+mn-cs"/>
            </a:endParaRPr>
          </a:p>
        </p:txBody>
      </p:sp>
      <p:graphicFrame>
        <p:nvGraphicFramePr>
          <p:cNvPr id="5" name="Graphique 4">
            <a:extLst>
              <a:ext uri="{FF2B5EF4-FFF2-40B4-BE49-F238E27FC236}">
                <a16:creationId xmlns:a16="http://schemas.microsoft.com/office/drawing/2014/main" xmlns="" id="{73D3A9BE-4134-CD7E-46AF-806DAFD95A81}"/>
              </a:ext>
            </a:extLst>
          </p:cNvPr>
          <p:cNvGraphicFramePr>
            <a:graphicFrameLocks/>
          </p:cNvGraphicFramePr>
          <p:nvPr>
            <p:extLst>
              <p:ext uri="{D42A27DB-BD31-4B8C-83A1-F6EECF244321}">
                <p14:modId xmlns:p14="http://schemas.microsoft.com/office/powerpoint/2010/main" val="4192064671"/>
              </p:ext>
            </p:extLst>
          </p:nvPr>
        </p:nvGraphicFramePr>
        <p:xfrm>
          <a:off x="2779294" y="26987"/>
          <a:ext cx="6364705" cy="62670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7897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22" y="177421"/>
            <a:ext cx="8765777" cy="955343"/>
          </a:xfrm>
          <a:ln>
            <a:noFill/>
          </a:ln>
        </p:spPr>
        <p:txBody>
          <a:bodyPr rtlCol="0">
            <a:noAutofit/>
          </a:bodyPr>
          <a:lstStyle/>
          <a:p>
            <a:pPr algn="l" fontAlgn="auto">
              <a:spcAft>
                <a:spcPts val="0"/>
              </a:spcAft>
              <a:defRPr/>
            </a:pPr>
            <a:r>
              <a:rPr lang="fr-FR" sz="2800" dirty="0">
                <a:solidFill>
                  <a:srgbClr val="080808"/>
                </a:solidFill>
                <a:ea typeface="+mj-ea"/>
                <a:cs typeface="+mj-cs"/>
              </a:rPr>
              <a:t>Confiance aux leaders traditionnels </a:t>
            </a:r>
            <a:r>
              <a:rPr lang="fr-FR" sz="2800" b="0" noProof="0" dirty="0">
                <a:solidFill>
                  <a:srgbClr val="080808"/>
                </a:solidFill>
                <a:ea typeface="+mj-ea"/>
                <a:cs typeface="+mj-cs"/>
              </a:rPr>
              <a:t>| par groupe démographique | Guinée | 2022</a:t>
            </a:r>
          </a:p>
        </p:txBody>
      </p:sp>
      <p:sp>
        <p:nvSpPr>
          <p:cNvPr id="2050" name="Text Placeholder 2"/>
          <p:cNvSpPr>
            <a:spLocks noGrp="1"/>
          </p:cNvSpPr>
          <p:nvPr>
            <p:ph type="body" sz="quarter" idx="13"/>
          </p:nvPr>
        </p:nvSpPr>
        <p:spPr>
          <a:xfrm>
            <a:off x="175022" y="5554639"/>
            <a:ext cx="8968977" cy="739395"/>
          </a:xfrm>
        </p:spPr>
        <p:txBody>
          <a:bodyPr/>
          <a:lstStyle/>
          <a:p>
            <a:pPr>
              <a:spcBef>
                <a:spcPts val="0"/>
              </a:spcBef>
            </a:pPr>
            <a:r>
              <a:rPr lang="fr-FR" b="1" i="1" dirty="0">
                <a:solidFill>
                  <a:srgbClr val="080808"/>
                </a:solidFill>
                <a:latin typeface="Century Gothic" charset="0"/>
                <a:ea typeface="MS PGothic" charset="0"/>
                <a:cs typeface="Century Gothic" charset="0"/>
              </a:rPr>
              <a:t>Question posée aux répondants : </a:t>
            </a:r>
            <a:r>
              <a:rPr lang="fr-FR" i="1" dirty="0">
                <a:solidFill>
                  <a:srgbClr val="080808"/>
                </a:solidFill>
              </a:rPr>
              <a:t>A quel point faites-vous confiance aux leaders traditionnels, ou n’en avez-vous pas suffisamment entendu parler pour vous prononcer ? (% qui disent « partiellement confiance » ou « beaucoup confiance »)</a:t>
            </a:r>
            <a:endParaRPr lang="fr-FR" i="1" dirty="0">
              <a:solidFill>
                <a:srgbClr val="080808"/>
              </a:solidFill>
              <a:latin typeface="Century Gothic" charset="0"/>
              <a:ea typeface="MS PGothic" charset="0"/>
              <a:cs typeface="Century Gothic" charset="0"/>
            </a:endParaRPr>
          </a:p>
        </p:txBody>
      </p:sp>
      <p:sp>
        <p:nvSpPr>
          <p:cNvPr id="3" name="Slide Number Placeholder 2">
            <a:extLst>
              <a:ext uri="{FF2B5EF4-FFF2-40B4-BE49-F238E27FC236}">
                <a16:creationId xmlns:a16="http://schemas.microsoft.com/office/drawing/2014/main" xmlns="" id="{6C15CF8D-BE6D-4A69-8262-B124F7084B57}"/>
              </a:ext>
            </a:extLst>
          </p:cNvPr>
          <p:cNvSpPr>
            <a:spLocks noGrp="1"/>
          </p:cNvSpPr>
          <p:nvPr>
            <p:ph type="sldNum"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38F377-1CC9-D747-9286-773277BE5713}" type="slidenum">
              <a:rPr kumimoji="0" lang="en-US" sz="1200" b="0" i="0" u="none" strike="noStrike" kern="1200" cap="none" spc="0" normalizeH="0" baseline="0" noProof="0" smtClean="0">
                <a:ln>
                  <a:noFill/>
                </a:ln>
                <a:solidFill>
                  <a:srgbClr val="8E8E8E"/>
                </a:solidFill>
                <a:effectLst/>
                <a:uLnTx/>
                <a:uFillTx/>
                <a:latin typeface="Century Gothic"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8E8E8E"/>
              </a:solidFill>
              <a:effectLst/>
              <a:uLnTx/>
              <a:uFillTx/>
              <a:latin typeface="Century Gothic" pitchFamily="34" charset="0"/>
              <a:ea typeface="MS PGothic" pitchFamily="34" charset="-128"/>
              <a:cs typeface="+mn-cs"/>
            </a:endParaRPr>
          </a:p>
        </p:txBody>
      </p:sp>
      <p:graphicFrame>
        <p:nvGraphicFramePr>
          <p:cNvPr id="6" name="Graphique 5">
            <a:extLst>
              <a:ext uri="{FF2B5EF4-FFF2-40B4-BE49-F238E27FC236}">
                <a16:creationId xmlns:a16="http://schemas.microsoft.com/office/drawing/2014/main" xmlns="" id="{80063E86-CBD2-726C-CD4E-D4A0B5885BDA}"/>
              </a:ext>
            </a:extLst>
          </p:cNvPr>
          <p:cNvGraphicFramePr>
            <a:graphicFrameLocks/>
          </p:cNvGraphicFramePr>
          <p:nvPr>
            <p:extLst>
              <p:ext uri="{D42A27DB-BD31-4B8C-83A1-F6EECF244321}">
                <p14:modId xmlns:p14="http://schemas.microsoft.com/office/powerpoint/2010/main" val="3236114033"/>
              </p:ext>
            </p:extLst>
          </p:nvPr>
        </p:nvGraphicFramePr>
        <p:xfrm>
          <a:off x="203201" y="1304619"/>
          <a:ext cx="8737598" cy="41544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7221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08" y="180834"/>
            <a:ext cx="2702257" cy="3080981"/>
          </a:xfrm>
          <a:ln>
            <a:noFill/>
          </a:ln>
        </p:spPr>
        <p:txBody>
          <a:bodyPr rtlCol="0">
            <a:noAutofit/>
          </a:bodyPr>
          <a:lstStyle/>
          <a:p>
            <a:pPr algn="l" fontAlgn="auto">
              <a:spcAft>
                <a:spcPts val="0"/>
              </a:spcAft>
              <a:defRPr/>
            </a:pPr>
            <a:r>
              <a:rPr lang="fr-FR" sz="2400" dirty="0">
                <a:solidFill>
                  <a:srgbClr val="080808"/>
                </a:solidFill>
                <a:ea typeface="+mj-ea"/>
                <a:cs typeface="+mj-cs"/>
              </a:rPr>
              <a:t>Confiance populaire au président               de la transition                      </a:t>
            </a:r>
            <a:r>
              <a:rPr lang="fr-FR" sz="2400" b="0" noProof="0" dirty="0">
                <a:solidFill>
                  <a:srgbClr val="080808"/>
                </a:solidFill>
                <a:ea typeface="+mj-ea"/>
                <a:cs typeface="+mj-cs"/>
              </a:rPr>
              <a:t>| par groupe démographique </a:t>
            </a:r>
            <a:r>
              <a:rPr kumimoji="0" lang="fr-FR" sz="2400" b="0" i="0" u="none" strike="noStrike" kern="1200" cap="none" spc="0" normalizeH="0" baseline="0" noProof="0" dirty="0">
                <a:ln>
                  <a:noFill/>
                </a:ln>
                <a:solidFill>
                  <a:srgbClr val="080808"/>
                </a:solidFill>
                <a:effectLst/>
                <a:uLnTx/>
                <a:uFillTx/>
                <a:latin typeface="Century Gothic" panose="020F0302020204030204"/>
                <a:ea typeface="MS PGothic" pitchFamily="34" charset="-128"/>
                <a:cs typeface="+mj-cs"/>
              </a:rPr>
              <a:t>| </a:t>
            </a:r>
            <a:r>
              <a:rPr lang="fr-FR" sz="2400" b="0" noProof="0" dirty="0">
                <a:solidFill>
                  <a:srgbClr val="080808"/>
                </a:solidFill>
                <a:ea typeface="+mj-ea"/>
                <a:cs typeface="+mj-cs"/>
              </a:rPr>
              <a:t>Guinée | 2022</a:t>
            </a:r>
          </a:p>
        </p:txBody>
      </p:sp>
      <p:sp>
        <p:nvSpPr>
          <p:cNvPr id="2050" name="Text Placeholder 2"/>
          <p:cNvSpPr>
            <a:spLocks noGrp="1"/>
          </p:cNvSpPr>
          <p:nvPr>
            <p:ph type="body" sz="quarter" idx="13"/>
          </p:nvPr>
        </p:nvSpPr>
        <p:spPr>
          <a:xfrm>
            <a:off x="175022" y="4071026"/>
            <a:ext cx="2527235" cy="1817568"/>
          </a:xfrm>
        </p:spPr>
        <p:txBody>
          <a:bodyPr/>
          <a:lstStyle/>
          <a:p>
            <a:pPr>
              <a:spcBef>
                <a:spcPts val="0"/>
              </a:spcBef>
            </a:pPr>
            <a:r>
              <a:rPr lang="fr-FR" b="1" i="1" dirty="0">
                <a:solidFill>
                  <a:srgbClr val="080808"/>
                </a:solidFill>
                <a:latin typeface="Century Gothic" charset="0"/>
                <a:ea typeface="MS PGothic" charset="0"/>
                <a:cs typeface="Century Gothic" charset="0"/>
              </a:rPr>
              <a:t>Question posée aux répondants : </a:t>
            </a:r>
            <a:r>
              <a:rPr lang="fr-FR" i="1" dirty="0">
                <a:solidFill>
                  <a:srgbClr val="080808"/>
                </a:solidFill>
              </a:rPr>
              <a:t>A quel point faites-vous confiance au président de la transition, ou n’en avez-vous pas suffisamment entendu parler pour vous prononcer ? </a:t>
            </a:r>
            <a:endParaRPr lang="fr-FR" i="1" dirty="0">
              <a:solidFill>
                <a:srgbClr val="080808"/>
              </a:solidFill>
              <a:latin typeface="Century Gothic" charset="0"/>
              <a:ea typeface="MS PGothic" charset="0"/>
              <a:cs typeface="Century Gothic" charset="0"/>
            </a:endParaRPr>
          </a:p>
        </p:txBody>
      </p:sp>
      <p:sp>
        <p:nvSpPr>
          <p:cNvPr id="3" name="Slide Number Placeholder 2">
            <a:extLst>
              <a:ext uri="{FF2B5EF4-FFF2-40B4-BE49-F238E27FC236}">
                <a16:creationId xmlns:a16="http://schemas.microsoft.com/office/drawing/2014/main" xmlns="" id="{6C15CF8D-BE6D-4A69-8262-B124F7084B57}"/>
              </a:ext>
            </a:extLst>
          </p:cNvPr>
          <p:cNvSpPr>
            <a:spLocks noGrp="1"/>
          </p:cNvSpPr>
          <p:nvPr>
            <p:ph type="sldNum"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38F377-1CC9-D747-9286-773277BE5713}" type="slidenum">
              <a:rPr kumimoji="0" lang="en-US" sz="1200" b="0" i="0" u="none" strike="noStrike" kern="1200" cap="none" spc="0" normalizeH="0" baseline="0" noProof="0" smtClean="0">
                <a:ln>
                  <a:noFill/>
                </a:ln>
                <a:solidFill>
                  <a:srgbClr val="8E8E8E"/>
                </a:solidFill>
                <a:effectLst/>
                <a:uLnTx/>
                <a:uFillTx/>
                <a:latin typeface="Century Gothic"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8E8E8E"/>
              </a:solidFill>
              <a:effectLst/>
              <a:uLnTx/>
              <a:uFillTx/>
              <a:latin typeface="Century Gothic" pitchFamily="34" charset="0"/>
              <a:ea typeface="MS PGothic" pitchFamily="34" charset="-128"/>
              <a:cs typeface="+mn-cs"/>
            </a:endParaRPr>
          </a:p>
        </p:txBody>
      </p:sp>
      <p:graphicFrame>
        <p:nvGraphicFramePr>
          <p:cNvPr id="4" name="Graphique 3">
            <a:extLst>
              <a:ext uri="{FF2B5EF4-FFF2-40B4-BE49-F238E27FC236}">
                <a16:creationId xmlns:a16="http://schemas.microsoft.com/office/drawing/2014/main" xmlns="" id="{36A5379E-8CD5-376B-AE01-B8CFFDAD66D8}"/>
              </a:ext>
            </a:extLst>
          </p:cNvPr>
          <p:cNvGraphicFramePr>
            <a:graphicFrameLocks/>
          </p:cNvGraphicFramePr>
          <p:nvPr>
            <p:extLst>
              <p:ext uri="{D42A27DB-BD31-4B8C-83A1-F6EECF244321}">
                <p14:modId xmlns:p14="http://schemas.microsoft.com/office/powerpoint/2010/main" val="2935453125"/>
              </p:ext>
            </p:extLst>
          </p:nvPr>
        </p:nvGraphicFramePr>
        <p:xfrm>
          <a:off x="2820265" y="205214"/>
          <a:ext cx="6323735" cy="61132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9849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08" y="180834"/>
            <a:ext cx="2720726" cy="3080981"/>
          </a:xfrm>
          <a:ln>
            <a:noFill/>
          </a:ln>
        </p:spPr>
        <p:txBody>
          <a:bodyPr rtlCol="0">
            <a:noAutofit/>
          </a:bodyPr>
          <a:lstStyle/>
          <a:p>
            <a:pPr algn="l" fontAlgn="auto">
              <a:spcAft>
                <a:spcPts val="0"/>
              </a:spcAft>
              <a:defRPr/>
            </a:pPr>
            <a:r>
              <a:rPr lang="fr-FR" sz="2400" dirty="0">
                <a:solidFill>
                  <a:srgbClr val="080808"/>
                </a:solidFill>
                <a:ea typeface="+mj-ea"/>
                <a:cs typeface="+mj-cs"/>
              </a:rPr>
              <a:t>Confiance populaire au Conseil National de la Transition  </a:t>
            </a:r>
            <a:r>
              <a:rPr lang="fr-FR" sz="2400" b="0" noProof="0" dirty="0">
                <a:solidFill>
                  <a:srgbClr val="080808"/>
                </a:solidFill>
                <a:ea typeface="+mj-ea"/>
                <a:cs typeface="+mj-cs"/>
              </a:rPr>
              <a:t>| par groupe démographique </a:t>
            </a:r>
            <a:r>
              <a:rPr kumimoji="0" lang="fr-FR" sz="2400" b="0" i="0" u="none" strike="noStrike" kern="1200" cap="none" spc="0" normalizeH="0" baseline="0" noProof="0" dirty="0">
                <a:ln>
                  <a:noFill/>
                </a:ln>
                <a:solidFill>
                  <a:srgbClr val="080808"/>
                </a:solidFill>
                <a:effectLst/>
                <a:uLnTx/>
                <a:uFillTx/>
                <a:latin typeface="Century Gothic" panose="020F0302020204030204"/>
                <a:ea typeface="MS PGothic" pitchFamily="34" charset="-128"/>
                <a:cs typeface="+mj-cs"/>
              </a:rPr>
              <a:t>| </a:t>
            </a:r>
            <a:r>
              <a:rPr lang="fr-FR" sz="2400" b="0" noProof="0" dirty="0">
                <a:solidFill>
                  <a:srgbClr val="080808"/>
                </a:solidFill>
                <a:ea typeface="+mj-ea"/>
                <a:cs typeface="+mj-cs"/>
              </a:rPr>
              <a:t>Guinée | 2022</a:t>
            </a:r>
          </a:p>
        </p:txBody>
      </p:sp>
      <p:sp>
        <p:nvSpPr>
          <p:cNvPr id="2050" name="Text Placeholder 2"/>
          <p:cNvSpPr>
            <a:spLocks noGrp="1"/>
          </p:cNvSpPr>
          <p:nvPr>
            <p:ph type="body" sz="quarter" idx="13"/>
          </p:nvPr>
        </p:nvSpPr>
        <p:spPr>
          <a:xfrm>
            <a:off x="175022" y="4476467"/>
            <a:ext cx="2527235" cy="1817568"/>
          </a:xfrm>
        </p:spPr>
        <p:txBody>
          <a:bodyPr/>
          <a:lstStyle/>
          <a:p>
            <a:pPr>
              <a:spcBef>
                <a:spcPts val="0"/>
              </a:spcBef>
            </a:pPr>
            <a:r>
              <a:rPr lang="fr-FR" b="1" i="1" dirty="0">
                <a:solidFill>
                  <a:srgbClr val="080808"/>
                </a:solidFill>
                <a:latin typeface="Century Gothic" charset="0"/>
                <a:ea typeface="MS PGothic" charset="0"/>
                <a:cs typeface="Century Gothic" charset="0"/>
              </a:rPr>
              <a:t>Question posée aux répondants : </a:t>
            </a:r>
            <a:r>
              <a:rPr lang="fr-FR" i="1" dirty="0">
                <a:solidFill>
                  <a:srgbClr val="080808"/>
                </a:solidFill>
              </a:rPr>
              <a:t>A quel point faites-vous confiance au Conseil National de la Transition, ou n’en avez-vous pas suffisamment entendu parler pour vous prononcer ? </a:t>
            </a:r>
            <a:endParaRPr lang="fr-FR" i="1" dirty="0">
              <a:solidFill>
                <a:srgbClr val="080808"/>
              </a:solidFill>
              <a:latin typeface="Century Gothic" charset="0"/>
              <a:ea typeface="MS PGothic" charset="0"/>
              <a:cs typeface="Century Gothic" charset="0"/>
            </a:endParaRPr>
          </a:p>
        </p:txBody>
      </p:sp>
      <p:sp>
        <p:nvSpPr>
          <p:cNvPr id="3" name="Slide Number Placeholder 2">
            <a:extLst>
              <a:ext uri="{FF2B5EF4-FFF2-40B4-BE49-F238E27FC236}">
                <a16:creationId xmlns:a16="http://schemas.microsoft.com/office/drawing/2014/main" xmlns="" id="{6C15CF8D-BE6D-4A69-8262-B124F7084B57}"/>
              </a:ext>
            </a:extLst>
          </p:cNvPr>
          <p:cNvSpPr>
            <a:spLocks noGrp="1"/>
          </p:cNvSpPr>
          <p:nvPr>
            <p:ph type="sldNum"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38F377-1CC9-D747-9286-773277BE5713}" type="slidenum">
              <a:rPr kumimoji="0" lang="en-US" sz="1200" b="0" i="0" u="none" strike="noStrike" kern="1200" cap="none" spc="0" normalizeH="0" baseline="0" noProof="0" smtClean="0">
                <a:ln>
                  <a:noFill/>
                </a:ln>
                <a:solidFill>
                  <a:srgbClr val="8E8E8E"/>
                </a:solidFill>
                <a:effectLst/>
                <a:uLnTx/>
                <a:uFillTx/>
                <a:latin typeface="Century Gothic"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8E8E8E"/>
              </a:solidFill>
              <a:effectLst/>
              <a:uLnTx/>
              <a:uFillTx/>
              <a:latin typeface="Century Gothic" pitchFamily="34" charset="0"/>
              <a:ea typeface="MS PGothic" pitchFamily="34" charset="-128"/>
              <a:cs typeface="+mn-cs"/>
            </a:endParaRPr>
          </a:p>
        </p:txBody>
      </p:sp>
      <p:graphicFrame>
        <p:nvGraphicFramePr>
          <p:cNvPr id="5" name="Graphique 4">
            <a:extLst>
              <a:ext uri="{FF2B5EF4-FFF2-40B4-BE49-F238E27FC236}">
                <a16:creationId xmlns:a16="http://schemas.microsoft.com/office/drawing/2014/main" xmlns="" id="{0D9F5123-ECCC-3917-3C86-D2F65F7836E1}"/>
              </a:ext>
            </a:extLst>
          </p:cNvPr>
          <p:cNvGraphicFramePr>
            <a:graphicFrameLocks/>
          </p:cNvGraphicFramePr>
          <p:nvPr>
            <p:extLst>
              <p:ext uri="{D42A27DB-BD31-4B8C-83A1-F6EECF244321}">
                <p14:modId xmlns:p14="http://schemas.microsoft.com/office/powerpoint/2010/main" val="3963226839"/>
              </p:ext>
            </p:extLst>
          </p:nvPr>
        </p:nvGraphicFramePr>
        <p:xfrm>
          <a:off x="2702256" y="26987"/>
          <a:ext cx="6441743" cy="62670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3740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22" y="177421"/>
            <a:ext cx="8968977" cy="1127198"/>
          </a:xfrm>
          <a:ln>
            <a:noFill/>
          </a:ln>
        </p:spPr>
        <p:txBody>
          <a:bodyPr rtlCol="0">
            <a:noAutofit/>
          </a:bodyPr>
          <a:lstStyle/>
          <a:p>
            <a:pPr algn="l" fontAlgn="auto">
              <a:spcAft>
                <a:spcPts val="0"/>
              </a:spcAft>
              <a:defRPr/>
            </a:pPr>
            <a:r>
              <a:rPr lang="fr-FR" sz="2500" dirty="0">
                <a:solidFill>
                  <a:srgbClr val="080808"/>
                </a:solidFill>
                <a:ea typeface="+mj-ea"/>
                <a:cs typeface="+mj-cs"/>
              </a:rPr>
              <a:t>Méfiance envers les partis politiques de l’opposition                  </a:t>
            </a:r>
            <a:r>
              <a:rPr lang="fr-FR" sz="2500" b="0" noProof="0" dirty="0">
                <a:solidFill>
                  <a:srgbClr val="080808"/>
                </a:solidFill>
                <a:ea typeface="+mj-ea"/>
                <a:cs typeface="+mj-cs"/>
              </a:rPr>
              <a:t>| par groupe démographique | Guinée | 2022</a:t>
            </a:r>
          </a:p>
        </p:txBody>
      </p:sp>
      <p:sp>
        <p:nvSpPr>
          <p:cNvPr id="2050" name="Text Placeholder 2"/>
          <p:cNvSpPr>
            <a:spLocks noGrp="1"/>
          </p:cNvSpPr>
          <p:nvPr>
            <p:ph type="body" sz="quarter" idx="13"/>
          </p:nvPr>
        </p:nvSpPr>
        <p:spPr>
          <a:xfrm>
            <a:off x="175022" y="5554639"/>
            <a:ext cx="8968977" cy="739395"/>
          </a:xfrm>
        </p:spPr>
        <p:txBody>
          <a:bodyPr/>
          <a:lstStyle/>
          <a:p>
            <a:pPr>
              <a:spcBef>
                <a:spcPts val="0"/>
              </a:spcBef>
            </a:pPr>
            <a:r>
              <a:rPr lang="fr-FR" b="1" i="1" dirty="0">
                <a:solidFill>
                  <a:srgbClr val="080808"/>
                </a:solidFill>
                <a:latin typeface="Century Gothic" charset="0"/>
                <a:ea typeface="MS PGothic" charset="0"/>
                <a:cs typeface="Century Gothic" charset="0"/>
              </a:rPr>
              <a:t>Question posée aux répondants : </a:t>
            </a:r>
            <a:r>
              <a:rPr lang="fr-FR" i="1" dirty="0">
                <a:solidFill>
                  <a:srgbClr val="080808"/>
                </a:solidFill>
              </a:rPr>
              <a:t>A quel point faites-vous confiance aux partis politiques de l’opposition, ou n’en avez-vous pas suffisamment entendu parler pour vous prononcer ? (% qui disent « juste un peu confiance » ou « pas du tout confiance »)</a:t>
            </a:r>
            <a:endParaRPr lang="fr-FR" i="1" dirty="0">
              <a:solidFill>
                <a:srgbClr val="080808"/>
              </a:solidFill>
              <a:latin typeface="Century Gothic" charset="0"/>
              <a:ea typeface="MS PGothic" charset="0"/>
              <a:cs typeface="Century Gothic" charset="0"/>
            </a:endParaRPr>
          </a:p>
        </p:txBody>
      </p:sp>
      <p:sp>
        <p:nvSpPr>
          <p:cNvPr id="3" name="Slide Number Placeholder 2">
            <a:extLst>
              <a:ext uri="{FF2B5EF4-FFF2-40B4-BE49-F238E27FC236}">
                <a16:creationId xmlns:a16="http://schemas.microsoft.com/office/drawing/2014/main" xmlns="" id="{6C15CF8D-BE6D-4A69-8262-B124F7084B57}"/>
              </a:ext>
            </a:extLst>
          </p:cNvPr>
          <p:cNvSpPr>
            <a:spLocks noGrp="1"/>
          </p:cNvSpPr>
          <p:nvPr>
            <p:ph type="sldNum"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38F377-1CC9-D747-9286-773277BE5713}" type="slidenum">
              <a:rPr kumimoji="0" lang="en-US" sz="1200" b="0" i="0" u="none" strike="noStrike" kern="1200" cap="none" spc="0" normalizeH="0" baseline="0" noProof="0" smtClean="0">
                <a:ln>
                  <a:noFill/>
                </a:ln>
                <a:solidFill>
                  <a:srgbClr val="8E8E8E"/>
                </a:solidFill>
                <a:effectLst/>
                <a:uLnTx/>
                <a:uFillTx/>
                <a:latin typeface="Century Gothic"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8E8E8E"/>
              </a:solidFill>
              <a:effectLst/>
              <a:uLnTx/>
              <a:uFillTx/>
              <a:latin typeface="Century Gothic" pitchFamily="34" charset="0"/>
              <a:ea typeface="MS PGothic" pitchFamily="34" charset="-128"/>
              <a:cs typeface="+mn-cs"/>
            </a:endParaRPr>
          </a:p>
        </p:txBody>
      </p:sp>
      <p:graphicFrame>
        <p:nvGraphicFramePr>
          <p:cNvPr id="4" name="Graphique 3">
            <a:extLst>
              <a:ext uri="{FF2B5EF4-FFF2-40B4-BE49-F238E27FC236}">
                <a16:creationId xmlns:a16="http://schemas.microsoft.com/office/drawing/2014/main" xmlns="" id="{13F52016-0D3E-DDB3-1159-04A051ED6E51}"/>
              </a:ext>
            </a:extLst>
          </p:cNvPr>
          <p:cNvGraphicFramePr>
            <a:graphicFrameLocks/>
          </p:cNvGraphicFramePr>
          <p:nvPr>
            <p:extLst>
              <p:ext uri="{D42A27DB-BD31-4B8C-83A1-F6EECF244321}">
                <p14:modId xmlns:p14="http://schemas.microsoft.com/office/powerpoint/2010/main" val="3531608924"/>
              </p:ext>
            </p:extLst>
          </p:nvPr>
        </p:nvGraphicFramePr>
        <p:xfrm>
          <a:off x="175022" y="1304619"/>
          <a:ext cx="8793955" cy="42500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9332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60" y="4287327"/>
            <a:ext cx="8928339" cy="980055"/>
          </a:xfrm>
        </p:spPr>
        <p:txBody>
          <a:bodyPr>
            <a:normAutofit/>
          </a:bodyPr>
          <a:lstStyle/>
          <a:p>
            <a:r>
              <a:rPr lang="en-GB" cap="none" noProof="0" dirty="0"/>
              <a:t>Questions </a:t>
            </a:r>
            <a:r>
              <a:rPr lang="en-GB" cap="none" noProof="0" dirty="0" err="1"/>
              <a:t>identitaires</a:t>
            </a:r>
            <a:r>
              <a:rPr lang="en-GB" cap="none" noProof="0" dirty="0"/>
              <a:t> </a:t>
            </a:r>
            <a:r>
              <a:rPr lang="en-GB" cap="none" noProof="0" dirty="0" err="1"/>
              <a:t>en</a:t>
            </a:r>
            <a:r>
              <a:rPr lang="en-GB" cap="none" noProof="0" dirty="0"/>
              <a:t> </a:t>
            </a:r>
            <a:r>
              <a:rPr lang="en-GB" cap="none" noProof="0" dirty="0" err="1"/>
              <a:t>Guinée</a:t>
            </a:r>
            <a:endParaRPr lang="en-GB" cap="none" noProof="0" dirty="0"/>
          </a:p>
        </p:txBody>
      </p:sp>
    </p:spTree>
    <p:extLst>
      <p:ext uri="{BB962C8B-B14F-4D97-AF65-F5344CB8AC3E}">
        <p14:creationId xmlns:p14="http://schemas.microsoft.com/office/powerpoint/2010/main" val="2995336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238" y="195999"/>
            <a:ext cx="3408362" cy="841231"/>
          </a:xfrm>
        </p:spPr>
        <p:txBody>
          <a:bodyPr>
            <a:normAutofit/>
          </a:bodyPr>
          <a:lstStyle/>
          <a:p>
            <a:r>
              <a:rPr lang="en-GB" sz="3600" dirty="0">
                <a:solidFill>
                  <a:srgbClr val="080808"/>
                </a:solidFill>
              </a:rPr>
              <a:t>Résultats clés</a:t>
            </a:r>
            <a:endParaRPr lang="en-GB" sz="3600" noProof="0" dirty="0">
              <a:solidFill>
                <a:srgbClr val="080808"/>
              </a:solidFill>
            </a:endParaRPr>
          </a:p>
        </p:txBody>
      </p:sp>
      <p:sp>
        <p:nvSpPr>
          <p:cNvPr id="3" name="Content Placeholder 2"/>
          <p:cNvSpPr>
            <a:spLocks noGrp="1"/>
          </p:cNvSpPr>
          <p:nvPr>
            <p:ph idx="1"/>
          </p:nvPr>
        </p:nvSpPr>
        <p:spPr>
          <a:xfrm>
            <a:off x="0" y="1509622"/>
            <a:ext cx="9144000" cy="5164441"/>
          </a:xfrm>
        </p:spPr>
        <p:txBody>
          <a:bodyPr>
            <a:noAutofit/>
          </a:bodyPr>
          <a:lstStyle/>
          <a:p>
            <a:pPr>
              <a:spcBef>
                <a:spcPts val="1200"/>
              </a:spcBef>
              <a:spcAft>
                <a:spcPts val="1200"/>
              </a:spcAft>
              <a:buClr>
                <a:schemeClr val="accent1"/>
              </a:buClr>
              <a:buFont typeface="Century Gothic" pitchFamily="34" charset="0"/>
              <a:buChar char="■"/>
            </a:pPr>
            <a:r>
              <a:rPr lang="fr-FR" sz="2000" dirty="0">
                <a:solidFill>
                  <a:srgbClr val="080808"/>
                </a:solidFill>
              </a:rPr>
              <a:t>La majorité (68%) des répondants disent se sentir « seulement guinéen(ne) ».</a:t>
            </a:r>
          </a:p>
          <a:p>
            <a:pPr>
              <a:spcBef>
                <a:spcPts val="1200"/>
              </a:spcBef>
              <a:spcAft>
                <a:spcPts val="1200"/>
              </a:spcAft>
              <a:buClr>
                <a:schemeClr val="accent1"/>
              </a:buClr>
              <a:buFont typeface="Century Gothic" pitchFamily="34" charset="0"/>
              <a:buChar char="■"/>
            </a:pPr>
            <a:r>
              <a:rPr lang="fr-FR" sz="2000" dirty="0">
                <a:solidFill>
                  <a:srgbClr val="080808"/>
                </a:solidFill>
              </a:rPr>
              <a:t>La moitié (50%) des Guinéens affirment avoir été injustement traité à cause de leur ethnie « quelques fois », « souvent » ou « toujours ».</a:t>
            </a:r>
          </a:p>
          <a:p>
            <a:pPr>
              <a:spcBef>
                <a:spcPts val="1200"/>
              </a:spcBef>
              <a:spcAft>
                <a:spcPts val="1200"/>
              </a:spcAft>
              <a:buClr>
                <a:schemeClr val="accent1"/>
              </a:buClr>
              <a:buFont typeface="Century Gothic" pitchFamily="34" charset="0"/>
              <a:buChar char="■"/>
            </a:pPr>
            <a:r>
              <a:rPr lang="fr-FR" sz="2000" dirty="0">
                <a:solidFill>
                  <a:srgbClr val="080808"/>
                </a:solidFill>
              </a:rPr>
              <a:t>De fortes majorités de Guinéens disent ressentir de liens forts avec les autres concitoyens (92%) et que les autres citoyens les considèrent comme un Guinéen tout comme eux (89%).</a:t>
            </a:r>
          </a:p>
          <a:p>
            <a:pPr>
              <a:spcBef>
                <a:spcPts val="1200"/>
              </a:spcBef>
              <a:spcAft>
                <a:spcPts val="1200"/>
              </a:spcAft>
              <a:buClr>
                <a:schemeClr val="accent1"/>
              </a:buClr>
              <a:buFont typeface="Century Gothic" pitchFamily="34" charset="0"/>
              <a:buChar char="■"/>
            </a:pPr>
            <a:r>
              <a:rPr lang="fr-FR" sz="2000" dirty="0">
                <a:solidFill>
                  <a:srgbClr val="080808"/>
                </a:solidFill>
              </a:rPr>
              <a:t>Neuf Guinéens sur 10 (90%) aiment « quelque peu », « fortement » ou sont « indifférents » à l’union avec une personne d’une autre ethnie.</a:t>
            </a:r>
          </a:p>
          <a:p>
            <a:pPr>
              <a:spcBef>
                <a:spcPts val="1200"/>
              </a:spcBef>
              <a:spcAft>
                <a:spcPts val="1200"/>
              </a:spcAft>
              <a:buClr>
                <a:schemeClr val="accent1"/>
              </a:buClr>
              <a:buFont typeface="Century Gothic" pitchFamily="34" charset="0"/>
              <a:buChar char="■"/>
            </a:pPr>
            <a:r>
              <a:rPr lang="fr-FR" sz="2000" dirty="0">
                <a:solidFill>
                  <a:srgbClr val="080808"/>
                </a:solidFill>
              </a:rPr>
              <a:t>La majorité des Guinéens aimeraient « quelque peu » ou « tout à fait » avoir pour voisinage les gens d’autres ethnies (84%), les immigrants (82%), les supporteurs d’autres partis politiques (72%), les gens de religion différente (67%) mais pas les homosexuels (87%).</a:t>
            </a:r>
          </a:p>
          <a:p>
            <a:pPr marL="0" indent="0">
              <a:spcBef>
                <a:spcPts val="1200"/>
              </a:spcBef>
              <a:spcAft>
                <a:spcPts val="1200"/>
              </a:spcAft>
              <a:buClr>
                <a:schemeClr val="accent1"/>
              </a:buClr>
              <a:buNone/>
            </a:pPr>
            <a:endParaRPr lang="fr-FR" sz="2000" dirty="0">
              <a:solidFill>
                <a:srgbClr val="080808"/>
              </a:solidFill>
            </a:endParaRPr>
          </a:p>
        </p:txBody>
      </p:sp>
      <p:sp>
        <p:nvSpPr>
          <p:cNvPr id="4" name="Espace réservé du numéro de diapositive 3">
            <a:extLst>
              <a:ext uri="{FF2B5EF4-FFF2-40B4-BE49-F238E27FC236}">
                <a16:creationId xmlns:a16="http://schemas.microsoft.com/office/drawing/2014/main" xmlns="" id="{7CCAE18A-B21C-4D66-93FD-9FD0687E4D2A}"/>
              </a:ext>
            </a:extLst>
          </p:cNvPr>
          <p:cNvSpPr>
            <a:spLocks noGrp="1"/>
          </p:cNvSpPr>
          <p:nvPr>
            <p:ph type="sldNum" sz="quarter" idx="13"/>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2A5429C-82A5-374D-9E61-489E67E152CD}" type="slidenum">
              <a:rPr kumimoji="0" lang="en-US" sz="1200" b="0" i="0" u="none" strike="noStrike" kern="1200" cap="none" spc="0" normalizeH="0" baseline="0" noProof="0" smtClean="0">
                <a:ln>
                  <a:noFill/>
                </a:ln>
                <a:solidFill>
                  <a:srgbClr val="8E8E8E"/>
                </a:solidFill>
                <a:effectLst/>
                <a:uLnTx/>
                <a:uFillTx/>
                <a:latin typeface="Century Gothic"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8E8E8E"/>
              </a:solidFill>
              <a:effectLst/>
              <a:uLnTx/>
              <a:uFillTx/>
              <a:latin typeface="Century Gothic" pitchFamily="34" charset="0"/>
              <a:ea typeface="MS PGothic" pitchFamily="34" charset="-128"/>
              <a:cs typeface="+mn-cs"/>
            </a:endParaRPr>
          </a:p>
        </p:txBody>
      </p:sp>
    </p:spTree>
    <p:extLst>
      <p:ext uri="{BB962C8B-B14F-4D97-AF65-F5344CB8AC3E}">
        <p14:creationId xmlns:p14="http://schemas.microsoft.com/office/powerpoint/2010/main" val="1441885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23" y="177421"/>
            <a:ext cx="8765778" cy="851729"/>
          </a:xfrm>
          <a:ln>
            <a:noFill/>
          </a:ln>
        </p:spPr>
        <p:txBody>
          <a:bodyPr rtlCol="0">
            <a:noAutofit/>
          </a:bodyPr>
          <a:lstStyle/>
          <a:p>
            <a:pPr algn="l" fontAlgn="auto">
              <a:spcAft>
                <a:spcPts val="0"/>
              </a:spcAft>
              <a:defRPr/>
            </a:pPr>
            <a:r>
              <a:rPr lang="fr-FR" sz="2800" dirty="0">
                <a:solidFill>
                  <a:srgbClr val="080808"/>
                </a:solidFill>
                <a:ea typeface="+mj-ea"/>
                <a:cs typeface="+mj-cs"/>
              </a:rPr>
              <a:t>Identité nationale vs. identité ethnique </a:t>
            </a:r>
            <a:r>
              <a:rPr lang="fr-FR" sz="2800" b="0" noProof="0" dirty="0">
                <a:solidFill>
                  <a:srgbClr val="080808"/>
                </a:solidFill>
                <a:ea typeface="+mj-ea"/>
                <a:cs typeface="+mj-cs"/>
              </a:rPr>
              <a:t>| </a:t>
            </a:r>
            <a:r>
              <a:rPr lang="fr-FR" sz="2800" b="0" dirty="0">
                <a:solidFill>
                  <a:srgbClr val="080808"/>
                </a:solidFill>
                <a:ea typeface="+mj-ea"/>
                <a:cs typeface="+mj-cs"/>
              </a:rPr>
              <a:t>Guinée</a:t>
            </a:r>
            <a:r>
              <a:rPr lang="fr-FR" sz="2800" b="0" noProof="0" dirty="0">
                <a:solidFill>
                  <a:srgbClr val="080808"/>
                </a:solidFill>
                <a:ea typeface="+mj-ea"/>
                <a:cs typeface="+mj-cs"/>
              </a:rPr>
              <a:t>    | 2022</a:t>
            </a:r>
          </a:p>
        </p:txBody>
      </p:sp>
      <p:sp>
        <p:nvSpPr>
          <p:cNvPr id="2050" name="Text Placeholder 2"/>
          <p:cNvSpPr>
            <a:spLocks noGrp="1"/>
          </p:cNvSpPr>
          <p:nvPr>
            <p:ph type="body" sz="quarter" idx="13"/>
          </p:nvPr>
        </p:nvSpPr>
        <p:spPr>
          <a:xfrm>
            <a:off x="175022" y="5483249"/>
            <a:ext cx="8968977" cy="699187"/>
          </a:xfrm>
        </p:spPr>
        <p:txBody>
          <a:bodyPr/>
          <a:lstStyle/>
          <a:p>
            <a:pPr>
              <a:spcBef>
                <a:spcPts val="0"/>
              </a:spcBef>
            </a:pPr>
            <a:r>
              <a:rPr lang="fr-FR" b="1" i="1" dirty="0">
                <a:solidFill>
                  <a:srgbClr val="080808"/>
                </a:solidFill>
                <a:latin typeface="Century Gothic" charset="0"/>
                <a:ea typeface="MS PGothic" charset="0"/>
                <a:cs typeface="Century Gothic" charset="0"/>
              </a:rPr>
              <a:t>Question posée aux répondants : </a:t>
            </a:r>
            <a:r>
              <a:rPr lang="fr-FR" i="1" dirty="0">
                <a:solidFill>
                  <a:srgbClr val="080808"/>
                </a:solidFill>
              </a:rPr>
              <a:t>Supposons que vous ayez à choisir entre être Guinéen(ne) et être un membre du [groupe ethnique du répondant]. Laquelle des affirmations suivantes exprime le mieux vos sentiments ?</a:t>
            </a:r>
            <a:endParaRPr lang="fr-FR" i="1" dirty="0">
              <a:solidFill>
                <a:srgbClr val="080808"/>
              </a:solidFill>
              <a:latin typeface="Century Gothic" charset="0"/>
              <a:ea typeface="MS PGothic" charset="0"/>
              <a:cs typeface="Century Gothic" charset="0"/>
            </a:endParaRPr>
          </a:p>
        </p:txBody>
      </p:sp>
      <p:sp>
        <p:nvSpPr>
          <p:cNvPr id="3" name="Slide Number Placeholder 2">
            <a:extLst>
              <a:ext uri="{FF2B5EF4-FFF2-40B4-BE49-F238E27FC236}">
                <a16:creationId xmlns:a16="http://schemas.microsoft.com/office/drawing/2014/main" xmlns="" id="{6C15CF8D-BE6D-4A69-8262-B124F7084B57}"/>
              </a:ext>
            </a:extLst>
          </p:cNvPr>
          <p:cNvSpPr>
            <a:spLocks noGrp="1"/>
          </p:cNvSpPr>
          <p:nvPr>
            <p:ph type="sldNum"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38F377-1CC9-D747-9286-773277BE5713}" type="slidenum">
              <a:rPr kumimoji="0" lang="en-US" sz="1200" b="0" i="0" u="none" strike="noStrike" kern="1200" cap="none" spc="0" normalizeH="0" baseline="0" noProof="0" smtClean="0">
                <a:ln>
                  <a:noFill/>
                </a:ln>
                <a:solidFill>
                  <a:srgbClr val="8E8E8E"/>
                </a:solidFill>
                <a:effectLst/>
                <a:uLnTx/>
                <a:uFillTx/>
                <a:latin typeface="Century Gothic"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8E8E8E"/>
              </a:solidFill>
              <a:effectLst/>
              <a:uLnTx/>
              <a:uFillTx/>
              <a:latin typeface="Century Gothic" pitchFamily="34" charset="0"/>
              <a:ea typeface="MS PGothic" pitchFamily="34" charset="-128"/>
              <a:cs typeface="+mn-cs"/>
            </a:endParaRPr>
          </a:p>
        </p:txBody>
      </p:sp>
      <p:graphicFrame>
        <p:nvGraphicFramePr>
          <p:cNvPr id="4" name="Graphique 4">
            <a:extLst>
              <a:ext uri="{FF2B5EF4-FFF2-40B4-BE49-F238E27FC236}">
                <a16:creationId xmlns:a16="http://schemas.microsoft.com/office/drawing/2014/main" xmlns="" id="{E8F2BDD8-ED20-1BAB-1B67-CD577969AE9C}"/>
              </a:ext>
            </a:extLst>
          </p:cNvPr>
          <p:cNvGraphicFramePr>
            <a:graphicFrameLocks/>
          </p:cNvGraphicFramePr>
          <p:nvPr>
            <p:extLst>
              <p:ext uri="{D42A27DB-BD31-4B8C-83A1-F6EECF244321}">
                <p14:modId xmlns:p14="http://schemas.microsoft.com/office/powerpoint/2010/main" val="1652886924"/>
              </p:ext>
            </p:extLst>
          </p:nvPr>
        </p:nvGraphicFramePr>
        <p:xfrm>
          <a:off x="175023" y="1181819"/>
          <a:ext cx="8830954" cy="4114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081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23" y="177421"/>
            <a:ext cx="8765778" cy="851729"/>
          </a:xfrm>
          <a:ln>
            <a:noFill/>
          </a:ln>
        </p:spPr>
        <p:txBody>
          <a:bodyPr rtlCol="0">
            <a:noAutofit/>
          </a:bodyPr>
          <a:lstStyle/>
          <a:p>
            <a:pPr algn="l" fontAlgn="auto">
              <a:spcAft>
                <a:spcPts val="0"/>
              </a:spcAft>
              <a:defRPr/>
            </a:pPr>
            <a:r>
              <a:rPr lang="fr-FR" sz="2500" dirty="0">
                <a:solidFill>
                  <a:srgbClr val="080808"/>
                </a:solidFill>
                <a:ea typeface="+mj-ea"/>
                <a:cs typeface="+mj-cs"/>
              </a:rPr>
              <a:t>Discrimination sur la base de l’ethnie </a:t>
            </a:r>
            <a:r>
              <a:rPr lang="fr-FR" sz="2500" b="0" noProof="0" dirty="0">
                <a:solidFill>
                  <a:srgbClr val="080808"/>
                </a:solidFill>
                <a:ea typeface="+mj-ea"/>
                <a:cs typeface="+mj-cs"/>
              </a:rPr>
              <a:t>| </a:t>
            </a:r>
            <a:r>
              <a:rPr lang="fr-FR" sz="2500" b="0" dirty="0">
                <a:solidFill>
                  <a:srgbClr val="080808"/>
                </a:solidFill>
                <a:ea typeface="+mj-ea"/>
                <a:cs typeface="+mj-cs"/>
              </a:rPr>
              <a:t>Guinée</a:t>
            </a:r>
            <a:r>
              <a:rPr lang="fr-FR" sz="2500" b="0" noProof="0" dirty="0">
                <a:solidFill>
                  <a:srgbClr val="080808"/>
                </a:solidFill>
                <a:ea typeface="+mj-ea"/>
                <a:cs typeface="+mj-cs"/>
              </a:rPr>
              <a:t> | 2022</a:t>
            </a:r>
          </a:p>
        </p:txBody>
      </p:sp>
      <p:sp>
        <p:nvSpPr>
          <p:cNvPr id="2050" name="Text Placeholder 2"/>
          <p:cNvSpPr>
            <a:spLocks noGrp="1"/>
          </p:cNvSpPr>
          <p:nvPr>
            <p:ph type="body" sz="quarter" idx="13"/>
          </p:nvPr>
        </p:nvSpPr>
        <p:spPr>
          <a:xfrm>
            <a:off x="175022" y="5656996"/>
            <a:ext cx="8968977" cy="525440"/>
          </a:xfrm>
        </p:spPr>
        <p:txBody>
          <a:bodyPr/>
          <a:lstStyle/>
          <a:p>
            <a:pPr>
              <a:spcBef>
                <a:spcPts val="0"/>
              </a:spcBef>
            </a:pPr>
            <a:r>
              <a:rPr lang="fr-FR" b="1" i="1" dirty="0">
                <a:solidFill>
                  <a:srgbClr val="080808"/>
                </a:solidFill>
                <a:latin typeface="Century Gothic" charset="0"/>
                <a:ea typeface="MS PGothic" charset="0"/>
                <a:cs typeface="Century Gothic" charset="0"/>
              </a:rPr>
              <a:t>Question posée aux répondants : </a:t>
            </a:r>
            <a:r>
              <a:rPr lang="fr-FR" i="1" dirty="0">
                <a:solidFill>
                  <a:srgbClr val="080808"/>
                </a:solidFill>
              </a:rPr>
              <a:t>A quelle fréquence, le cas échéant, les citoyens de votre groupe ethnique sont-ils injustement traités par le gouvernement ?</a:t>
            </a:r>
            <a:endParaRPr lang="fr-FR" i="1" dirty="0">
              <a:solidFill>
                <a:srgbClr val="080808"/>
              </a:solidFill>
              <a:latin typeface="Century Gothic" charset="0"/>
              <a:ea typeface="MS PGothic" charset="0"/>
              <a:cs typeface="Century Gothic" charset="0"/>
            </a:endParaRPr>
          </a:p>
        </p:txBody>
      </p:sp>
      <p:sp>
        <p:nvSpPr>
          <p:cNvPr id="3" name="Slide Number Placeholder 2">
            <a:extLst>
              <a:ext uri="{FF2B5EF4-FFF2-40B4-BE49-F238E27FC236}">
                <a16:creationId xmlns:a16="http://schemas.microsoft.com/office/drawing/2014/main" xmlns="" id="{6C15CF8D-BE6D-4A69-8262-B124F7084B57}"/>
              </a:ext>
            </a:extLst>
          </p:cNvPr>
          <p:cNvSpPr>
            <a:spLocks noGrp="1"/>
          </p:cNvSpPr>
          <p:nvPr>
            <p:ph type="sldNum"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38F377-1CC9-D747-9286-773277BE5713}" type="slidenum">
              <a:rPr kumimoji="0" lang="en-US" sz="1200" b="0" i="0" u="none" strike="noStrike" kern="1200" cap="none" spc="0" normalizeH="0" baseline="0" noProof="0" smtClean="0">
                <a:ln>
                  <a:noFill/>
                </a:ln>
                <a:solidFill>
                  <a:srgbClr val="8E8E8E"/>
                </a:solidFill>
                <a:effectLst/>
                <a:uLnTx/>
                <a:uFillTx/>
                <a:latin typeface="Century Gothic"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8E8E8E"/>
              </a:solidFill>
              <a:effectLst/>
              <a:uLnTx/>
              <a:uFillTx/>
              <a:latin typeface="Century Gothic" pitchFamily="34" charset="0"/>
              <a:ea typeface="MS PGothic" pitchFamily="34" charset="-128"/>
              <a:cs typeface="+mn-cs"/>
            </a:endParaRPr>
          </a:p>
        </p:txBody>
      </p:sp>
      <p:graphicFrame>
        <p:nvGraphicFramePr>
          <p:cNvPr id="5" name="Graphique 5">
            <a:extLst>
              <a:ext uri="{FF2B5EF4-FFF2-40B4-BE49-F238E27FC236}">
                <a16:creationId xmlns:a16="http://schemas.microsoft.com/office/drawing/2014/main" xmlns="" id="{3463380B-CBF6-758F-BDC7-23F42110A652}"/>
              </a:ext>
            </a:extLst>
          </p:cNvPr>
          <p:cNvGraphicFramePr>
            <a:graphicFrameLocks/>
          </p:cNvGraphicFramePr>
          <p:nvPr>
            <p:extLst>
              <p:ext uri="{D42A27DB-BD31-4B8C-83A1-F6EECF244321}">
                <p14:modId xmlns:p14="http://schemas.microsoft.com/office/powerpoint/2010/main" val="1496930709"/>
              </p:ext>
            </p:extLst>
          </p:nvPr>
        </p:nvGraphicFramePr>
        <p:xfrm>
          <a:off x="690114" y="1029150"/>
          <a:ext cx="7341078" cy="4457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2513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title"/>
          </p:nvPr>
        </p:nvSpPr>
        <p:spPr>
          <a:xfrm>
            <a:off x="457200" y="519132"/>
            <a:ext cx="5900738" cy="918867"/>
          </a:xfrm>
        </p:spPr>
        <p:txBody>
          <a:bodyPr>
            <a:normAutofit/>
          </a:bodyPr>
          <a:lstStyle/>
          <a:p>
            <a:r>
              <a:rPr lang="en-GB" sz="3600" noProof="0" dirty="0">
                <a:solidFill>
                  <a:srgbClr val="080808"/>
                </a:solidFill>
                <a:latin typeface="Century Gothic" charset="0"/>
                <a:ea typeface="MS PGothic" charset="0"/>
              </a:rPr>
              <a:t>Résumé</a:t>
            </a:r>
          </a:p>
        </p:txBody>
      </p:sp>
      <p:sp>
        <p:nvSpPr>
          <p:cNvPr id="4" name="Content Placeholder 2"/>
          <p:cNvSpPr txBox="1">
            <a:spLocks/>
          </p:cNvSpPr>
          <p:nvPr/>
        </p:nvSpPr>
        <p:spPr>
          <a:xfrm>
            <a:off x="150920" y="1574477"/>
            <a:ext cx="8789880" cy="4764391"/>
          </a:xfrm>
          <a:prstGeom prst="rect">
            <a:avLst/>
          </a:prstGeom>
        </p:spPr>
        <p:txBody>
          <a:bodyPr>
            <a:noAutofit/>
          </a:bodyPr>
          <a:lstStyle>
            <a:lvl1pPr marL="342900" indent="-342900" algn="l" defTabSz="457200" rtl="0" eaLnBrk="1" fontAlgn="base" hangingPunct="1">
              <a:spcBef>
                <a:spcPct val="20000"/>
              </a:spcBef>
              <a:spcAft>
                <a:spcPct val="0"/>
              </a:spcAft>
              <a:buFont typeface="Arial" pitchFamily="34" charset="0"/>
              <a:buChar char="•"/>
              <a:defRPr sz="2800" kern="1200">
                <a:solidFill>
                  <a:srgbClr val="626262"/>
                </a:solidFill>
                <a:latin typeface="Calibri"/>
                <a:ea typeface="MS PGothic" pitchFamily="34" charset="-128"/>
                <a:cs typeface="Calibri"/>
              </a:defRPr>
            </a:lvl1pPr>
            <a:lvl2pPr marL="742950" indent="-285750" algn="l" defTabSz="457200" rtl="0" eaLnBrk="1" fontAlgn="base" hangingPunct="1">
              <a:spcBef>
                <a:spcPct val="20000"/>
              </a:spcBef>
              <a:spcAft>
                <a:spcPct val="0"/>
              </a:spcAft>
              <a:buFont typeface="Arial" pitchFamily="34" charset="0"/>
              <a:buChar char="–"/>
              <a:defRPr sz="2400" kern="1200">
                <a:solidFill>
                  <a:srgbClr val="626262"/>
                </a:solidFill>
                <a:latin typeface="Calibri"/>
                <a:ea typeface="MS PGothic" pitchFamily="34" charset="-128"/>
                <a:cs typeface="Calibri"/>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626262"/>
                </a:solidFill>
                <a:latin typeface="Calibri"/>
                <a:ea typeface="MS PGothic" pitchFamily="34" charset="-128"/>
                <a:cs typeface="Calibri"/>
              </a:defRPr>
            </a:lvl3pPr>
            <a:lvl4pPr marL="1600200" indent="-228600" algn="l" defTabSz="457200" rtl="0" eaLnBrk="1" fontAlgn="base" hangingPunct="1">
              <a:spcBef>
                <a:spcPct val="20000"/>
              </a:spcBef>
              <a:spcAft>
                <a:spcPct val="0"/>
              </a:spcAft>
              <a:buFont typeface="Arial" pitchFamily="34" charset="0"/>
              <a:buChar char="–"/>
              <a:defRPr kern="1200">
                <a:solidFill>
                  <a:srgbClr val="626262"/>
                </a:solidFill>
                <a:latin typeface="Calibri"/>
                <a:ea typeface="MS PGothic" pitchFamily="34" charset="-128"/>
                <a:cs typeface="Calibri"/>
              </a:defRPr>
            </a:lvl4pPr>
            <a:lvl5pPr marL="2057400" indent="-228600" algn="l" defTabSz="457200" rtl="0" eaLnBrk="1" fontAlgn="base" hangingPunct="1">
              <a:spcBef>
                <a:spcPct val="20000"/>
              </a:spcBef>
              <a:spcAft>
                <a:spcPct val="0"/>
              </a:spcAft>
              <a:buFont typeface="Arial" pitchFamily="34" charset="0"/>
              <a:buChar char="»"/>
              <a:defRPr kern="1200">
                <a:solidFill>
                  <a:srgbClr val="626262"/>
                </a:solidFill>
                <a:latin typeface="Calibri"/>
                <a:ea typeface="MS PGothic" pitchFamily="34" charset="-128"/>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ts val="1200"/>
              </a:spcBef>
              <a:spcAft>
                <a:spcPts val="1200"/>
              </a:spcAft>
              <a:buClr>
                <a:srgbClr val="F25528"/>
              </a:buClr>
              <a:buSzTx/>
              <a:buFont typeface="Wingdings" panose="05000000000000000000" pitchFamily="2" charset="2"/>
              <a:buChar char="§"/>
              <a:tabLst/>
              <a:defRPr/>
            </a:pPr>
            <a:r>
              <a:rPr kumimoji="0" lang="fr-FR" sz="1800" b="1" i="0" u="none" strike="noStrike" kern="1200" cap="none" spc="0" normalizeH="0" baseline="0" noProof="0" dirty="0">
                <a:ln>
                  <a:noFill/>
                </a:ln>
                <a:solidFill>
                  <a:srgbClr val="FF5E23"/>
                </a:solidFill>
                <a:effectLst/>
                <a:uLnTx/>
                <a:uFillTx/>
                <a:latin typeface="Century Gothic"/>
                <a:ea typeface="MS PGothic" charset="0"/>
                <a:cs typeface="Calibri"/>
              </a:rPr>
              <a:t>Confiance institutionnelle </a:t>
            </a:r>
            <a:r>
              <a:rPr kumimoji="0" lang="fr-FR" sz="1800" b="1" i="0" u="none" strike="noStrike" kern="1200" cap="none" spc="0" normalizeH="0" baseline="0" noProof="0" dirty="0">
                <a:ln>
                  <a:noFill/>
                </a:ln>
                <a:solidFill>
                  <a:srgbClr val="EF4901"/>
                </a:solidFill>
                <a:effectLst/>
                <a:uLnTx/>
                <a:uFillTx/>
                <a:latin typeface="Century Gothic"/>
                <a:ea typeface="MS PGothic" charset="0"/>
                <a:cs typeface="Calibri"/>
              </a:rPr>
              <a:t>:</a:t>
            </a:r>
            <a:r>
              <a:rPr kumimoji="0" lang="fr-FR" sz="1800" b="0" i="0" u="none" strike="noStrike" kern="1200" cap="none" spc="0" normalizeH="0" baseline="0" noProof="0" dirty="0">
                <a:ln>
                  <a:noFill/>
                </a:ln>
                <a:solidFill>
                  <a:srgbClr val="2E2E2E"/>
                </a:solidFill>
                <a:effectLst/>
                <a:uLnTx/>
                <a:uFillTx/>
                <a:latin typeface="Century Gothic"/>
                <a:ea typeface="MS PGothic" charset="0"/>
                <a:cs typeface="Calibri"/>
              </a:rPr>
              <a:t> </a:t>
            </a:r>
            <a:r>
              <a:rPr kumimoji="0" lang="fr-FR" sz="1800" b="0" i="0" u="none" strike="noStrike" kern="1200" cap="none" spc="0" normalizeH="0" baseline="0" noProof="0" dirty="0">
                <a:ln>
                  <a:noFill/>
                </a:ln>
                <a:solidFill>
                  <a:srgbClr val="080808"/>
                </a:solidFill>
                <a:effectLst/>
                <a:uLnTx/>
                <a:uFillTx/>
                <a:latin typeface="Century Gothic" panose="020B0502020202020204" pitchFamily="34" charset="0"/>
                <a:ea typeface="MS PGothic" charset="0"/>
                <a:cs typeface="Tahoma" panose="020B0604030504040204" pitchFamily="34" charset="0"/>
              </a:rPr>
              <a:t>Les Guinéens font majoritairement confiance aux leaders religieux et aux chefs traditionnels. Cette confiance reste mitigée quand il s’agit des Forces de Défense guinéennes, du Président de la Transition et des Conseillers municipaux, mais faible à l’égard des Partis politiques d’opposition et du Conseil National de la Transition.</a:t>
            </a:r>
          </a:p>
          <a:p>
            <a:pPr marL="342900" marR="0" lvl="0" indent="-342900" algn="l" defTabSz="457200" rtl="0" eaLnBrk="1" fontAlgn="base" latinLnBrk="0" hangingPunct="1">
              <a:lnSpc>
                <a:spcPct val="100000"/>
              </a:lnSpc>
              <a:spcBef>
                <a:spcPts val="1200"/>
              </a:spcBef>
              <a:spcAft>
                <a:spcPct val="0"/>
              </a:spcAft>
              <a:buClrTx/>
              <a:buSzTx/>
              <a:buFont typeface="Wingdings" panose="05000000000000000000" pitchFamily="2" charset="2"/>
              <a:buChar char="§"/>
              <a:tabLst/>
              <a:defRPr/>
            </a:pPr>
            <a:r>
              <a:rPr lang="fr-FR" sz="1800" b="1" dirty="0">
                <a:solidFill>
                  <a:srgbClr val="FF5E23"/>
                </a:solidFill>
                <a:latin typeface="Century Gothic"/>
                <a:ea typeface="MS PGothic" charset="0"/>
                <a:cs typeface="Tahoma" panose="020B0604030504040204" pitchFamily="34" charset="0"/>
              </a:rPr>
              <a:t>Questions identitaires</a:t>
            </a:r>
            <a:r>
              <a:rPr kumimoji="0" lang="fr-FR" sz="1800" b="1" i="0" u="none" strike="noStrike" kern="1200" cap="none" spc="0" normalizeH="0" baseline="0" noProof="0" dirty="0">
                <a:ln>
                  <a:noFill/>
                </a:ln>
                <a:solidFill>
                  <a:srgbClr val="FF5E23"/>
                </a:solidFill>
                <a:effectLst/>
                <a:uLnTx/>
                <a:uFillTx/>
                <a:latin typeface="Century Gothic"/>
                <a:ea typeface="MS PGothic" charset="0"/>
                <a:cs typeface="Tahoma" panose="020B0604030504040204" pitchFamily="34" charset="0"/>
              </a:rPr>
              <a:t> </a:t>
            </a:r>
            <a:r>
              <a:rPr kumimoji="0" lang="fr-FR" sz="1800" b="1" i="0" u="none" strike="noStrike" kern="1200" cap="none" spc="0" normalizeH="0" baseline="0" noProof="0" dirty="0">
                <a:ln>
                  <a:noFill/>
                </a:ln>
                <a:solidFill>
                  <a:srgbClr val="F25528"/>
                </a:solidFill>
                <a:effectLst/>
                <a:uLnTx/>
                <a:uFillTx/>
                <a:latin typeface="Century Gothic" panose="020B0502020202020204" pitchFamily="34" charset="0"/>
                <a:ea typeface="MS PGothic" charset="0"/>
                <a:cs typeface="Tahoma" panose="020B0604030504040204" pitchFamily="34" charset="0"/>
              </a:rPr>
              <a:t>:</a:t>
            </a:r>
            <a:r>
              <a:rPr kumimoji="0" lang="fr-FR" sz="1800" b="1" i="0" u="none" strike="noStrike" kern="1200" cap="none" spc="0" normalizeH="0" baseline="0" noProof="0" dirty="0">
                <a:ln>
                  <a:noFill/>
                </a:ln>
                <a:solidFill>
                  <a:srgbClr val="3C3C3C"/>
                </a:solidFill>
                <a:effectLst/>
                <a:uLnTx/>
                <a:uFillTx/>
                <a:latin typeface="Century Gothic" panose="020B0502020202020204" pitchFamily="34" charset="0"/>
                <a:ea typeface="MS PGothic" charset="0"/>
                <a:cs typeface="Tahoma" panose="020B0604030504040204" pitchFamily="34" charset="0"/>
              </a:rPr>
              <a:t> </a:t>
            </a:r>
            <a:r>
              <a:rPr kumimoji="0" lang="fr-FR" sz="1800" b="0" i="0" u="none" strike="noStrike" kern="1200" cap="none" spc="0" normalizeH="0" baseline="0" noProof="0" dirty="0">
                <a:ln>
                  <a:noFill/>
                </a:ln>
                <a:solidFill>
                  <a:srgbClr val="080808"/>
                </a:solidFill>
                <a:effectLst/>
                <a:uLnTx/>
                <a:uFillTx/>
                <a:latin typeface="Century Gothic" panose="020B0502020202020204" pitchFamily="34" charset="0"/>
                <a:ea typeface="MS PGothic" charset="0"/>
                <a:cs typeface="Tahoma" panose="020B0604030504040204" pitchFamily="34" charset="0"/>
              </a:rPr>
              <a:t>Les Guinéens s’attachent à leur identité nationale qu’à leur appartenance ethnique et ressentent de forts liens avec les autres concitoyens. La confiance généralisée est élevée chez les Guinéens dont la majorité aimeraient avoir comme voisin les gens d’une ethnie différente, les immigrants et travailleurs étrangers, les supporteurs d’autres partis politiques, les gens d’une autre religion mais pas les personnes homosexuelles. </a:t>
            </a:r>
          </a:p>
          <a:p>
            <a:pPr marL="342900" marR="0" lvl="0" indent="-342900" algn="l" defTabSz="457200" rtl="0" eaLnBrk="1" fontAlgn="base" latinLnBrk="0" hangingPunct="1">
              <a:lnSpc>
                <a:spcPct val="100000"/>
              </a:lnSpc>
              <a:spcBef>
                <a:spcPts val="1200"/>
              </a:spcBef>
              <a:spcAft>
                <a:spcPct val="0"/>
              </a:spcAft>
              <a:buClrTx/>
              <a:buSzTx/>
              <a:buFont typeface="Wingdings" panose="05000000000000000000" pitchFamily="2" charset="2"/>
              <a:buChar char="§"/>
              <a:tabLst/>
              <a:defRPr/>
            </a:pPr>
            <a:r>
              <a:rPr lang="fr-FR" sz="1800" b="1" dirty="0">
                <a:solidFill>
                  <a:srgbClr val="FF0000"/>
                </a:solidFill>
                <a:latin typeface="Century Gothic" panose="020B0502020202020204" pitchFamily="34" charset="0"/>
                <a:ea typeface="MS PGothic" charset="0"/>
                <a:cs typeface="Tahoma" panose="020B0604030504040204" pitchFamily="34" charset="0"/>
              </a:rPr>
              <a:t>Accès aux services publics</a:t>
            </a:r>
            <a:r>
              <a:rPr lang="fr-FR" sz="1800" dirty="0">
                <a:solidFill>
                  <a:srgbClr val="080808"/>
                </a:solidFill>
                <a:latin typeface="Century Gothic" panose="020B0502020202020204" pitchFamily="34" charset="0"/>
                <a:ea typeface="MS PGothic" charset="0"/>
                <a:cs typeface="Tahoma" panose="020B0604030504040204" pitchFamily="34" charset="0"/>
              </a:rPr>
              <a:t>: En Guinée, il est plus facile d’obtenir les services de l’éducation et de l’assistance de la police que les documents d’identité ou les soins médicaux. </a:t>
            </a:r>
            <a:endParaRPr kumimoji="0" lang="fr-FR" sz="1800" b="0" i="0" u="none" strike="noStrike" kern="1200" cap="none" spc="0" normalizeH="0" baseline="0" noProof="0" dirty="0">
              <a:ln>
                <a:noFill/>
              </a:ln>
              <a:solidFill>
                <a:srgbClr val="080808"/>
              </a:solidFill>
              <a:effectLst/>
              <a:uLnTx/>
              <a:uFillTx/>
              <a:latin typeface="Century Gothic" panose="020B0502020202020204" pitchFamily="34" charset="0"/>
              <a:ea typeface="MS PGothic" charset="0"/>
              <a:cs typeface="Tahoma" panose="020B0604030504040204" pitchFamily="34" charset="0"/>
            </a:endParaRPr>
          </a:p>
          <a:p>
            <a:pPr marL="342900" marR="0" lvl="0" indent="-342900" algn="l" defTabSz="457200" rtl="0" eaLnBrk="1" fontAlgn="base" latinLnBrk="0" hangingPunct="1">
              <a:lnSpc>
                <a:spcPct val="100000"/>
              </a:lnSpc>
              <a:spcBef>
                <a:spcPts val="1200"/>
              </a:spcBef>
              <a:spcAft>
                <a:spcPct val="0"/>
              </a:spcAft>
              <a:buClrTx/>
              <a:buSzTx/>
              <a:buFont typeface="Wingdings" panose="05000000000000000000" pitchFamily="2" charset="2"/>
              <a:buChar char="§"/>
              <a:tabLst/>
              <a:defRPr/>
            </a:pPr>
            <a:endParaRPr kumimoji="0" lang="fr-FR" sz="1800" b="0" i="0" u="none" strike="noStrike" kern="1200" cap="none" spc="0" normalizeH="0" baseline="0" noProof="0" dirty="0">
              <a:ln>
                <a:noFill/>
              </a:ln>
              <a:solidFill>
                <a:srgbClr val="080808"/>
              </a:solidFill>
              <a:effectLst/>
              <a:uLnTx/>
              <a:uFillTx/>
              <a:latin typeface="Century Gothic" panose="020B0502020202020204" pitchFamily="34" charset="0"/>
              <a:ea typeface="MS PGothic" charset="0"/>
              <a:cs typeface="Tahoma" panose="020B0604030504040204" pitchFamily="34" charset="0"/>
            </a:endParaRPr>
          </a:p>
          <a:p>
            <a:pPr marL="342900" marR="0" lvl="0" indent="-342900" algn="l" defTabSz="457200" rtl="0" eaLnBrk="1" fontAlgn="base" latinLnBrk="0" hangingPunct="1">
              <a:lnSpc>
                <a:spcPct val="100000"/>
              </a:lnSpc>
              <a:spcBef>
                <a:spcPct val="0"/>
              </a:spcBef>
              <a:spcAft>
                <a:spcPts val="600"/>
              </a:spcAft>
              <a:buClr>
                <a:srgbClr val="F25528"/>
              </a:buClr>
              <a:buSzTx/>
              <a:buFont typeface="Wingdings" panose="05000000000000000000" pitchFamily="2" charset="2"/>
              <a:buChar char="§"/>
              <a:tabLst/>
              <a:defRPr/>
            </a:pPr>
            <a:endParaRPr kumimoji="0" lang="fr-FR" sz="1600" b="0" i="0" u="none" strike="noStrike" kern="1200" cap="none" spc="0" normalizeH="0" baseline="0" noProof="0" dirty="0">
              <a:ln>
                <a:noFill/>
              </a:ln>
              <a:solidFill>
                <a:srgbClr val="2E2E2E"/>
              </a:solidFill>
              <a:effectLst/>
              <a:uLnTx/>
              <a:uFillTx/>
              <a:latin typeface="Century Gothic"/>
              <a:ea typeface="MS PGothic" charset="0"/>
              <a:cs typeface="Calibri"/>
            </a:endParaRPr>
          </a:p>
        </p:txBody>
      </p:sp>
      <p:sp>
        <p:nvSpPr>
          <p:cNvPr id="2" name="Espace réservé du numéro de diapositive 1">
            <a:extLst>
              <a:ext uri="{FF2B5EF4-FFF2-40B4-BE49-F238E27FC236}">
                <a16:creationId xmlns:a16="http://schemas.microsoft.com/office/drawing/2014/main" xmlns="" id="{EA547EAC-8ECD-CF94-6607-FCCBB2877FA4}"/>
              </a:ext>
            </a:extLst>
          </p:cNvPr>
          <p:cNvSpPr>
            <a:spLocks noGrp="1"/>
          </p:cNvSpPr>
          <p:nvPr>
            <p:ph type="sldNum" sz="quarter" idx="13"/>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83554A9-5435-A540-B58E-F005F2F92701}" type="slidenum">
              <a:rPr kumimoji="0" lang="en-US" sz="1200" b="0" i="0" u="none" strike="noStrike" kern="1200" cap="none" spc="0" normalizeH="0" baseline="0" noProof="0" smtClean="0">
                <a:ln>
                  <a:noFill/>
                </a:ln>
                <a:solidFill>
                  <a:srgbClr val="8E8E8E"/>
                </a:solidFill>
                <a:effectLst/>
                <a:uLnTx/>
                <a:uFillTx/>
                <a:latin typeface="Century Gothic"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8E8E8E"/>
              </a:solidFill>
              <a:effectLst/>
              <a:uLnTx/>
              <a:uFillTx/>
              <a:latin typeface="Century Gothic" pitchFamily="34" charset="0"/>
              <a:ea typeface="MS PGothic" pitchFamily="34" charset="-128"/>
              <a:cs typeface="+mn-cs"/>
            </a:endParaRPr>
          </a:p>
        </p:txBody>
      </p:sp>
    </p:spTree>
    <p:extLst>
      <p:ext uri="{BB962C8B-B14F-4D97-AF65-F5344CB8AC3E}">
        <p14:creationId xmlns:p14="http://schemas.microsoft.com/office/powerpoint/2010/main" val="3076066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23" y="177421"/>
            <a:ext cx="8765778" cy="851729"/>
          </a:xfrm>
          <a:ln>
            <a:noFill/>
          </a:ln>
        </p:spPr>
        <p:txBody>
          <a:bodyPr rtlCol="0">
            <a:noAutofit/>
          </a:bodyPr>
          <a:lstStyle/>
          <a:p>
            <a:pPr algn="l" fontAlgn="auto">
              <a:spcAft>
                <a:spcPts val="0"/>
              </a:spcAft>
              <a:defRPr/>
            </a:pPr>
            <a:r>
              <a:rPr lang="fr-FR" sz="2800" dirty="0">
                <a:solidFill>
                  <a:srgbClr val="080808"/>
                </a:solidFill>
                <a:ea typeface="+mj-ea"/>
                <a:cs typeface="+mj-cs"/>
              </a:rPr>
              <a:t>Identification par rapport au groupe ethnique du père et de la mère </a:t>
            </a:r>
            <a:r>
              <a:rPr lang="fr-FR" sz="2800" b="0" noProof="0" dirty="0">
                <a:solidFill>
                  <a:srgbClr val="080808"/>
                </a:solidFill>
                <a:ea typeface="+mj-ea"/>
                <a:cs typeface="+mj-cs"/>
              </a:rPr>
              <a:t>| </a:t>
            </a:r>
            <a:r>
              <a:rPr lang="fr-FR" sz="2800" b="0" dirty="0">
                <a:solidFill>
                  <a:srgbClr val="080808"/>
                </a:solidFill>
                <a:ea typeface="+mj-ea"/>
                <a:cs typeface="+mj-cs"/>
              </a:rPr>
              <a:t>Guinée</a:t>
            </a:r>
            <a:r>
              <a:rPr lang="fr-FR" sz="2800" b="0" noProof="0" dirty="0">
                <a:solidFill>
                  <a:srgbClr val="080808"/>
                </a:solidFill>
                <a:ea typeface="+mj-ea"/>
                <a:cs typeface="+mj-cs"/>
              </a:rPr>
              <a:t> | 2022</a:t>
            </a:r>
          </a:p>
        </p:txBody>
      </p:sp>
      <p:sp>
        <p:nvSpPr>
          <p:cNvPr id="2050" name="Text Placeholder 2"/>
          <p:cNvSpPr>
            <a:spLocks noGrp="1"/>
          </p:cNvSpPr>
          <p:nvPr>
            <p:ph type="body" sz="quarter" idx="13"/>
          </p:nvPr>
        </p:nvSpPr>
        <p:spPr>
          <a:xfrm>
            <a:off x="175022" y="5708129"/>
            <a:ext cx="8968977" cy="527855"/>
          </a:xfrm>
        </p:spPr>
        <p:txBody>
          <a:bodyPr/>
          <a:lstStyle/>
          <a:p>
            <a:pPr>
              <a:spcBef>
                <a:spcPts val="0"/>
              </a:spcBef>
            </a:pPr>
            <a:r>
              <a:rPr lang="fr-FR" b="1" i="1" dirty="0">
                <a:solidFill>
                  <a:srgbClr val="080808"/>
                </a:solidFill>
                <a:latin typeface="Century Gothic" charset="0"/>
                <a:ea typeface="MS PGothic" charset="0"/>
                <a:cs typeface="Century Gothic" charset="0"/>
              </a:rPr>
              <a:t>Questions posées aux répondants : </a:t>
            </a:r>
            <a:r>
              <a:rPr lang="fr-FR" i="1" dirty="0">
                <a:solidFill>
                  <a:srgbClr val="080808"/>
                </a:solidFill>
              </a:rPr>
              <a:t>Êtes-vous du même groupe ethnique ou culturel que votre mère ? Êtes-vous du même groupe ethnique ou culturel que votre père ?</a:t>
            </a:r>
            <a:endParaRPr lang="fr-FR" i="1" dirty="0">
              <a:solidFill>
                <a:srgbClr val="080808"/>
              </a:solidFill>
              <a:latin typeface="Century Gothic" charset="0"/>
              <a:ea typeface="MS PGothic" charset="0"/>
              <a:cs typeface="Century Gothic" charset="0"/>
            </a:endParaRPr>
          </a:p>
        </p:txBody>
      </p:sp>
      <p:sp>
        <p:nvSpPr>
          <p:cNvPr id="3" name="Slide Number Placeholder 2">
            <a:extLst>
              <a:ext uri="{FF2B5EF4-FFF2-40B4-BE49-F238E27FC236}">
                <a16:creationId xmlns:a16="http://schemas.microsoft.com/office/drawing/2014/main" xmlns="" id="{6C15CF8D-BE6D-4A69-8262-B124F7084B57}"/>
              </a:ext>
            </a:extLst>
          </p:cNvPr>
          <p:cNvSpPr>
            <a:spLocks noGrp="1"/>
          </p:cNvSpPr>
          <p:nvPr>
            <p:ph type="sldNum"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38F377-1CC9-D747-9286-773277BE5713}" type="slidenum">
              <a:rPr kumimoji="0" lang="en-US" sz="1200" b="0" i="0" u="none" strike="noStrike" kern="1200" cap="none" spc="0" normalizeH="0" baseline="0" noProof="0" smtClean="0">
                <a:ln>
                  <a:noFill/>
                </a:ln>
                <a:solidFill>
                  <a:srgbClr val="8E8E8E"/>
                </a:solidFill>
                <a:effectLst/>
                <a:uLnTx/>
                <a:uFillTx/>
                <a:latin typeface="Century Gothic"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8E8E8E"/>
              </a:solidFill>
              <a:effectLst/>
              <a:uLnTx/>
              <a:uFillTx/>
              <a:latin typeface="Century Gothic" pitchFamily="34" charset="0"/>
              <a:ea typeface="MS PGothic" pitchFamily="34" charset="-128"/>
              <a:cs typeface="+mn-cs"/>
            </a:endParaRPr>
          </a:p>
        </p:txBody>
      </p:sp>
      <p:graphicFrame>
        <p:nvGraphicFramePr>
          <p:cNvPr id="4" name="Graphique 3">
            <a:extLst>
              <a:ext uri="{FF2B5EF4-FFF2-40B4-BE49-F238E27FC236}">
                <a16:creationId xmlns:a16="http://schemas.microsoft.com/office/drawing/2014/main" xmlns="" id="{FBC157F2-E782-959B-A306-07BA20B97535}"/>
              </a:ext>
            </a:extLst>
          </p:cNvPr>
          <p:cNvGraphicFramePr>
            <a:graphicFrameLocks/>
          </p:cNvGraphicFramePr>
          <p:nvPr>
            <p:extLst>
              <p:ext uri="{D42A27DB-BD31-4B8C-83A1-F6EECF244321}">
                <p14:modId xmlns:p14="http://schemas.microsoft.com/office/powerpoint/2010/main" val="1550442328"/>
              </p:ext>
            </p:extLst>
          </p:nvPr>
        </p:nvGraphicFramePr>
        <p:xfrm>
          <a:off x="175022" y="1312601"/>
          <a:ext cx="8765778" cy="4395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0118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23" y="177421"/>
            <a:ext cx="8765778" cy="851729"/>
          </a:xfrm>
          <a:ln>
            <a:noFill/>
          </a:ln>
        </p:spPr>
        <p:txBody>
          <a:bodyPr rtlCol="0">
            <a:noAutofit/>
          </a:bodyPr>
          <a:lstStyle/>
          <a:p>
            <a:pPr algn="l" fontAlgn="auto">
              <a:spcAft>
                <a:spcPts val="0"/>
              </a:spcAft>
              <a:defRPr/>
            </a:pPr>
            <a:r>
              <a:rPr lang="fr-FR" sz="2500" dirty="0">
                <a:solidFill>
                  <a:srgbClr val="080808"/>
                </a:solidFill>
                <a:ea typeface="+mj-ea"/>
                <a:cs typeface="+mj-cs"/>
              </a:rPr>
              <a:t>Liens et considération des concitoyens </a:t>
            </a:r>
            <a:r>
              <a:rPr lang="fr-FR" sz="2500" b="0" noProof="0" dirty="0">
                <a:solidFill>
                  <a:srgbClr val="080808"/>
                </a:solidFill>
                <a:ea typeface="+mj-ea"/>
                <a:cs typeface="+mj-cs"/>
              </a:rPr>
              <a:t>| </a:t>
            </a:r>
            <a:r>
              <a:rPr lang="fr-FR" sz="2500" b="0" dirty="0">
                <a:solidFill>
                  <a:srgbClr val="080808"/>
                </a:solidFill>
                <a:ea typeface="+mj-ea"/>
                <a:cs typeface="+mj-cs"/>
              </a:rPr>
              <a:t>Guinée</a:t>
            </a:r>
            <a:r>
              <a:rPr lang="fr-FR" sz="2500" b="0" noProof="0" dirty="0">
                <a:solidFill>
                  <a:srgbClr val="080808"/>
                </a:solidFill>
                <a:ea typeface="+mj-ea"/>
                <a:cs typeface="+mj-cs"/>
              </a:rPr>
              <a:t> | 2022</a:t>
            </a:r>
          </a:p>
        </p:txBody>
      </p:sp>
      <p:sp>
        <p:nvSpPr>
          <p:cNvPr id="2050" name="Text Placeholder 2"/>
          <p:cNvSpPr>
            <a:spLocks noGrp="1"/>
          </p:cNvSpPr>
          <p:nvPr>
            <p:ph type="body" sz="quarter" idx="13"/>
          </p:nvPr>
        </p:nvSpPr>
        <p:spPr>
          <a:xfrm>
            <a:off x="175023" y="5022376"/>
            <a:ext cx="8968976" cy="1187355"/>
          </a:xfrm>
        </p:spPr>
        <p:txBody>
          <a:bodyPr/>
          <a:lstStyle/>
          <a:p>
            <a:pPr>
              <a:spcBef>
                <a:spcPts val="0"/>
              </a:spcBef>
            </a:pPr>
            <a:r>
              <a:rPr lang="fr-FR" b="1" i="1" dirty="0">
                <a:solidFill>
                  <a:srgbClr val="080808"/>
                </a:solidFill>
                <a:latin typeface="Century Gothic" charset="0"/>
                <a:ea typeface="MS PGothic" charset="0"/>
                <a:cs typeface="Century Gothic" charset="0"/>
              </a:rPr>
              <a:t>Questions posées aux répondants : </a:t>
            </a:r>
            <a:r>
              <a:rPr lang="fr-FR" i="1" dirty="0">
                <a:solidFill>
                  <a:srgbClr val="080808"/>
                </a:solidFill>
              </a:rPr>
              <a:t>Veuillez me dire si vous êtes d'accord ou pas d'accord avec les affirmations suivantes : </a:t>
            </a:r>
          </a:p>
          <a:p>
            <a:pPr marL="273600">
              <a:spcBef>
                <a:spcPts val="0"/>
              </a:spcBef>
            </a:pPr>
            <a:r>
              <a:rPr lang="fr-FR" i="1" dirty="0">
                <a:solidFill>
                  <a:srgbClr val="080808"/>
                </a:solidFill>
              </a:rPr>
              <a:t>Je ressens des liens forts avec les autres Guinéens ? </a:t>
            </a:r>
          </a:p>
          <a:p>
            <a:pPr marL="273600">
              <a:spcBef>
                <a:spcPts val="0"/>
              </a:spcBef>
            </a:pPr>
            <a:r>
              <a:rPr lang="fr-FR" i="1" dirty="0">
                <a:solidFill>
                  <a:srgbClr val="080808"/>
                </a:solidFill>
              </a:rPr>
              <a:t>Les autres Guinéens me considèrent comme un Guinéen tout comme eux ?</a:t>
            </a:r>
          </a:p>
          <a:p>
            <a:pPr>
              <a:spcBef>
                <a:spcPts val="0"/>
              </a:spcBef>
            </a:pPr>
            <a:r>
              <a:rPr lang="fr-FR" i="1" dirty="0">
                <a:solidFill>
                  <a:srgbClr val="080808"/>
                </a:solidFill>
              </a:rPr>
              <a:t>(% qui sont « d’accord » ou « tout à fait d’accord » avec chaque affirmation)</a:t>
            </a:r>
            <a:endParaRPr lang="fr-FR" i="1" dirty="0">
              <a:solidFill>
                <a:srgbClr val="080808"/>
              </a:solidFill>
              <a:latin typeface="Century Gothic" charset="0"/>
              <a:ea typeface="MS PGothic" charset="0"/>
              <a:cs typeface="Century Gothic" charset="0"/>
            </a:endParaRPr>
          </a:p>
        </p:txBody>
      </p:sp>
      <p:sp>
        <p:nvSpPr>
          <p:cNvPr id="3" name="Slide Number Placeholder 2">
            <a:extLst>
              <a:ext uri="{FF2B5EF4-FFF2-40B4-BE49-F238E27FC236}">
                <a16:creationId xmlns:a16="http://schemas.microsoft.com/office/drawing/2014/main" xmlns="" id="{6C15CF8D-BE6D-4A69-8262-B124F7084B57}"/>
              </a:ext>
            </a:extLst>
          </p:cNvPr>
          <p:cNvSpPr>
            <a:spLocks noGrp="1"/>
          </p:cNvSpPr>
          <p:nvPr>
            <p:ph type="sldNum"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38F377-1CC9-D747-9286-773277BE5713}" type="slidenum">
              <a:rPr kumimoji="0" lang="en-US" sz="1200" b="0" i="0" u="none" strike="noStrike" kern="1200" cap="none" spc="0" normalizeH="0" baseline="0" noProof="0" smtClean="0">
                <a:ln>
                  <a:noFill/>
                </a:ln>
                <a:solidFill>
                  <a:srgbClr val="8E8E8E"/>
                </a:solidFill>
                <a:effectLst/>
                <a:uLnTx/>
                <a:uFillTx/>
                <a:latin typeface="Century Gothic"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8E8E8E"/>
              </a:solidFill>
              <a:effectLst/>
              <a:uLnTx/>
              <a:uFillTx/>
              <a:latin typeface="Century Gothic" pitchFamily="34" charset="0"/>
              <a:ea typeface="MS PGothic" pitchFamily="34" charset="-128"/>
              <a:cs typeface="+mn-cs"/>
            </a:endParaRPr>
          </a:p>
        </p:txBody>
      </p:sp>
      <p:graphicFrame>
        <p:nvGraphicFramePr>
          <p:cNvPr id="8" name="Graphique 7">
            <a:extLst>
              <a:ext uri="{FF2B5EF4-FFF2-40B4-BE49-F238E27FC236}">
                <a16:creationId xmlns:a16="http://schemas.microsoft.com/office/drawing/2014/main" xmlns="" id="{1E34ED67-5611-796A-E040-EA5A2EA39D23}"/>
              </a:ext>
            </a:extLst>
          </p:cNvPr>
          <p:cNvGraphicFramePr>
            <a:graphicFrameLocks/>
          </p:cNvGraphicFramePr>
          <p:nvPr>
            <p:extLst>
              <p:ext uri="{D42A27DB-BD31-4B8C-83A1-F6EECF244321}">
                <p14:modId xmlns:p14="http://schemas.microsoft.com/office/powerpoint/2010/main" val="3703325433"/>
              </p:ext>
            </p:extLst>
          </p:nvPr>
        </p:nvGraphicFramePr>
        <p:xfrm>
          <a:off x="203199" y="1029150"/>
          <a:ext cx="8737601" cy="39932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0143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23" y="177421"/>
            <a:ext cx="8606668" cy="851729"/>
          </a:xfrm>
          <a:ln>
            <a:noFill/>
          </a:ln>
        </p:spPr>
        <p:txBody>
          <a:bodyPr rtlCol="0">
            <a:noAutofit/>
          </a:bodyPr>
          <a:lstStyle/>
          <a:p>
            <a:pPr algn="l" fontAlgn="auto">
              <a:spcAft>
                <a:spcPts val="0"/>
              </a:spcAft>
              <a:defRPr/>
            </a:pPr>
            <a:r>
              <a:rPr lang="fr-FR" sz="2500" dirty="0">
                <a:solidFill>
                  <a:srgbClr val="080808"/>
                </a:solidFill>
                <a:ea typeface="+mj-ea"/>
                <a:cs typeface="+mj-cs"/>
              </a:rPr>
              <a:t>A quel côté des parents l’enfant appartient-il le plus ? </a:t>
            </a:r>
            <a:r>
              <a:rPr lang="fr-FR" sz="2500" b="0" noProof="0" dirty="0">
                <a:solidFill>
                  <a:srgbClr val="080808"/>
                </a:solidFill>
                <a:ea typeface="+mj-ea"/>
                <a:cs typeface="+mj-cs"/>
              </a:rPr>
              <a:t>| </a:t>
            </a:r>
            <a:r>
              <a:rPr lang="fr-FR" sz="2500" b="0" dirty="0">
                <a:solidFill>
                  <a:srgbClr val="080808"/>
                </a:solidFill>
                <a:ea typeface="+mj-ea"/>
                <a:cs typeface="+mj-cs"/>
              </a:rPr>
              <a:t>Guinée</a:t>
            </a:r>
            <a:r>
              <a:rPr lang="fr-FR" sz="2500" b="0" noProof="0" dirty="0">
                <a:solidFill>
                  <a:srgbClr val="080808"/>
                </a:solidFill>
                <a:ea typeface="+mj-ea"/>
                <a:cs typeface="+mj-cs"/>
              </a:rPr>
              <a:t> | 2022</a:t>
            </a:r>
          </a:p>
        </p:txBody>
      </p:sp>
      <p:sp>
        <p:nvSpPr>
          <p:cNvPr id="2050" name="Text Placeholder 2"/>
          <p:cNvSpPr>
            <a:spLocks noGrp="1"/>
          </p:cNvSpPr>
          <p:nvPr>
            <p:ph type="body" sz="quarter" idx="13"/>
          </p:nvPr>
        </p:nvSpPr>
        <p:spPr>
          <a:xfrm>
            <a:off x="175022" y="5708129"/>
            <a:ext cx="8968977" cy="527855"/>
          </a:xfrm>
        </p:spPr>
        <p:txBody>
          <a:bodyPr/>
          <a:lstStyle/>
          <a:p>
            <a:pPr>
              <a:spcBef>
                <a:spcPts val="0"/>
              </a:spcBef>
            </a:pPr>
            <a:r>
              <a:rPr lang="fr-FR" b="1" i="1" dirty="0">
                <a:solidFill>
                  <a:srgbClr val="080808"/>
                </a:solidFill>
                <a:latin typeface="Century Gothic" charset="0"/>
                <a:ea typeface="MS PGothic" charset="0"/>
                <a:cs typeface="Century Gothic" charset="0"/>
              </a:rPr>
              <a:t>Question posée aux répondants : </a:t>
            </a:r>
            <a:r>
              <a:rPr lang="fr-FR" i="1" dirty="0">
                <a:solidFill>
                  <a:srgbClr val="080808"/>
                </a:solidFill>
              </a:rPr>
              <a:t>Dans votre famille, les enfants appartiennent-ils davantage au côté maternel, davantage au côté paternel, ou aux deux côtés à parts égales ?</a:t>
            </a:r>
            <a:endParaRPr lang="fr-FR" i="1" dirty="0">
              <a:solidFill>
                <a:srgbClr val="080808"/>
              </a:solidFill>
              <a:latin typeface="Century Gothic" charset="0"/>
              <a:ea typeface="MS PGothic" charset="0"/>
              <a:cs typeface="Century Gothic" charset="0"/>
            </a:endParaRPr>
          </a:p>
        </p:txBody>
      </p:sp>
      <p:sp>
        <p:nvSpPr>
          <p:cNvPr id="3" name="Slide Number Placeholder 2">
            <a:extLst>
              <a:ext uri="{FF2B5EF4-FFF2-40B4-BE49-F238E27FC236}">
                <a16:creationId xmlns:a16="http://schemas.microsoft.com/office/drawing/2014/main" xmlns="" id="{6C15CF8D-BE6D-4A69-8262-B124F7084B57}"/>
              </a:ext>
            </a:extLst>
          </p:cNvPr>
          <p:cNvSpPr>
            <a:spLocks noGrp="1"/>
          </p:cNvSpPr>
          <p:nvPr>
            <p:ph type="sldNum"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38F377-1CC9-D747-9286-773277BE5713}" type="slidenum">
              <a:rPr kumimoji="0" lang="en-US" sz="1200" b="0" i="0" u="none" strike="noStrike" kern="1200" cap="none" spc="0" normalizeH="0" baseline="0" noProof="0" smtClean="0">
                <a:ln>
                  <a:noFill/>
                </a:ln>
                <a:solidFill>
                  <a:srgbClr val="8E8E8E"/>
                </a:solidFill>
                <a:effectLst/>
                <a:uLnTx/>
                <a:uFillTx/>
                <a:latin typeface="Century Gothic"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8E8E8E"/>
              </a:solidFill>
              <a:effectLst/>
              <a:uLnTx/>
              <a:uFillTx/>
              <a:latin typeface="Century Gothic" pitchFamily="34" charset="0"/>
              <a:ea typeface="MS PGothic" pitchFamily="34" charset="-128"/>
              <a:cs typeface="+mn-cs"/>
            </a:endParaRPr>
          </a:p>
        </p:txBody>
      </p:sp>
      <p:graphicFrame>
        <p:nvGraphicFramePr>
          <p:cNvPr id="4" name="Graphique 3">
            <a:extLst>
              <a:ext uri="{FF2B5EF4-FFF2-40B4-BE49-F238E27FC236}">
                <a16:creationId xmlns:a16="http://schemas.microsoft.com/office/drawing/2014/main" xmlns="" id="{548F3B90-701D-0E08-585E-B1870A1E9ECA}"/>
              </a:ext>
            </a:extLst>
          </p:cNvPr>
          <p:cNvGraphicFramePr>
            <a:graphicFrameLocks/>
          </p:cNvGraphicFramePr>
          <p:nvPr/>
        </p:nvGraphicFramePr>
        <p:xfrm>
          <a:off x="175023" y="1259053"/>
          <a:ext cx="8765777" cy="4449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50744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23" y="177421"/>
            <a:ext cx="8765778" cy="851729"/>
          </a:xfrm>
          <a:ln>
            <a:noFill/>
          </a:ln>
        </p:spPr>
        <p:txBody>
          <a:bodyPr rtlCol="0">
            <a:noAutofit/>
          </a:bodyPr>
          <a:lstStyle/>
          <a:p>
            <a:pPr algn="l" fontAlgn="auto">
              <a:spcAft>
                <a:spcPts val="0"/>
              </a:spcAft>
              <a:defRPr/>
            </a:pPr>
            <a:r>
              <a:rPr lang="fr-FR" sz="2500" dirty="0">
                <a:solidFill>
                  <a:srgbClr val="080808"/>
                </a:solidFill>
                <a:ea typeface="+mj-ea"/>
                <a:cs typeface="+mj-cs"/>
              </a:rPr>
              <a:t>Position par rapport au mariage avec un partenaire d’une autre ethnie </a:t>
            </a:r>
            <a:r>
              <a:rPr lang="fr-FR" sz="2500" b="0" noProof="0" dirty="0">
                <a:solidFill>
                  <a:srgbClr val="080808"/>
                </a:solidFill>
                <a:ea typeface="+mj-ea"/>
                <a:cs typeface="+mj-cs"/>
              </a:rPr>
              <a:t>| </a:t>
            </a:r>
            <a:r>
              <a:rPr lang="fr-FR" sz="2500" b="0" dirty="0">
                <a:solidFill>
                  <a:srgbClr val="080808"/>
                </a:solidFill>
                <a:ea typeface="+mj-ea"/>
                <a:cs typeface="+mj-cs"/>
              </a:rPr>
              <a:t>Guinée</a:t>
            </a:r>
            <a:r>
              <a:rPr lang="fr-FR" sz="2500" b="0" noProof="0" dirty="0">
                <a:solidFill>
                  <a:srgbClr val="080808"/>
                </a:solidFill>
                <a:ea typeface="+mj-ea"/>
                <a:cs typeface="+mj-cs"/>
              </a:rPr>
              <a:t> | 2022</a:t>
            </a:r>
          </a:p>
        </p:txBody>
      </p:sp>
      <p:sp>
        <p:nvSpPr>
          <p:cNvPr id="2050" name="Text Placeholder 2"/>
          <p:cNvSpPr>
            <a:spLocks noGrp="1"/>
          </p:cNvSpPr>
          <p:nvPr>
            <p:ph type="body" sz="quarter" idx="13"/>
          </p:nvPr>
        </p:nvSpPr>
        <p:spPr>
          <a:xfrm>
            <a:off x="175022" y="5500048"/>
            <a:ext cx="8968977" cy="735937"/>
          </a:xfrm>
        </p:spPr>
        <p:txBody>
          <a:bodyPr/>
          <a:lstStyle/>
          <a:p>
            <a:pPr>
              <a:spcBef>
                <a:spcPts val="0"/>
              </a:spcBef>
            </a:pPr>
            <a:r>
              <a:rPr lang="fr-FR" b="1" i="1" dirty="0">
                <a:solidFill>
                  <a:srgbClr val="080808"/>
                </a:solidFill>
                <a:latin typeface="Century Gothic" charset="0"/>
                <a:ea typeface="MS PGothic" charset="0"/>
                <a:cs typeface="Century Gothic" charset="0"/>
              </a:rPr>
              <a:t>Question posée aux répondants : </a:t>
            </a:r>
            <a:r>
              <a:rPr lang="fr-FR" i="1" dirty="0">
                <a:solidFill>
                  <a:srgbClr val="080808"/>
                </a:solidFill>
              </a:rPr>
              <a:t>S'il vous plaît, dites-moi si vous aimeriez qu'un membre de la famille épouse une personne d'un autre groupe ethnique, que cela ne vous plaise pas ou que vous ne vous en souciez pas ?</a:t>
            </a:r>
            <a:endParaRPr lang="fr-FR" i="1" dirty="0">
              <a:solidFill>
                <a:srgbClr val="080808"/>
              </a:solidFill>
              <a:latin typeface="Century Gothic" charset="0"/>
              <a:ea typeface="MS PGothic" charset="0"/>
              <a:cs typeface="Century Gothic" charset="0"/>
            </a:endParaRPr>
          </a:p>
        </p:txBody>
      </p:sp>
      <p:sp>
        <p:nvSpPr>
          <p:cNvPr id="3" name="Slide Number Placeholder 2">
            <a:extLst>
              <a:ext uri="{FF2B5EF4-FFF2-40B4-BE49-F238E27FC236}">
                <a16:creationId xmlns:a16="http://schemas.microsoft.com/office/drawing/2014/main" xmlns="" id="{6C15CF8D-BE6D-4A69-8262-B124F7084B57}"/>
              </a:ext>
            </a:extLst>
          </p:cNvPr>
          <p:cNvSpPr>
            <a:spLocks noGrp="1"/>
          </p:cNvSpPr>
          <p:nvPr>
            <p:ph type="sldNum"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38F377-1CC9-D747-9286-773277BE5713}" type="slidenum">
              <a:rPr kumimoji="0" lang="en-US" sz="1200" b="0" i="0" u="none" strike="noStrike" kern="1200" cap="none" spc="0" normalizeH="0" baseline="0" noProof="0" smtClean="0">
                <a:ln>
                  <a:noFill/>
                </a:ln>
                <a:solidFill>
                  <a:srgbClr val="8E8E8E"/>
                </a:solidFill>
                <a:effectLst/>
                <a:uLnTx/>
                <a:uFillTx/>
                <a:latin typeface="Century Gothic"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8E8E8E"/>
              </a:solidFill>
              <a:effectLst/>
              <a:uLnTx/>
              <a:uFillTx/>
              <a:latin typeface="Century Gothic" pitchFamily="34" charset="0"/>
              <a:ea typeface="MS PGothic" pitchFamily="34" charset="-128"/>
              <a:cs typeface="+mn-cs"/>
            </a:endParaRPr>
          </a:p>
        </p:txBody>
      </p:sp>
      <p:graphicFrame>
        <p:nvGraphicFramePr>
          <p:cNvPr id="6" name="Graphique 5">
            <a:extLst>
              <a:ext uri="{FF2B5EF4-FFF2-40B4-BE49-F238E27FC236}">
                <a16:creationId xmlns:a16="http://schemas.microsoft.com/office/drawing/2014/main" xmlns="" id="{C6CFFC3F-A432-F5B6-D0D7-CB07D2F7974E}"/>
              </a:ext>
            </a:extLst>
          </p:cNvPr>
          <p:cNvGraphicFramePr>
            <a:graphicFrameLocks/>
          </p:cNvGraphicFramePr>
          <p:nvPr>
            <p:extLst>
              <p:ext uri="{D42A27DB-BD31-4B8C-83A1-F6EECF244321}">
                <p14:modId xmlns:p14="http://schemas.microsoft.com/office/powerpoint/2010/main" val="1203967931"/>
              </p:ext>
            </p:extLst>
          </p:nvPr>
        </p:nvGraphicFramePr>
        <p:xfrm>
          <a:off x="203199" y="1259054"/>
          <a:ext cx="8737601" cy="42409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4460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23" y="177422"/>
            <a:ext cx="8765778" cy="633462"/>
          </a:xfrm>
          <a:ln>
            <a:noFill/>
          </a:ln>
        </p:spPr>
        <p:txBody>
          <a:bodyPr rtlCol="0">
            <a:noAutofit/>
          </a:bodyPr>
          <a:lstStyle/>
          <a:p>
            <a:pPr algn="l" fontAlgn="auto">
              <a:spcAft>
                <a:spcPts val="0"/>
              </a:spcAft>
              <a:defRPr/>
            </a:pPr>
            <a:r>
              <a:rPr lang="fr-FR" sz="2800" dirty="0">
                <a:solidFill>
                  <a:srgbClr val="080808"/>
                </a:solidFill>
                <a:ea typeface="+mj-ea"/>
                <a:cs typeface="+mj-cs"/>
              </a:rPr>
              <a:t>Tolérance vis-à-vis des autres </a:t>
            </a:r>
            <a:r>
              <a:rPr lang="fr-FR" sz="2800" b="0" noProof="0" dirty="0">
                <a:solidFill>
                  <a:srgbClr val="080808"/>
                </a:solidFill>
                <a:ea typeface="+mj-ea"/>
                <a:cs typeface="+mj-cs"/>
              </a:rPr>
              <a:t>| </a:t>
            </a:r>
            <a:r>
              <a:rPr lang="fr-FR" sz="2800" b="0" dirty="0">
                <a:solidFill>
                  <a:srgbClr val="080808"/>
                </a:solidFill>
                <a:ea typeface="+mj-ea"/>
                <a:cs typeface="+mj-cs"/>
              </a:rPr>
              <a:t>Guinée</a:t>
            </a:r>
            <a:r>
              <a:rPr lang="fr-FR" sz="2800" b="0" noProof="0" dirty="0">
                <a:solidFill>
                  <a:srgbClr val="080808"/>
                </a:solidFill>
                <a:ea typeface="+mj-ea"/>
                <a:cs typeface="+mj-cs"/>
              </a:rPr>
              <a:t> | 2022</a:t>
            </a:r>
          </a:p>
        </p:txBody>
      </p:sp>
      <p:sp>
        <p:nvSpPr>
          <p:cNvPr id="2050" name="Text Placeholder 2"/>
          <p:cNvSpPr>
            <a:spLocks noGrp="1"/>
          </p:cNvSpPr>
          <p:nvPr>
            <p:ph type="body" sz="quarter" idx="13"/>
          </p:nvPr>
        </p:nvSpPr>
        <p:spPr>
          <a:xfrm>
            <a:off x="175022" y="5486399"/>
            <a:ext cx="8968977" cy="749585"/>
          </a:xfrm>
        </p:spPr>
        <p:txBody>
          <a:bodyPr/>
          <a:lstStyle/>
          <a:p>
            <a:pPr>
              <a:spcBef>
                <a:spcPts val="0"/>
              </a:spcBef>
            </a:pPr>
            <a:r>
              <a:rPr lang="fr-FR" b="1" i="1" dirty="0">
                <a:solidFill>
                  <a:srgbClr val="080808"/>
                </a:solidFill>
                <a:latin typeface="Century Gothic" charset="0"/>
                <a:ea typeface="MS PGothic" charset="0"/>
                <a:cs typeface="Century Gothic" charset="0"/>
              </a:rPr>
              <a:t>Questions posées aux répondants : </a:t>
            </a:r>
            <a:r>
              <a:rPr lang="fr-FR" i="1" dirty="0">
                <a:solidFill>
                  <a:srgbClr val="080808"/>
                </a:solidFill>
              </a:rPr>
              <a:t>Pour chacun des types de personnes suivants, veuillez me dire si vous aimeriez avoir des personnes de ce groupe comme voisins, si vous n'aimeriez pas ou si cela n’a pas d’importance ?</a:t>
            </a:r>
            <a:endParaRPr lang="fr-FR" i="1" dirty="0">
              <a:solidFill>
                <a:srgbClr val="080808"/>
              </a:solidFill>
              <a:latin typeface="Century Gothic" charset="0"/>
              <a:ea typeface="MS PGothic" charset="0"/>
              <a:cs typeface="Century Gothic" charset="0"/>
            </a:endParaRPr>
          </a:p>
        </p:txBody>
      </p:sp>
      <p:sp>
        <p:nvSpPr>
          <p:cNvPr id="3" name="Slide Number Placeholder 2">
            <a:extLst>
              <a:ext uri="{FF2B5EF4-FFF2-40B4-BE49-F238E27FC236}">
                <a16:creationId xmlns:a16="http://schemas.microsoft.com/office/drawing/2014/main" xmlns="" id="{6C15CF8D-BE6D-4A69-8262-B124F7084B57}"/>
              </a:ext>
            </a:extLst>
          </p:cNvPr>
          <p:cNvSpPr>
            <a:spLocks noGrp="1"/>
          </p:cNvSpPr>
          <p:nvPr>
            <p:ph type="sldNum"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38F377-1CC9-D747-9286-773277BE5713}" type="slidenum">
              <a:rPr kumimoji="0" lang="en-US" sz="1200" b="0" i="0" u="none" strike="noStrike" kern="1200" cap="none" spc="0" normalizeH="0" baseline="0" noProof="0" smtClean="0">
                <a:ln>
                  <a:noFill/>
                </a:ln>
                <a:solidFill>
                  <a:srgbClr val="8E8E8E"/>
                </a:solidFill>
                <a:effectLst/>
                <a:uLnTx/>
                <a:uFillTx/>
                <a:latin typeface="Century Gothic"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8E8E8E"/>
              </a:solidFill>
              <a:effectLst/>
              <a:uLnTx/>
              <a:uFillTx/>
              <a:latin typeface="Century Gothic" pitchFamily="34" charset="0"/>
              <a:ea typeface="MS PGothic" pitchFamily="34" charset="-128"/>
              <a:cs typeface="+mn-cs"/>
            </a:endParaRPr>
          </a:p>
        </p:txBody>
      </p:sp>
      <p:graphicFrame>
        <p:nvGraphicFramePr>
          <p:cNvPr id="4" name="Graphique 1">
            <a:extLst>
              <a:ext uri="{FF2B5EF4-FFF2-40B4-BE49-F238E27FC236}">
                <a16:creationId xmlns:a16="http://schemas.microsoft.com/office/drawing/2014/main" xmlns="" id="{906369C0-E62A-0CE3-CFB4-316E73AFE57E}"/>
              </a:ext>
            </a:extLst>
          </p:cNvPr>
          <p:cNvGraphicFramePr>
            <a:graphicFrameLocks/>
          </p:cNvGraphicFramePr>
          <p:nvPr>
            <p:extLst>
              <p:ext uri="{D42A27DB-BD31-4B8C-83A1-F6EECF244321}">
                <p14:modId xmlns:p14="http://schemas.microsoft.com/office/powerpoint/2010/main" val="283124941"/>
              </p:ext>
            </p:extLst>
          </p:nvPr>
        </p:nvGraphicFramePr>
        <p:xfrm>
          <a:off x="543464" y="810884"/>
          <a:ext cx="8220974" cy="4580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7438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23" y="177422"/>
            <a:ext cx="8765778" cy="604932"/>
          </a:xfrm>
          <a:ln>
            <a:noFill/>
          </a:ln>
        </p:spPr>
        <p:txBody>
          <a:bodyPr rtlCol="0">
            <a:noAutofit/>
          </a:bodyPr>
          <a:lstStyle/>
          <a:p>
            <a:pPr algn="l" fontAlgn="auto">
              <a:spcAft>
                <a:spcPts val="0"/>
              </a:spcAft>
              <a:defRPr/>
            </a:pPr>
            <a:r>
              <a:rPr lang="fr-FR" sz="2800" dirty="0">
                <a:solidFill>
                  <a:srgbClr val="080808"/>
                </a:solidFill>
                <a:ea typeface="+mj-ea"/>
                <a:cs typeface="+mj-cs"/>
              </a:rPr>
              <a:t>Confiance aux autres </a:t>
            </a:r>
            <a:r>
              <a:rPr lang="fr-FR" sz="2800" b="0" noProof="0" dirty="0">
                <a:solidFill>
                  <a:srgbClr val="080808"/>
                </a:solidFill>
                <a:ea typeface="+mj-ea"/>
                <a:cs typeface="+mj-cs"/>
              </a:rPr>
              <a:t>| </a:t>
            </a:r>
            <a:r>
              <a:rPr lang="fr-FR" sz="2800" b="0" dirty="0">
                <a:solidFill>
                  <a:srgbClr val="080808"/>
                </a:solidFill>
                <a:ea typeface="+mj-ea"/>
                <a:cs typeface="+mj-cs"/>
              </a:rPr>
              <a:t>Guinée</a:t>
            </a:r>
            <a:r>
              <a:rPr lang="fr-FR" sz="2800" b="0" noProof="0" dirty="0">
                <a:solidFill>
                  <a:srgbClr val="080808"/>
                </a:solidFill>
                <a:ea typeface="+mj-ea"/>
                <a:cs typeface="+mj-cs"/>
              </a:rPr>
              <a:t> | 2022</a:t>
            </a:r>
          </a:p>
        </p:txBody>
      </p:sp>
      <p:sp>
        <p:nvSpPr>
          <p:cNvPr id="2050" name="Text Placeholder 2"/>
          <p:cNvSpPr>
            <a:spLocks noGrp="1"/>
          </p:cNvSpPr>
          <p:nvPr>
            <p:ph type="body" sz="quarter" idx="13"/>
          </p:nvPr>
        </p:nvSpPr>
        <p:spPr>
          <a:xfrm>
            <a:off x="175022" y="5759356"/>
            <a:ext cx="8968977" cy="476630"/>
          </a:xfrm>
        </p:spPr>
        <p:txBody>
          <a:bodyPr/>
          <a:lstStyle/>
          <a:p>
            <a:pPr>
              <a:spcBef>
                <a:spcPts val="0"/>
              </a:spcBef>
            </a:pPr>
            <a:r>
              <a:rPr lang="fr-FR" b="1" i="1" dirty="0">
                <a:solidFill>
                  <a:srgbClr val="080808"/>
                </a:solidFill>
                <a:latin typeface="Century Gothic" charset="0"/>
                <a:ea typeface="MS PGothic" charset="0"/>
                <a:cs typeface="Century Gothic" charset="0"/>
              </a:rPr>
              <a:t>Questions posées aux répondants : </a:t>
            </a:r>
            <a:r>
              <a:rPr lang="fr-FR" i="1" dirty="0">
                <a:solidFill>
                  <a:srgbClr val="080808"/>
                </a:solidFill>
              </a:rPr>
              <a:t>Dans quelle mesure faites-vous confiance à chacun des types de personnes suivants ? (% qui disent « partiellement confiance » ou « beaucoup confiance »)</a:t>
            </a:r>
          </a:p>
        </p:txBody>
      </p:sp>
      <p:sp>
        <p:nvSpPr>
          <p:cNvPr id="3" name="Slide Number Placeholder 2">
            <a:extLst>
              <a:ext uri="{FF2B5EF4-FFF2-40B4-BE49-F238E27FC236}">
                <a16:creationId xmlns:a16="http://schemas.microsoft.com/office/drawing/2014/main" xmlns="" id="{6C15CF8D-BE6D-4A69-8262-B124F7084B57}"/>
              </a:ext>
            </a:extLst>
          </p:cNvPr>
          <p:cNvSpPr>
            <a:spLocks noGrp="1"/>
          </p:cNvSpPr>
          <p:nvPr>
            <p:ph type="sldNum"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38F377-1CC9-D747-9286-773277BE5713}" type="slidenum">
              <a:rPr kumimoji="0" lang="en-US" sz="1200" b="0" i="0" u="none" strike="noStrike" kern="1200" cap="none" spc="0" normalizeH="0" baseline="0" noProof="0" smtClean="0">
                <a:ln>
                  <a:noFill/>
                </a:ln>
                <a:solidFill>
                  <a:srgbClr val="8E8E8E"/>
                </a:solidFill>
                <a:effectLst/>
                <a:uLnTx/>
                <a:uFillTx/>
                <a:latin typeface="Century Gothic"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8E8E8E"/>
              </a:solidFill>
              <a:effectLst/>
              <a:uLnTx/>
              <a:uFillTx/>
              <a:latin typeface="Century Gothic" pitchFamily="34" charset="0"/>
              <a:ea typeface="MS PGothic" pitchFamily="34" charset="-128"/>
              <a:cs typeface="+mn-cs"/>
            </a:endParaRPr>
          </a:p>
        </p:txBody>
      </p:sp>
      <p:graphicFrame>
        <p:nvGraphicFramePr>
          <p:cNvPr id="4" name="Graphique 3">
            <a:extLst>
              <a:ext uri="{FF2B5EF4-FFF2-40B4-BE49-F238E27FC236}">
                <a16:creationId xmlns:a16="http://schemas.microsoft.com/office/drawing/2014/main" xmlns="" id="{4331FA58-785A-9820-AA80-DA1BBCE93C80}"/>
              </a:ext>
            </a:extLst>
          </p:cNvPr>
          <p:cNvGraphicFramePr>
            <a:graphicFrameLocks/>
          </p:cNvGraphicFramePr>
          <p:nvPr>
            <p:extLst>
              <p:ext uri="{D42A27DB-BD31-4B8C-83A1-F6EECF244321}">
                <p14:modId xmlns:p14="http://schemas.microsoft.com/office/powerpoint/2010/main" val="834326470"/>
              </p:ext>
            </p:extLst>
          </p:nvPr>
        </p:nvGraphicFramePr>
        <p:xfrm>
          <a:off x="203199" y="900752"/>
          <a:ext cx="8599607" cy="47402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0551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085" y="2034644"/>
            <a:ext cx="7548113" cy="1790172"/>
          </a:xfrm>
        </p:spPr>
        <p:txBody>
          <a:bodyPr>
            <a:normAutofit/>
          </a:bodyPr>
          <a:lstStyle/>
          <a:p>
            <a:r>
              <a:rPr lang="fr-FR" dirty="0"/>
              <a:t>Accès aux services publics en Guinée</a:t>
            </a:r>
            <a:endParaRPr lang="en-US" dirty="0"/>
          </a:p>
        </p:txBody>
      </p:sp>
      <p:sp>
        <p:nvSpPr>
          <p:cNvPr id="3" name="Subtitle 2"/>
          <p:cNvSpPr>
            <a:spLocks noGrp="1"/>
          </p:cNvSpPr>
          <p:nvPr>
            <p:ph type="subTitle" idx="1"/>
          </p:nvPr>
        </p:nvSpPr>
        <p:spPr>
          <a:xfrm>
            <a:off x="192390" y="3884339"/>
            <a:ext cx="7688754" cy="590413"/>
          </a:xfrm>
        </p:spPr>
        <p:txBody>
          <a:bodyPr>
            <a:normAutofit/>
          </a:bodyPr>
          <a:lstStyle/>
          <a:p>
            <a:r>
              <a:rPr lang="fr-FR" dirty="0">
                <a:solidFill>
                  <a:srgbClr val="080808"/>
                </a:solidFill>
              </a:rPr>
              <a:t>Résultats du 9</a:t>
            </a:r>
            <a:r>
              <a:rPr lang="fr-FR" baseline="30000" dirty="0">
                <a:solidFill>
                  <a:srgbClr val="080808"/>
                </a:solidFill>
              </a:rPr>
              <a:t>ème</a:t>
            </a:r>
            <a:r>
              <a:rPr lang="fr-FR" dirty="0">
                <a:solidFill>
                  <a:srgbClr val="080808"/>
                </a:solidFill>
              </a:rPr>
              <a:t> tour d’</a:t>
            </a:r>
            <a:r>
              <a:rPr lang="fr-FR" dirty="0" err="1">
                <a:solidFill>
                  <a:srgbClr val="080808"/>
                </a:solidFill>
              </a:rPr>
              <a:t>Afrobarometer</a:t>
            </a:r>
            <a:r>
              <a:rPr lang="fr-FR" dirty="0">
                <a:solidFill>
                  <a:srgbClr val="080808"/>
                </a:solidFill>
              </a:rPr>
              <a:t> en Guinée</a:t>
            </a:r>
          </a:p>
        </p:txBody>
      </p:sp>
      <p:sp>
        <p:nvSpPr>
          <p:cNvPr id="4" name="Slide Number Placeholder 3">
            <a:extLst>
              <a:ext uri="{FF2B5EF4-FFF2-40B4-BE49-F238E27FC236}">
                <a16:creationId xmlns:a16="http://schemas.microsoft.com/office/drawing/2014/main" xmlns="" id="{6B81862C-0028-4156-BEC5-810C3EEBE885}"/>
              </a:ext>
            </a:extLst>
          </p:cNvPr>
          <p:cNvSpPr>
            <a:spLocks noGrp="1"/>
          </p:cNvSpPr>
          <p:nvPr>
            <p:ph type="sldNum" sz="quarter" idx="17"/>
          </p:nvPr>
        </p:nvSpPr>
        <p:spPr/>
        <p:txBody>
          <a:bodyPr/>
          <a:lstStyle/>
          <a:p>
            <a:pPr>
              <a:defRPr/>
            </a:pPr>
            <a:fld id="{DEF6CA63-793D-9E40-8E6F-CE430C44E2F5}" type="slidenum">
              <a:rPr lang="en-US" smtClean="0"/>
              <a:pPr>
                <a:defRPr/>
              </a:pPr>
              <a:t>26</a:t>
            </a:fld>
            <a:endParaRPr lang="en-US"/>
          </a:p>
        </p:txBody>
      </p:sp>
      <p:pic>
        <p:nvPicPr>
          <p:cNvPr id="5" name="Image 5">
            <a:extLst>
              <a:ext uri="{FF2B5EF4-FFF2-40B4-BE49-F238E27FC236}">
                <a16:creationId xmlns:a16="http://schemas.microsoft.com/office/drawing/2014/main" xmlns="" id="{9F8D20BD-5C72-6B20-C357-EB0F38624955}"/>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t="1145" b="1145"/>
          <a:stretch>
            <a:fillRect/>
          </a:stretch>
        </p:blipFill>
        <p:spPr bwMode="auto">
          <a:xfrm>
            <a:off x="318670" y="5166116"/>
            <a:ext cx="1363482" cy="108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40">
            <a:extLst>
              <a:ext uri="{FF2B5EF4-FFF2-40B4-BE49-F238E27FC236}">
                <a16:creationId xmlns:a16="http://schemas.microsoft.com/office/drawing/2014/main" xmlns="" id="{3789F772-BE84-2734-28F1-DF3D0D6BAB84}"/>
              </a:ext>
            </a:extLst>
          </p:cNvPr>
          <p:cNvPicPr>
            <a:picLocks noGrp="1"/>
          </p:cNvPicPr>
          <p:nvPr>
            <p:ph type="pic" sz="quarter" idx="14"/>
          </p:nvPr>
        </p:nvPicPr>
        <p:blipFill>
          <a:blip r:embed="rId3" cstate="print">
            <a:extLst>
              <a:ext uri="{28A0092B-C50C-407E-A947-70E740481C1C}">
                <a14:useLocalDpi xmlns:a14="http://schemas.microsoft.com/office/drawing/2010/main" val="0"/>
              </a:ext>
            </a:extLst>
          </a:blip>
          <a:srcRect l="15925" r="15925"/>
          <a:stretch>
            <a:fillRect/>
          </a:stretch>
        </p:blipFill>
        <p:spPr>
          <a:xfrm>
            <a:off x="7167083" y="5046334"/>
            <a:ext cx="1428121" cy="1156568"/>
          </a:xfrm>
          <a:prstGeom prst="rect">
            <a:avLst/>
          </a:prstGeom>
        </p:spPr>
      </p:pic>
    </p:spTree>
    <p:extLst>
      <p:ext uri="{BB962C8B-B14F-4D97-AF65-F5344CB8AC3E}">
        <p14:creationId xmlns:p14="http://schemas.microsoft.com/office/powerpoint/2010/main" val="26031014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08" y="4211752"/>
            <a:ext cx="9144000" cy="1374346"/>
          </a:xfrm>
        </p:spPr>
        <p:txBody>
          <a:bodyPr>
            <a:normAutofit/>
          </a:bodyPr>
          <a:lstStyle/>
          <a:p>
            <a:r>
              <a:rPr lang="en-GB" sz="4000" dirty="0" err="1"/>
              <a:t>Résultats</a:t>
            </a:r>
            <a:endParaRPr lang="en-GB" sz="4000" cap="none" noProof="0" dirty="0"/>
          </a:p>
        </p:txBody>
      </p:sp>
    </p:spTree>
    <p:extLst>
      <p:ext uri="{BB962C8B-B14F-4D97-AF65-F5344CB8AC3E}">
        <p14:creationId xmlns:p14="http://schemas.microsoft.com/office/powerpoint/2010/main" val="155973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92" y="4017720"/>
            <a:ext cx="6970143" cy="1456233"/>
          </a:xfrm>
        </p:spPr>
        <p:txBody>
          <a:bodyPr>
            <a:normAutofit/>
          </a:bodyPr>
          <a:lstStyle/>
          <a:p>
            <a:r>
              <a:rPr lang="en-GB" dirty="0" err="1"/>
              <a:t>Accès</a:t>
            </a:r>
            <a:r>
              <a:rPr lang="en-GB" dirty="0"/>
              <a:t> aux services publics    et perceptions de pots-de-vin</a:t>
            </a:r>
            <a:endParaRPr lang="en-GB" cap="none" noProof="0" dirty="0"/>
          </a:p>
        </p:txBody>
      </p:sp>
    </p:spTree>
    <p:extLst>
      <p:ext uri="{BB962C8B-B14F-4D97-AF65-F5344CB8AC3E}">
        <p14:creationId xmlns:p14="http://schemas.microsoft.com/office/powerpoint/2010/main" val="2824661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34" y="541407"/>
            <a:ext cx="3407741" cy="691105"/>
          </a:xfrm>
        </p:spPr>
        <p:txBody>
          <a:bodyPr>
            <a:normAutofit/>
          </a:bodyPr>
          <a:lstStyle/>
          <a:p>
            <a:r>
              <a:rPr lang="en-GB" sz="3600" dirty="0">
                <a:solidFill>
                  <a:srgbClr val="060606"/>
                </a:solidFill>
              </a:rPr>
              <a:t>Résultats clés</a:t>
            </a:r>
            <a:endParaRPr lang="en-GB" sz="3600" noProof="0" dirty="0">
              <a:solidFill>
                <a:srgbClr val="060606"/>
              </a:solidFill>
            </a:endParaRPr>
          </a:p>
        </p:txBody>
      </p:sp>
      <p:sp>
        <p:nvSpPr>
          <p:cNvPr id="3" name="Content Placeholder 2"/>
          <p:cNvSpPr>
            <a:spLocks noGrp="1"/>
          </p:cNvSpPr>
          <p:nvPr>
            <p:ph idx="1"/>
          </p:nvPr>
        </p:nvSpPr>
        <p:spPr>
          <a:xfrm>
            <a:off x="203200" y="1232511"/>
            <a:ext cx="8630249" cy="5468540"/>
          </a:xfrm>
        </p:spPr>
        <p:txBody>
          <a:bodyPr>
            <a:normAutofit fontScale="25000" lnSpcReduction="20000"/>
          </a:bodyPr>
          <a:lstStyle/>
          <a:p>
            <a:pPr marL="342900" marR="0" lvl="0" indent="-342900" algn="l" defTabSz="457200" rtl="0" eaLnBrk="1" fontAlgn="base" latinLnBrk="0" hangingPunct="1">
              <a:lnSpc>
                <a:spcPct val="120000"/>
              </a:lnSpc>
              <a:spcBef>
                <a:spcPts val="1200"/>
              </a:spcBef>
              <a:spcAft>
                <a:spcPts val="1200"/>
              </a:spcAft>
              <a:buClr>
                <a:srgbClr val="F25528"/>
              </a:buClr>
              <a:buSzTx/>
              <a:buFont typeface="Century Gothic" pitchFamily="34" charset="0"/>
              <a:buChar char="■"/>
              <a:tabLst/>
              <a:defRPr/>
            </a:pPr>
            <a:r>
              <a:rPr kumimoji="0" lang="fr-FR" sz="8000" b="0" i="0" u="none" strike="noStrike" kern="1200" cap="none" spc="0" normalizeH="0" baseline="0" noProof="0" dirty="0">
                <a:ln>
                  <a:noFill/>
                </a:ln>
                <a:solidFill>
                  <a:srgbClr val="060606"/>
                </a:solidFill>
                <a:effectLst/>
                <a:uLnTx/>
                <a:uFillTx/>
                <a:latin typeface="Century Gothic" pitchFamily="34" charset="0"/>
                <a:ea typeface="MS PGothic" charset="0"/>
                <a:cs typeface="Tahoma" panose="020B0604030504040204" pitchFamily="34" charset="0"/>
              </a:rPr>
              <a:t>Parmi les répondants qui ont demandé certains services publics au cours des 12 derniers mois : </a:t>
            </a:r>
            <a:endParaRPr lang="fr-FR" sz="8000" dirty="0">
              <a:solidFill>
                <a:srgbClr val="060606"/>
              </a:solidFill>
              <a:ea typeface="MS PGothic" charset="0"/>
              <a:cs typeface="Tahoma" panose="020B0604030504040204" pitchFamily="34" charset="0"/>
            </a:endParaRPr>
          </a:p>
          <a:p>
            <a:pPr lvl="1">
              <a:lnSpc>
                <a:spcPct val="110000"/>
              </a:lnSpc>
              <a:spcBef>
                <a:spcPts val="1200"/>
              </a:spcBef>
              <a:spcAft>
                <a:spcPts val="1200"/>
              </a:spcAft>
              <a:buClr>
                <a:schemeClr val="accent1"/>
              </a:buClr>
              <a:buFont typeface="Century Gothic" pitchFamily="34" charset="0"/>
              <a:buChar char="■"/>
            </a:pPr>
            <a:r>
              <a:rPr lang="fr-FR" sz="8000" dirty="0">
                <a:solidFill>
                  <a:srgbClr val="060606"/>
                </a:solidFill>
                <a:ea typeface="MS PGothic" charset="0"/>
                <a:cs typeface="Tahoma" panose="020B0604030504040204" pitchFamily="34" charset="0"/>
              </a:rPr>
              <a:t>Des majorités disent qu’il était facile d’obtenir les services éducatifs (63%) ou l’assistance de la police (60%), mais les Guinéens sont divisés sur l’accès à un document d’identité (52% facile vs. 48% difficile) et aux soins médicaux (51% facile vs. 49% difficile).</a:t>
            </a:r>
          </a:p>
          <a:p>
            <a:pPr lvl="1">
              <a:lnSpc>
                <a:spcPct val="110000"/>
              </a:lnSpc>
              <a:spcBef>
                <a:spcPts val="1200"/>
              </a:spcBef>
              <a:spcAft>
                <a:spcPts val="1200"/>
              </a:spcAft>
              <a:buClr>
                <a:schemeClr val="accent1"/>
              </a:buClr>
              <a:buFont typeface="Century Gothic" pitchFamily="34" charset="0"/>
              <a:buChar char="■"/>
            </a:pPr>
            <a:r>
              <a:rPr lang="fr-FR" sz="8000" dirty="0">
                <a:solidFill>
                  <a:srgbClr val="060606"/>
                </a:solidFill>
                <a:ea typeface="MS PGothic" charset="0"/>
                <a:cs typeface="Tahoma" panose="020B0604030504040204" pitchFamily="34" charset="0"/>
              </a:rPr>
              <a:t>Environ la moitié d’entre eux ont versé de pots-de-vin pour obtenir un document d’identité (48%) ou l’assistance de la police (54%), et plus du tiers l’ont fait pour les soins de santé (36%) ou les services éducatifs (34%).</a:t>
            </a:r>
          </a:p>
          <a:p>
            <a:pPr lvl="1">
              <a:lnSpc>
                <a:spcPct val="110000"/>
              </a:lnSpc>
              <a:spcBef>
                <a:spcPts val="1200"/>
              </a:spcBef>
              <a:spcAft>
                <a:spcPts val="1200"/>
              </a:spcAft>
              <a:buClr>
                <a:schemeClr val="accent1"/>
              </a:buClr>
              <a:buFont typeface="Century Gothic" pitchFamily="34" charset="0"/>
              <a:buChar char="■"/>
            </a:pPr>
            <a:r>
              <a:rPr lang="fr-FR" sz="8000" dirty="0">
                <a:solidFill>
                  <a:srgbClr val="060606"/>
                </a:solidFill>
                <a:ea typeface="MS PGothic" charset="0"/>
                <a:cs typeface="Tahoma" panose="020B0604030504040204" pitchFamily="34" charset="0"/>
              </a:rPr>
              <a:t>Près de la moitié ont dû régulièrement faire face à une longue attente à l’hôpital (45%), quatre sur 10 ont fréquemment noté un mauvais entretien des infrastructures (39%) ou le manque de médicaments ou de matériels (40%), et 31% ont régulièrement remarqué l’absence des médecins.</a:t>
            </a:r>
          </a:p>
          <a:p>
            <a:pPr marL="457200" lvl="1" indent="0">
              <a:lnSpc>
                <a:spcPct val="110000"/>
              </a:lnSpc>
              <a:spcBef>
                <a:spcPts val="1200"/>
              </a:spcBef>
              <a:spcAft>
                <a:spcPts val="1200"/>
              </a:spcAft>
              <a:buClr>
                <a:schemeClr val="accent1"/>
              </a:buClr>
              <a:buNone/>
            </a:pPr>
            <a:endParaRPr lang="fr-FR" sz="8000" dirty="0">
              <a:solidFill>
                <a:srgbClr val="060606"/>
              </a:solidFill>
              <a:ea typeface="MS PGothic" charset="0"/>
              <a:cs typeface="Tahoma" panose="020B0604030504040204" pitchFamily="34" charset="0"/>
            </a:endParaRPr>
          </a:p>
          <a:p>
            <a:pPr marL="457200" lvl="1" indent="0">
              <a:lnSpc>
                <a:spcPct val="110000"/>
              </a:lnSpc>
              <a:spcBef>
                <a:spcPts val="1200"/>
              </a:spcBef>
              <a:spcAft>
                <a:spcPts val="1200"/>
              </a:spcAft>
              <a:buClr>
                <a:schemeClr val="accent1"/>
              </a:buClr>
              <a:buNone/>
            </a:pPr>
            <a:endParaRPr lang="fr-FR" sz="8000" dirty="0">
              <a:solidFill>
                <a:srgbClr val="060606"/>
              </a:solidFill>
              <a:ea typeface="MS PGothic" charset="0"/>
              <a:cs typeface="Tahoma" panose="020B0604030504040204" pitchFamily="34" charset="0"/>
            </a:endParaRPr>
          </a:p>
          <a:p>
            <a:pPr lvl="1">
              <a:lnSpc>
                <a:spcPct val="110000"/>
              </a:lnSpc>
              <a:spcBef>
                <a:spcPts val="1200"/>
              </a:spcBef>
              <a:spcAft>
                <a:spcPts val="1200"/>
              </a:spcAft>
              <a:buClr>
                <a:schemeClr val="accent1"/>
              </a:buClr>
              <a:buFont typeface="Century Gothic" pitchFamily="34" charset="0"/>
              <a:buChar char="■"/>
            </a:pPr>
            <a:endParaRPr lang="fr-FR" sz="8000" dirty="0">
              <a:solidFill>
                <a:srgbClr val="060606"/>
              </a:solidFill>
              <a:ea typeface="MS PGothic" charset="0"/>
              <a:cs typeface="Tahoma" panose="020B0604030504040204" pitchFamily="34" charset="0"/>
            </a:endParaRPr>
          </a:p>
          <a:p>
            <a:pPr lvl="1">
              <a:lnSpc>
                <a:spcPct val="120000"/>
              </a:lnSpc>
              <a:spcBef>
                <a:spcPts val="1200"/>
              </a:spcBef>
              <a:spcAft>
                <a:spcPts val="1200"/>
              </a:spcAft>
              <a:buClr>
                <a:schemeClr val="accent1"/>
              </a:buClr>
              <a:buFont typeface="Century Gothic" pitchFamily="34" charset="0"/>
              <a:buChar char="■"/>
            </a:pPr>
            <a:endParaRPr lang="fr-FR" sz="1600" dirty="0">
              <a:solidFill>
                <a:srgbClr val="060606"/>
              </a:solidFill>
              <a:latin typeface="Century Gothic" pitchFamily="34" charset="0"/>
            </a:endParaRPr>
          </a:p>
        </p:txBody>
      </p:sp>
      <p:sp>
        <p:nvSpPr>
          <p:cNvPr id="4" name="Slide Number Placeholder 3">
            <a:extLst>
              <a:ext uri="{FF2B5EF4-FFF2-40B4-BE49-F238E27FC236}">
                <a16:creationId xmlns:a16="http://schemas.microsoft.com/office/drawing/2014/main" xmlns="" id="{E6CD432B-5000-4339-A688-021FABFC3CC8}"/>
              </a:ext>
            </a:extLst>
          </p:cNvPr>
          <p:cNvSpPr>
            <a:spLocks noGrp="1"/>
          </p:cNvSpPr>
          <p:nvPr>
            <p:ph type="sldNum" sz="quarter" idx="13"/>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2A5429C-82A5-374D-9E61-489E67E152CD}" type="slidenum">
              <a:rPr kumimoji="0" lang="en-US" sz="1200" b="0" i="0" u="none" strike="noStrike" kern="1200" cap="none" spc="0" normalizeH="0" baseline="0" noProof="0" smtClean="0">
                <a:ln>
                  <a:noFill/>
                </a:ln>
                <a:solidFill>
                  <a:srgbClr val="8E8E8E"/>
                </a:solidFill>
                <a:effectLst/>
                <a:uLnTx/>
                <a:uFillTx/>
                <a:latin typeface="Century Gothic"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8E8E8E"/>
              </a:solidFill>
              <a:effectLst/>
              <a:uLnTx/>
              <a:uFillTx/>
              <a:latin typeface="Century Gothic" pitchFamily="34" charset="0"/>
              <a:ea typeface="MS PGothic" pitchFamily="34" charset="-128"/>
              <a:cs typeface="+mn-cs"/>
            </a:endParaRPr>
          </a:p>
        </p:txBody>
      </p:sp>
    </p:spTree>
    <p:extLst>
      <p:ext uri="{BB962C8B-B14F-4D97-AF65-F5344CB8AC3E}">
        <p14:creationId xmlns:p14="http://schemas.microsoft.com/office/powerpoint/2010/main" val="1456974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title"/>
          </p:nvPr>
        </p:nvSpPr>
        <p:spPr>
          <a:xfrm>
            <a:off x="144379" y="650032"/>
            <a:ext cx="5900738" cy="493208"/>
          </a:xfrm>
        </p:spPr>
        <p:txBody>
          <a:bodyPr>
            <a:normAutofit fontScale="90000"/>
          </a:bodyPr>
          <a:lstStyle/>
          <a:p>
            <a:r>
              <a:rPr lang="en-GB" sz="3600" dirty="0">
                <a:solidFill>
                  <a:srgbClr val="060606"/>
                </a:solidFill>
                <a:latin typeface="Century Gothic" charset="0"/>
                <a:ea typeface="MS PGothic" charset="0"/>
              </a:rPr>
              <a:t>Que </a:t>
            </a:r>
            <a:r>
              <a:rPr lang="en-GB" sz="3600" dirty="0" err="1">
                <a:solidFill>
                  <a:srgbClr val="060606"/>
                </a:solidFill>
                <a:latin typeface="Century Gothic" charset="0"/>
                <a:ea typeface="MS PGothic" charset="0"/>
              </a:rPr>
              <a:t>signifie</a:t>
            </a:r>
            <a:r>
              <a:rPr lang="en-GB" sz="3600" dirty="0">
                <a:solidFill>
                  <a:srgbClr val="060606"/>
                </a:solidFill>
                <a:latin typeface="Century Gothic" charset="0"/>
                <a:ea typeface="MS PGothic" charset="0"/>
              </a:rPr>
              <a:t> </a:t>
            </a:r>
            <a:r>
              <a:rPr lang="en-GB" sz="3600" dirty="0" err="1">
                <a:solidFill>
                  <a:srgbClr val="060606"/>
                </a:solidFill>
                <a:latin typeface="Century Gothic" charset="0"/>
                <a:ea typeface="MS PGothic" charset="0"/>
              </a:rPr>
              <a:t>Afrobarometer</a:t>
            </a:r>
            <a:r>
              <a:rPr lang="en-GB" sz="3600" dirty="0">
                <a:solidFill>
                  <a:srgbClr val="060606"/>
                </a:solidFill>
                <a:latin typeface="Century Gothic" charset="0"/>
                <a:ea typeface="MS PGothic" charset="0"/>
              </a:rPr>
              <a:t> ?</a:t>
            </a:r>
            <a:endParaRPr lang="en-GB" sz="3600" noProof="0" dirty="0">
              <a:solidFill>
                <a:srgbClr val="060606"/>
              </a:solidFill>
              <a:latin typeface="Century Gothic" charset="0"/>
              <a:ea typeface="MS PGothic" charset="0"/>
            </a:endParaRPr>
          </a:p>
        </p:txBody>
      </p:sp>
      <p:sp>
        <p:nvSpPr>
          <p:cNvPr id="4" name="Content Placeholder 2"/>
          <p:cNvSpPr txBox="1">
            <a:spLocks/>
          </p:cNvSpPr>
          <p:nvPr/>
        </p:nvSpPr>
        <p:spPr>
          <a:xfrm>
            <a:off x="203200" y="1444323"/>
            <a:ext cx="8616335" cy="5204127"/>
          </a:xfrm>
          <a:prstGeom prst="rect">
            <a:avLst/>
          </a:prstGeom>
        </p:spPr>
        <p:txBody>
          <a:bodyPr>
            <a:noAutofit/>
          </a:bodyPr>
          <a:lstStyle>
            <a:lvl1pPr marL="342900" indent="-342900" algn="l" defTabSz="457200" rtl="0" eaLnBrk="1" fontAlgn="base" hangingPunct="1">
              <a:spcBef>
                <a:spcPct val="20000"/>
              </a:spcBef>
              <a:spcAft>
                <a:spcPct val="0"/>
              </a:spcAft>
              <a:buFont typeface="Arial" pitchFamily="34" charset="0"/>
              <a:buChar char="•"/>
              <a:defRPr sz="2800" kern="1200">
                <a:solidFill>
                  <a:srgbClr val="626262"/>
                </a:solidFill>
                <a:latin typeface="Calibri"/>
                <a:ea typeface="MS PGothic" pitchFamily="34" charset="-128"/>
                <a:cs typeface="Calibri"/>
              </a:defRPr>
            </a:lvl1pPr>
            <a:lvl2pPr marL="742950" indent="-285750" algn="l" defTabSz="457200" rtl="0" eaLnBrk="1" fontAlgn="base" hangingPunct="1">
              <a:spcBef>
                <a:spcPct val="20000"/>
              </a:spcBef>
              <a:spcAft>
                <a:spcPct val="0"/>
              </a:spcAft>
              <a:buFont typeface="Arial" pitchFamily="34" charset="0"/>
              <a:buChar char="–"/>
              <a:defRPr sz="2400" kern="1200">
                <a:solidFill>
                  <a:srgbClr val="626262"/>
                </a:solidFill>
                <a:latin typeface="Calibri"/>
                <a:ea typeface="MS PGothic" pitchFamily="34" charset="-128"/>
                <a:cs typeface="Calibri"/>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626262"/>
                </a:solidFill>
                <a:latin typeface="Calibri"/>
                <a:ea typeface="MS PGothic" pitchFamily="34" charset="-128"/>
                <a:cs typeface="Calibri"/>
              </a:defRPr>
            </a:lvl3pPr>
            <a:lvl4pPr marL="1600200" indent="-228600" algn="l" defTabSz="457200" rtl="0" eaLnBrk="1" fontAlgn="base" hangingPunct="1">
              <a:spcBef>
                <a:spcPct val="20000"/>
              </a:spcBef>
              <a:spcAft>
                <a:spcPct val="0"/>
              </a:spcAft>
              <a:buFont typeface="Arial" pitchFamily="34" charset="0"/>
              <a:buChar char="–"/>
              <a:defRPr kern="1200">
                <a:solidFill>
                  <a:srgbClr val="626262"/>
                </a:solidFill>
                <a:latin typeface="Calibri"/>
                <a:ea typeface="MS PGothic" pitchFamily="34" charset="-128"/>
                <a:cs typeface="Calibri"/>
              </a:defRPr>
            </a:lvl4pPr>
            <a:lvl5pPr marL="2057400" indent="-228600" algn="l" defTabSz="457200" rtl="0" eaLnBrk="1" fontAlgn="base" hangingPunct="1">
              <a:spcBef>
                <a:spcPct val="20000"/>
              </a:spcBef>
              <a:spcAft>
                <a:spcPct val="0"/>
              </a:spcAft>
              <a:buFont typeface="Arial" pitchFamily="34" charset="0"/>
              <a:buChar char="»"/>
              <a:defRPr kern="1200">
                <a:solidFill>
                  <a:srgbClr val="626262"/>
                </a:solidFill>
                <a:latin typeface="Calibri"/>
                <a:ea typeface="MS PGothic" pitchFamily="34" charset="-128"/>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ts val="1200"/>
              </a:spcBef>
              <a:spcAft>
                <a:spcPts val="600"/>
              </a:spcAft>
              <a:buClrTx/>
              <a:buSzTx/>
              <a:buFont typeface="Arial" pitchFamily="34" charset="0"/>
              <a:buChar char="•"/>
              <a:tabLst/>
              <a:defRPr/>
            </a:pPr>
            <a:r>
              <a:rPr kumimoji="0" lang="fr-FR" sz="2000" b="0" i="0" u="none" strike="noStrike" kern="1200" cap="none" spc="0" normalizeH="0" baseline="0" noProof="0" dirty="0">
                <a:ln>
                  <a:noFill/>
                </a:ln>
                <a:solidFill>
                  <a:srgbClr val="080808"/>
                </a:solidFill>
                <a:effectLst/>
                <a:uLnTx/>
                <a:uFillTx/>
                <a:latin typeface="Century Gothic" pitchFamily="34" charset="0"/>
                <a:ea typeface="MS PGothic" pitchFamily="34" charset="-128"/>
                <a:cs typeface="Calibri"/>
              </a:rPr>
              <a:t>Un réseau panafricain, indépendant, à but non-lucratif de recherche par sondage qui produit des données fiables sur les expériences et appréciations des Africains relatives à la démocratie, à la gouvernance et à la qualité de vie. </a:t>
            </a:r>
          </a:p>
          <a:p>
            <a:pPr marL="342900" marR="0" lvl="0" indent="-342900" algn="l" defTabSz="457200" rtl="0" eaLnBrk="1" fontAlgn="base" latinLnBrk="0" hangingPunct="1">
              <a:lnSpc>
                <a:spcPct val="100000"/>
              </a:lnSpc>
              <a:spcBef>
                <a:spcPts val="1200"/>
              </a:spcBef>
              <a:spcAft>
                <a:spcPts val="600"/>
              </a:spcAft>
              <a:buClrTx/>
              <a:buSzTx/>
              <a:buFont typeface="Arial" pitchFamily="34" charset="0"/>
              <a:buChar char="•"/>
              <a:tabLst/>
              <a:defRPr/>
            </a:pPr>
            <a:r>
              <a:rPr kumimoji="0" lang="fr-FR" sz="2000" b="0" i="0" u="none" strike="noStrike" kern="1200" cap="none" spc="0" normalizeH="0" baseline="0" noProof="0" dirty="0">
                <a:ln>
                  <a:noFill/>
                </a:ln>
                <a:solidFill>
                  <a:srgbClr val="080808"/>
                </a:solidFill>
                <a:effectLst/>
                <a:uLnTx/>
                <a:uFillTx/>
                <a:latin typeface="Century Gothic" pitchFamily="34" charset="0"/>
                <a:ea typeface="MS PGothic" pitchFamily="34" charset="-128"/>
                <a:cs typeface="Calibri"/>
              </a:rPr>
              <a:t>Lancé en 1999-2001 dans 12 pays. Les enquêtes du Round 9 (2021/2023) sont en cours. </a:t>
            </a:r>
          </a:p>
          <a:p>
            <a:pPr marL="342900" marR="0" lvl="0" indent="-342900" algn="l" defTabSz="457200" rtl="0" eaLnBrk="1" fontAlgn="base" latinLnBrk="0" hangingPunct="1">
              <a:lnSpc>
                <a:spcPct val="100000"/>
              </a:lnSpc>
              <a:spcBef>
                <a:spcPts val="1200"/>
              </a:spcBef>
              <a:spcAft>
                <a:spcPts val="600"/>
              </a:spcAft>
              <a:buClrTx/>
              <a:buSzTx/>
              <a:buFont typeface="Arial" pitchFamily="34" charset="0"/>
              <a:buChar char="•"/>
              <a:tabLst/>
              <a:defRPr/>
            </a:pPr>
            <a:r>
              <a:rPr kumimoji="0" lang="fr-FR" sz="2000" b="1" i="0" u="none" strike="noStrike" kern="1200" cap="none" spc="0" normalizeH="0" baseline="0" noProof="0" dirty="0">
                <a:ln>
                  <a:noFill/>
                </a:ln>
                <a:solidFill>
                  <a:srgbClr val="080808"/>
                </a:solidFill>
                <a:effectLst/>
                <a:uLnTx/>
                <a:uFillTx/>
                <a:latin typeface="Century Gothic" pitchFamily="34" charset="0"/>
                <a:ea typeface="MS PGothic" pitchFamily="34" charset="-128"/>
                <a:cs typeface="Calibri"/>
              </a:rPr>
              <a:t>L’objectif</a:t>
            </a:r>
            <a:r>
              <a:rPr kumimoji="0" lang="fr-FR" sz="2000" b="0" i="0" u="none" strike="noStrike" kern="1200" cap="none" spc="0" normalizeH="0" baseline="0" noProof="0" dirty="0">
                <a:ln>
                  <a:noFill/>
                </a:ln>
                <a:solidFill>
                  <a:srgbClr val="080808"/>
                </a:solidFill>
                <a:effectLst/>
                <a:uLnTx/>
                <a:uFillTx/>
                <a:latin typeface="Century Gothic" pitchFamily="34" charset="0"/>
                <a:ea typeface="MS PGothic" pitchFamily="34" charset="-128"/>
                <a:cs typeface="Calibri"/>
              </a:rPr>
              <a:t> : Donner au public une voix dans les processus de prise de décision politique en fournissant des données de haute qualité aux décideurs, aux organisations de la société civile, aux académiciens, aux médias, aux bailleurs et investisseurs, aux chercheurs ainsi qu’aux Africains ordinaires.</a:t>
            </a:r>
          </a:p>
          <a:p>
            <a:pPr marL="342900" marR="0" lvl="0" indent="-342900" algn="l" defTabSz="457200" rtl="0" eaLnBrk="1" fontAlgn="base" latinLnBrk="0" hangingPunct="1">
              <a:lnSpc>
                <a:spcPct val="100000"/>
              </a:lnSpc>
              <a:spcBef>
                <a:spcPts val="1200"/>
              </a:spcBef>
              <a:spcAft>
                <a:spcPts val="600"/>
              </a:spcAft>
              <a:buClrTx/>
              <a:buSzTx/>
              <a:buFont typeface="Arial" pitchFamily="34" charset="0"/>
              <a:buChar char="•"/>
              <a:tabLst/>
              <a:defRPr/>
            </a:pPr>
            <a:r>
              <a:rPr kumimoji="0" lang="fr-FR" sz="2000" b="0" i="0" u="none" strike="noStrike" kern="1200" cap="none" spc="0" normalizeH="0" baseline="0" noProof="0" dirty="0">
                <a:ln>
                  <a:noFill/>
                </a:ln>
                <a:solidFill>
                  <a:srgbClr val="080808"/>
                </a:solidFill>
                <a:effectLst/>
                <a:uLnTx/>
                <a:uFillTx/>
                <a:latin typeface="Century Gothic" pitchFamily="34" charset="0"/>
                <a:ea typeface="MS PGothic" pitchFamily="34" charset="-128"/>
                <a:cs typeface="Calibri"/>
              </a:rPr>
              <a:t>Dans chaque pays, il y a un partenaire national responsable de la mise en œuvre de l’enquête. </a:t>
            </a:r>
            <a:r>
              <a:rPr lang="fr-FR" sz="2000" dirty="0">
                <a:solidFill>
                  <a:srgbClr val="080808"/>
                </a:solidFill>
                <a:latin typeface="Century Gothic" pitchFamily="34" charset="0"/>
              </a:rPr>
              <a:t>En Guinée</a:t>
            </a:r>
            <a:r>
              <a:rPr kumimoji="0" lang="fr-FR" sz="2000" b="0" i="0" u="none" strike="noStrike" kern="1200" cap="none" spc="0" normalizeH="0" baseline="0" noProof="0" dirty="0">
                <a:ln>
                  <a:noFill/>
                </a:ln>
                <a:solidFill>
                  <a:srgbClr val="080808"/>
                </a:solidFill>
                <a:effectLst/>
                <a:uLnTx/>
                <a:uFillTx/>
                <a:latin typeface="Century Gothic" pitchFamily="34" charset="0"/>
                <a:ea typeface="MS PGothic" pitchFamily="34" charset="-128"/>
                <a:cs typeface="Calibri"/>
              </a:rPr>
              <a:t>, le partenaire national est Stat </a:t>
            </a:r>
            <a:r>
              <a:rPr kumimoji="0" lang="fr-FR" sz="2000" b="0" i="0" u="none" strike="noStrike" kern="1200" cap="none" spc="0" normalizeH="0" baseline="0" noProof="0" dirty="0" err="1">
                <a:ln>
                  <a:noFill/>
                </a:ln>
                <a:solidFill>
                  <a:srgbClr val="080808"/>
                </a:solidFill>
                <a:effectLst/>
                <a:uLnTx/>
                <a:uFillTx/>
                <a:latin typeface="Century Gothic" pitchFamily="34" charset="0"/>
                <a:ea typeface="MS PGothic" pitchFamily="34" charset="-128"/>
                <a:cs typeface="Calibri"/>
              </a:rPr>
              <a:t>View</a:t>
            </a:r>
            <a:r>
              <a:rPr kumimoji="0" lang="fr-FR" sz="2000" b="0" i="0" u="none" strike="noStrike" kern="1200" cap="none" spc="0" normalizeH="0" baseline="0" noProof="0" dirty="0">
                <a:ln>
                  <a:noFill/>
                </a:ln>
                <a:solidFill>
                  <a:srgbClr val="080808"/>
                </a:solidFill>
                <a:effectLst/>
                <a:uLnTx/>
                <a:uFillTx/>
                <a:latin typeface="Century Gothic" pitchFamily="34" charset="0"/>
                <a:ea typeface="MS PGothic" pitchFamily="34" charset="-128"/>
                <a:cs typeface="Calibri"/>
              </a:rPr>
              <a:t> International.</a:t>
            </a:r>
          </a:p>
        </p:txBody>
      </p:sp>
      <p:sp>
        <p:nvSpPr>
          <p:cNvPr id="2" name="Espace réservé du numéro de diapositive 1">
            <a:extLst>
              <a:ext uri="{FF2B5EF4-FFF2-40B4-BE49-F238E27FC236}">
                <a16:creationId xmlns:a16="http://schemas.microsoft.com/office/drawing/2014/main" xmlns="" id="{96F7F7DA-54FC-F5D5-5C3E-3D6DAB085E2A}"/>
              </a:ext>
            </a:extLst>
          </p:cNvPr>
          <p:cNvSpPr>
            <a:spLocks noGrp="1"/>
          </p:cNvSpPr>
          <p:nvPr>
            <p:ph type="sldNum" sz="quarter" idx="13"/>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83554A9-5435-A540-B58E-F005F2F92701}" type="slidenum">
              <a:rPr kumimoji="0" lang="en-US" sz="1200" b="0" i="0" u="none" strike="noStrike" kern="1200" cap="none" spc="0" normalizeH="0" baseline="0" noProof="0" smtClean="0">
                <a:ln>
                  <a:noFill/>
                </a:ln>
                <a:solidFill>
                  <a:srgbClr val="8E8E8E"/>
                </a:solidFill>
                <a:effectLst/>
                <a:uLnTx/>
                <a:uFillTx/>
                <a:latin typeface="Century Gothic"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8E8E8E"/>
              </a:solidFill>
              <a:effectLst/>
              <a:uLnTx/>
              <a:uFillTx/>
              <a:latin typeface="Century Gothic" pitchFamily="34" charset="0"/>
              <a:ea typeface="MS PGothic" pitchFamily="34" charset="-128"/>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006" y="262767"/>
            <a:ext cx="8691794" cy="938236"/>
          </a:xfrm>
          <a:ln>
            <a:noFill/>
          </a:ln>
        </p:spPr>
        <p:txBody>
          <a:bodyPr rtlCol="0">
            <a:noAutofit/>
          </a:bodyPr>
          <a:lstStyle/>
          <a:p>
            <a:pPr algn="l" fontAlgn="auto">
              <a:spcAft>
                <a:spcPts val="0"/>
              </a:spcAft>
              <a:defRPr/>
            </a:pPr>
            <a:r>
              <a:rPr lang="fr-FR" sz="2800" dirty="0">
                <a:solidFill>
                  <a:srgbClr val="080808"/>
                </a:solidFill>
                <a:ea typeface="+mj-ea"/>
                <a:cs typeface="+mj-cs"/>
              </a:rPr>
              <a:t>Demande de services publics </a:t>
            </a:r>
            <a:r>
              <a:rPr lang="fr-FR" sz="2800" b="0" noProof="0" dirty="0">
                <a:solidFill>
                  <a:srgbClr val="080808"/>
                </a:solidFill>
                <a:ea typeface="+mj-ea"/>
                <a:cs typeface="+mj-cs"/>
              </a:rPr>
              <a:t>| Guinée | 2022</a:t>
            </a:r>
          </a:p>
        </p:txBody>
      </p:sp>
      <p:sp>
        <p:nvSpPr>
          <p:cNvPr id="2050" name="Text Placeholder 2"/>
          <p:cNvSpPr>
            <a:spLocks noGrp="1"/>
          </p:cNvSpPr>
          <p:nvPr>
            <p:ph type="body" sz="quarter" idx="13"/>
          </p:nvPr>
        </p:nvSpPr>
        <p:spPr>
          <a:xfrm>
            <a:off x="124964" y="4899546"/>
            <a:ext cx="8815835" cy="1392072"/>
          </a:xfrm>
        </p:spPr>
        <p:txBody>
          <a:bodyPr/>
          <a:lstStyle/>
          <a:p>
            <a:pPr>
              <a:spcBef>
                <a:spcPts val="0"/>
              </a:spcBef>
            </a:pPr>
            <a:r>
              <a:rPr lang="fr-FR" b="1" i="1" dirty="0">
                <a:solidFill>
                  <a:srgbClr val="080808"/>
                </a:solidFill>
                <a:latin typeface="Century Gothic" charset="0"/>
                <a:ea typeface="MS PGothic" charset="0"/>
                <a:cs typeface="Century Gothic" charset="0"/>
              </a:rPr>
              <a:t>Questions posées aux répondants : </a:t>
            </a:r>
            <a:r>
              <a:rPr lang="fr-FR" i="1" dirty="0">
                <a:solidFill>
                  <a:srgbClr val="080808"/>
                </a:solidFill>
                <a:latin typeface="Century Gothic" charset="0"/>
                <a:ea typeface="MS PGothic" charset="0"/>
                <a:cs typeface="Century Gothic" charset="0"/>
              </a:rPr>
              <a:t>Au cours des 12 derniers mois, avez-vous :</a:t>
            </a:r>
          </a:p>
          <a:p>
            <a:pPr marL="274320">
              <a:spcBef>
                <a:spcPts val="0"/>
              </a:spcBef>
            </a:pPr>
            <a:r>
              <a:rPr lang="fr-FR" i="1" dirty="0">
                <a:solidFill>
                  <a:srgbClr val="080808"/>
                </a:solidFill>
                <a:latin typeface="Century Gothic" charset="0"/>
                <a:ea typeface="MS PGothic" charset="0"/>
                <a:cs typeface="Century Gothic" charset="0"/>
              </a:rPr>
              <a:t>Eu affaire à une clinique ou un hôpital public ? </a:t>
            </a:r>
          </a:p>
          <a:p>
            <a:pPr marL="274320">
              <a:spcBef>
                <a:spcPts val="0"/>
              </a:spcBef>
            </a:pPr>
            <a:r>
              <a:rPr lang="fr-FR" i="1" dirty="0">
                <a:solidFill>
                  <a:srgbClr val="080808"/>
                </a:solidFill>
                <a:latin typeface="Century Gothic" charset="0"/>
                <a:ea typeface="MS PGothic" charset="0"/>
                <a:cs typeface="Century Gothic" charset="0"/>
              </a:rPr>
              <a:t>Essayé d’acquérir une pièce d’identité telle qu’un extrait de naissance, un permis de conduire, un passeport, une carte d'électeur, ou une autorisation officielle du gouvernement ? </a:t>
            </a:r>
          </a:p>
          <a:p>
            <a:pPr marL="274320">
              <a:spcBef>
                <a:spcPts val="0"/>
              </a:spcBef>
            </a:pPr>
            <a:r>
              <a:rPr lang="fr-FR" i="1" dirty="0">
                <a:solidFill>
                  <a:srgbClr val="080808"/>
                </a:solidFill>
                <a:latin typeface="Century Gothic" charset="0"/>
                <a:ea typeface="MS PGothic" charset="0"/>
                <a:cs typeface="Century Gothic" charset="0"/>
              </a:rPr>
              <a:t>Eu affaire à une école publique ? </a:t>
            </a:r>
          </a:p>
          <a:p>
            <a:pPr marL="274320">
              <a:spcBef>
                <a:spcPts val="0"/>
              </a:spcBef>
            </a:pPr>
            <a:r>
              <a:rPr lang="fr-FR" i="1" dirty="0">
                <a:solidFill>
                  <a:srgbClr val="080808"/>
                </a:solidFill>
                <a:latin typeface="Century Gothic" charset="0"/>
                <a:ea typeface="MS PGothic" charset="0"/>
                <a:cs typeface="Century Gothic" charset="0"/>
              </a:rPr>
              <a:t>Eu recours à l’assistance de la police ?</a:t>
            </a:r>
            <a:endParaRPr lang="fr-FR" sz="1200" i="1" dirty="0">
              <a:latin typeface="Century Gothic" charset="0"/>
              <a:ea typeface="MS PGothic" charset="0"/>
              <a:cs typeface="Century Gothic" charset="0"/>
            </a:endParaRPr>
          </a:p>
        </p:txBody>
      </p:sp>
      <p:sp>
        <p:nvSpPr>
          <p:cNvPr id="3" name="Slide Number Placeholder 2">
            <a:extLst>
              <a:ext uri="{FF2B5EF4-FFF2-40B4-BE49-F238E27FC236}">
                <a16:creationId xmlns:a16="http://schemas.microsoft.com/office/drawing/2014/main" xmlns="" id="{6C15CF8D-BE6D-4A69-8262-B124F7084B57}"/>
              </a:ext>
            </a:extLst>
          </p:cNvPr>
          <p:cNvSpPr>
            <a:spLocks noGrp="1"/>
          </p:cNvSpPr>
          <p:nvPr>
            <p:ph type="sldNum"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38F377-1CC9-D747-9286-773277BE5713}" type="slidenum">
              <a:rPr kumimoji="0" lang="en-US" sz="1200" b="0" i="0" u="none" strike="noStrike" kern="1200" cap="none" spc="0" normalizeH="0" baseline="0" noProof="0" smtClean="0">
                <a:ln>
                  <a:noFill/>
                </a:ln>
                <a:solidFill>
                  <a:srgbClr val="8E8E8E"/>
                </a:solidFill>
                <a:effectLst/>
                <a:uLnTx/>
                <a:uFillTx/>
                <a:latin typeface="Century Gothic"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8E8E8E"/>
              </a:solidFill>
              <a:effectLst/>
              <a:uLnTx/>
              <a:uFillTx/>
              <a:latin typeface="Century Gothic" pitchFamily="34" charset="0"/>
              <a:ea typeface="MS PGothic" pitchFamily="34" charset="-128"/>
              <a:cs typeface="+mn-cs"/>
            </a:endParaRPr>
          </a:p>
        </p:txBody>
      </p:sp>
      <p:graphicFrame>
        <p:nvGraphicFramePr>
          <p:cNvPr id="8" name="Graphique 7">
            <a:extLst>
              <a:ext uri="{FF2B5EF4-FFF2-40B4-BE49-F238E27FC236}">
                <a16:creationId xmlns:a16="http://schemas.microsoft.com/office/drawing/2014/main" xmlns="" id="{B6665867-9362-DC4B-811C-52DC32766092}"/>
              </a:ext>
            </a:extLst>
          </p:cNvPr>
          <p:cNvGraphicFramePr>
            <a:graphicFrameLocks/>
          </p:cNvGraphicFramePr>
          <p:nvPr/>
        </p:nvGraphicFramePr>
        <p:xfrm>
          <a:off x="249007" y="982639"/>
          <a:ext cx="7844116" cy="39169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29092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02" y="141536"/>
            <a:ext cx="8756677" cy="986169"/>
          </a:xfrm>
          <a:ln>
            <a:noFill/>
          </a:ln>
        </p:spPr>
        <p:txBody>
          <a:bodyPr rtlCol="0">
            <a:noAutofit/>
          </a:bodyPr>
          <a:lstStyle/>
          <a:p>
            <a:pPr algn="l" fontAlgn="auto">
              <a:spcAft>
                <a:spcPts val="0"/>
              </a:spcAft>
              <a:defRPr/>
            </a:pPr>
            <a:r>
              <a:rPr lang="fr-FR" sz="2500" dirty="0">
                <a:solidFill>
                  <a:srgbClr val="080808"/>
                </a:solidFill>
                <a:latin typeface="Century Gothic" panose="020B0502020202020204" pitchFamily="34" charset="0"/>
                <a:ea typeface="+mj-ea"/>
                <a:cs typeface="+mj-cs"/>
              </a:rPr>
              <a:t>Était-il facile d’obtenir le service nécessaire ? </a:t>
            </a:r>
            <a:r>
              <a:rPr lang="fr-FR" sz="2500" b="0" dirty="0">
                <a:solidFill>
                  <a:srgbClr val="080808"/>
                </a:solidFill>
                <a:latin typeface="Century Gothic" panose="020B0502020202020204" pitchFamily="34" charset="0"/>
                <a:ea typeface="HYGothic-Medium"/>
                <a:cs typeface="Tahoma" panose="020B0604030504040204" pitchFamily="34" charset="0"/>
              </a:rPr>
              <a:t>| Guinée | 2022</a:t>
            </a:r>
            <a:endParaRPr lang="en-GB" sz="2500" b="0" dirty="0">
              <a:solidFill>
                <a:srgbClr val="080808"/>
              </a:solidFill>
              <a:ea typeface="+mj-ea"/>
              <a:cs typeface="+mj-cs"/>
            </a:endParaRPr>
          </a:p>
        </p:txBody>
      </p:sp>
      <p:sp>
        <p:nvSpPr>
          <p:cNvPr id="2050" name="Text Placeholder 2"/>
          <p:cNvSpPr>
            <a:spLocks noGrp="1"/>
          </p:cNvSpPr>
          <p:nvPr>
            <p:ph type="body" sz="quarter" idx="13"/>
          </p:nvPr>
        </p:nvSpPr>
        <p:spPr>
          <a:xfrm>
            <a:off x="168971" y="5458408"/>
            <a:ext cx="8801308" cy="764971"/>
          </a:xfrm>
        </p:spPr>
        <p:txBody>
          <a:bodyPr/>
          <a:lstStyle/>
          <a:p>
            <a:r>
              <a:rPr lang="fr-FR" b="1" i="1" dirty="0">
                <a:solidFill>
                  <a:srgbClr val="080808"/>
                </a:solidFill>
                <a:latin typeface="Century Gothic" charset="0"/>
                <a:ea typeface="MS PGothic" charset="0"/>
                <a:cs typeface="Century Gothic" charset="0"/>
              </a:rPr>
              <a:t>Questions posées aux répondants qui ont eu affaire à ces services publics : </a:t>
            </a:r>
            <a:r>
              <a:rPr lang="fr-FR" i="1" dirty="0">
                <a:solidFill>
                  <a:srgbClr val="080808"/>
                </a:solidFill>
                <a:latin typeface="Century Gothic" charset="0"/>
                <a:ea typeface="MS PGothic" charset="0"/>
                <a:cs typeface="Century Gothic" charset="0"/>
              </a:rPr>
              <a:t>Était-ce facile ou difficile d’obtenir [les services dont vous aviez besoin]? (Les répondants qui n’avaient pas eu affaire à ces services publics sont exclus.) </a:t>
            </a:r>
            <a:endParaRPr lang="fr-FR" i="1" dirty="0">
              <a:solidFill>
                <a:srgbClr val="080808"/>
              </a:solidFill>
              <a:latin typeface="Century Gothic" charset="0"/>
              <a:ea typeface="MS PGothic" charset="0"/>
            </a:endParaRPr>
          </a:p>
        </p:txBody>
      </p:sp>
      <p:sp>
        <p:nvSpPr>
          <p:cNvPr id="3" name="Espace réservé du numéro de diapositive 2">
            <a:extLst>
              <a:ext uri="{FF2B5EF4-FFF2-40B4-BE49-F238E27FC236}">
                <a16:creationId xmlns:a16="http://schemas.microsoft.com/office/drawing/2014/main" xmlns="" id="{7BE22C3C-3624-3CF9-23F5-7F100EC31DBA}"/>
              </a:ext>
            </a:extLst>
          </p:cNvPr>
          <p:cNvSpPr>
            <a:spLocks noGrp="1"/>
          </p:cNvSpPr>
          <p:nvPr>
            <p:ph type="sldNum"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38F377-1CC9-D747-9286-773277BE5713}" type="slidenum">
              <a:rPr kumimoji="0" lang="en-US" sz="1200" b="0" i="0" u="none" strike="noStrike" kern="1200" cap="none" spc="0" normalizeH="0" baseline="0" noProof="0" smtClean="0">
                <a:ln>
                  <a:noFill/>
                </a:ln>
                <a:solidFill>
                  <a:srgbClr val="8E8E8E"/>
                </a:solidFill>
                <a:effectLst/>
                <a:uLnTx/>
                <a:uFillTx/>
                <a:latin typeface="Century Gothic"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8E8E8E"/>
              </a:solidFill>
              <a:effectLst/>
              <a:uLnTx/>
              <a:uFillTx/>
              <a:latin typeface="Century Gothic" pitchFamily="34" charset="0"/>
              <a:ea typeface="MS PGothic" pitchFamily="34" charset="-128"/>
              <a:cs typeface="+mn-cs"/>
            </a:endParaRPr>
          </a:p>
        </p:txBody>
      </p:sp>
      <p:graphicFrame>
        <p:nvGraphicFramePr>
          <p:cNvPr id="6" name="Graphique 5">
            <a:extLst>
              <a:ext uri="{FF2B5EF4-FFF2-40B4-BE49-F238E27FC236}">
                <a16:creationId xmlns:a16="http://schemas.microsoft.com/office/drawing/2014/main" xmlns="" id="{16E7E4F8-CFC0-9AAD-8B45-C0059ABAC289}"/>
              </a:ext>
            </a:extLst>
          </p:cNvPr>
          <p:cNvGraphicFramePr>
            <a:graphicFrameLocks/>
          </p:cNvGraphicFramePr>
          <p:nvPr/>
        </p:nvGraphicFramePr>
        <p:xfrm>
          <a:off x="168971" y="1160061"/>
          <a:ext cx="8598791" cy="41969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72" y="191069"/>
            <a:ext cx="3147434" cy="3237931"/>
          </a:xfrm>
          <a:ln>
            <a:noFill/>
          </a:ln>
        </p:spPr>
        <p:txBody>
          <a:bodyPr rtlCol="0">
            <a:noAutofit/>
          </a:bodyPr>
          <a:lstStyle/>
          <a:p>
            <a:pPr algn="l" fontAlgn="auto">
              <a:spcAft>
                <a:spcPts val="0"/>
              </a:spcAft>
              <a:defRPr/>
            </a:pPr>
            <a:r>
              <a:rPr lang="fr-FR" sz="2800" dirty="0">
                <a:solidFill>
                  <a:srgbClr val="080808"/>
                </a:solidFill>
                <a:latin typeface="Century Gothic" panose="020B0502020202020204" pitchFamily="34" charset="0"/>
                <a:ea typeface="+mj-ea"/>
                <a:cs typeface="+mj-cs"/>
              </a:rPr>
              <a:t>Facilité d’accès à un document d’identité            </a:t>
            </a:r>
            <a:r>
              <a:rPr lang="fr-FR" sz="2800" b="0" dirty="0">
                <a:solidFill>
                  <a:srgbClr val="080808"/>
                </a:solidFill>
                <a:latin typeface="Century Gothic" panose="020B0502020202020204" pitchFamily="34" charset="0"/>
                <a:ea typeface="HYGothic-Medium"/>
                <a:cs typeface="Tahoma" panose="020B0604030504040204" pitchFamily="34" charset="0"/>
              </a:rPr>
              <a:t>| par groupe démographique   </a:t>
            </a:r>
            <a:r>
              <a:rPr kumimoji="0" lang="fr-FR" sz="2800" b="0" i="0" u="none" strike="noStrike" kern="1200" cap="none" spc="0" normalizeH="0" baseline="0" noProof="0" dirty="0">
                <a:ln>
                  <a:noFill/>
                </a:ln>
                <a:solidFill>
                  <a:srgbClr val="080808"/>
                </a:solidFill>
                <a:effectLst/>
                <a:uLnTx/>
                <a:uFillTx/>
                <a:latin typeface="Century Gothic" panose="020B0502020202020204" pitchFamily="34" charset="0"/>
                <a:ea typeface="HYGothic-Medium"/>
                <a:cs typeface="Tahoma" panose="020B0604030504040204" pitchFamily="34" charset="0"/>
              </a:rPr>
              <a:t>| </a:t>
            </a:r>
            <a:r>
              <a:rPr lang="fr-FR" sz="2800" b="0" dirty="0">
                <a:solidFill>
                  <a:srgbClr val="080808"/>
                </a:solidFill>
                <a:latin typeface="Century Gothic" panose="020B0502020202020204" pitchFamily="34" charset="0"/>
                <a:ea typeface="HYGothic-Medium"/>
                <a:cs typeface="Tahoma" panose="020B0604030504040204" pitchFamily="34" charset="0"/>
              </a:rPr>
              <a:t>Guinée | 2022</a:t>
            </a:r>
            <a:endParaRPr lang="en-GB" sz="2800" b="0" dirty="0">
              <a:solidFill>
                <a:srgbClr val="080808"/>
              </a:solidFill>
              <a:ea typeface="+mj-ea"/>
              <a:cs typeface="+mj-cs"/>
            </a:endParaRPr>
          </a:p>
        </p:txBody>
      </p:sp>
      <p:sp>
        <p:nvSpPr>
          <p:cNvPr id="2050" name="Text Placeholder 2"/>
          <p:cNvSpPr>
            <a:spLocks noGrp="1"/>
          </p:cNvSpPr>
          <p:nvPr>
            <p:ph type="body" sz="quarter" idx="13"/>
          </p:nvPr>
        </p:nvSpPr>
        <p:spPr>
          <a:xfrm>
            <a:off x="168972" y="4217158"/>
            <a:ext cx="2847183" cy="2019870"/>
          </a:xfrm>
        </p:spPr>
        <p:txBody>
          <a:bodyPr/>
          <a:lstStyle/>
          <a:p>
            <a:r>
              <a:rPr lang="fr-FR" b="1" i="1" dirty="0">
                <a:solidFill>
                  <a:srgbClr val="080808"/>
                </a:solidFill>
                <a:latin typeface="Century Gothic" charset="0"/>
                <a:ea typeface="MS PGothic" charset="0"/>
                <a:cs typeface="Century Gothic" charset="0"/>
              </a:rPr>
              <a:t>Question posées aux répondants qui ont demandé un document d’identité : </a:t>
            </a:r>
            <a:r>
              <a:rPr lang="fr-FR" i="1" dirty="0">
                <a:solidFill>
                  <a:srgbClr val="080808"/>
                </a:solidFill>
                <a:latin typeface="Century Gothic" charset="0"/>
                <a:ea typeface="MS PGothic" charset="0"/>
                <a:cs typeface="Century Gothic" charset="0"/>
              </a:rPr>
              <a:t>Était-ce facile ou difficile d’obtenir le document dont vous aviez besoin ? (Les répondants qui n’avaient pas demandé un document d’identité sont exclus.) </a:t>
            </a:r>
            <a:endParaRPr lang="fr-FR" i="1" dirty="0">
              <a:solidFill>
                <a:srgbClr val="080808"/>
              </a:solidFill>
              <a:latin typeface="Century Gothic" charset="0"/>
              <a:ea typeface="MS PGothic" charset="0"/>
            </a:endParaRPr>
          </a:p>
        </p:txBody>
      </p:sp>
      <p:sp>
        <p:nvSpPr>
          <p:cNvPr id="3" name="Espace réservé du numéro de diapositive 2">
            <a:extLst>
              <a:ext uri="{FF2B5EF4-FFF2-40B4-BE49-F238E27FC236}">
                <a16:creationId xmlns:a16="http://schemas.microsoft.com/office/drawing/2014/main" xmlns="" id="{7BE22C3C-3624-3CF9-23F5-7F100EC31DBA}"/>
              </a:ext>
            </a:extLst>
          </p:cNvPr>
          <p:cNvSpPr>
            <a:spLocks noGrp="1"/>
          </p:cNvSpPr>
          <p:nvPr>
            <p:ph type="sldNum"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38F377-1CC9-D747-9286-773277BE5713}" type="slidenum">
              <a:rPr kumimoji="0" lang="en-US" sz="1200" b="0" i="0" u="none" strike="noStrike" kern="1200" cap="none" spc="0" normalizeH="0" baseline="0" noProof="0" smtClean="0">
                <a:ln>
                  <a:noFill/>
                </a:ln>
                <a:solidFill>
                  <a:srgbClr val="8E8E8E"/>
                </a:solidFill>
                <a:effectLst/>
                <a:uLnTx/>
                <a:uFillTx/>
                <a:latin typeface="Century Gothic"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8E8E8E"/>
              </a:solidFill>
              <a:effectLst/>
              <a:uLnTx/>
              <a:uFillTx/>
              <a:latin typeface="Century Gothic" pitchFamily="34" charset="0"/>
              <a:ea typeface="MS PGothic" pitchFamily="34" charset="-128"/>
              <a:cs typeface="+mn-cs"/>
            </a:endParaRPr>
          </a:p>
        </p:txBody>
      </p:sp>
      <p:graphicFrame>
        <p:nvGraphicFramePr>
          <p:cNvPr id="4" name="Graphique 3">
            <a:extLst>
              <a:ext uri="{FF2B5EF4-FFF2-40B4-BE49-F238E27FC236}">
                <a16:creationId xmlns:a16="http://schemas.microsoft.com/office/drawing/2014/main" xmlns="" id="{01565448-C9E5-1578-C4F2-A406B98753DC}"/>
              </a:ext>
            </a:extLst>
          </p:cNvPr>
          <p:cNvGraphicFramePr>
            <a:graphicFrameLocks/>
          </p:cNvGraphicFramePr>
          <p:nvPr/>
        </p:nvGraphicFramePr>
        <p:xfrm>
          <a:off x="3193576" y="191070"/>
          <a:ext cx="5950424" cy="59367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288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71" y="26988"/>
            <a:ext cx="8756677" cy="1055276"/>
          </a:xfrm>
          <a:ln>
            <a:noFill/>
          </a:ln>
        </p:spPr>
        <p:txBody>
          <a:bodyPr rtlCol="0">
            <a:noAutofit/>
          </a:bodyPr>
          <a:lstStyle/>
          <a:p>
            <a:pPr algn="l" fontAlgn="auto">
              <a:spcAft>
                <a:spcPts val="0"/>
              </a:spcAft>
              <a:defRPr/>
            </a:pPr>
            <a:r>
              <a:rPr lang="fr-FR" sz="2500" dirty="0">
                <a:solidFill>
                  <a:srgbClr val="080808"/>
                </a:solidFill>
                <a:latin typeface="Century Gothic" panose="020B0502020202020204" pitchFamily="34" charset="0"/>
                <a:ea typeface="+mj-ea"/>
                <a:cs typeface="+mj-cs"/>
              </a:rPr>
              <a:t>Paiement de pots-de-vin pour un service éducatif ou sanitaire public </a:t>
            </a:r>
            <a:r>
              <a:rPr lang="fr-FR" sz="2500" b="0" dirty="0">
                <a:solidFill>
                  <a:srgbClr val="080808"/>
                </a:solidFill>
                <a:latin typeface="Century Gothic" panose="020B0502020202020204" pitchFamily="34" charset="0"/>
                <a:ea typeface="HYGothic-Medium"/>
                <a:cs typeface="Tahoma" panose="020B0604030504040204" pitchFamily="34" charset="0"/>
              </a:rPr>
              <a:t>| Guinée | 2022</a:t>
            </a:r>
            <a:endParaRPr lang="en-GB" sz="2500" b="0" dirty="0">
              <a:solidFill>
                <a:srgbClr val="080808"/>
              </a:solidFill>
              <a:ea typeface="+mj-ea"/>
              <a:cs typeface="+mj-cs"/>
            </a:endParaRPr>
          </a:p>
        </p:txBody>
      </p:sp>
      <p:sp>
        <p:nvSpPr>
          <p:cNvPr id="2050" name="Text Placeholder 2"/>
          <p:cNvSpPr>
            <a:spLocks noGrp="1"/>
          </p:cNvSpPr>
          <p:nvPr>
            <p:ph type="body" sz="quarter" idx="13"/>
          </p:nvPr>
        </p:nvSpPr>
        <p:spPr>
          <a:xfrm>
            <a:off x="168971" y="5451894"/>
            <a:ext cx="8801308" cy="771486"/>
          </a:xfrm>
        </p:spPr>
        <p:txBody>
          <a:bodyPr/>
          <a:lstStyle/>
          <a:p>
            <a:pPr>
              <a:spcBef>
                <a:spcPts val="0"/>
              </a:spcBef>
            </a:pPr>
            <a:r>
              <a:rPr lang="fr-FR" b="1" i="1" dirty="0">
                <a:solidFill>
                  <a:srgbClr val="080808"/>
                </a:solidFill>
                <a:latin typeface="Century Gothic" charset="0"/>
                <a:ea typeface="MS PGothic" charset="0"/>
                <a:cs typeface="Century Gothic" charset="0"/>
              </a:rPr>
              <a:t>Questions posées aux répondants qui ont eu affaire à ces services publics : </a:t>
            </a:r>
            <a:r>
              <a:rPr lang="fr-FR" i="1" dirty="0">
                <a:solidFill>
                  <a:srgbClr val="080808"/>
                </a:solidFill>
                <a:latin typeface="Century Gothic" charset="0"/>
                <a:ea typeface="MS PGothic" charset="0"/>
                <a:cs typeface="Century Gothic" charset="0"/>
              </a:rPr>
              <a:t>Et combien de fois, le cas échéant, avez-vous dû verser des pots-de-vin, faire un cadeau [afin d’obtenir le service nécessaire] ? (Les répondants qui n’avaient pas eu affaire à ces services publics sont exclus.) </a:t>
            </a:r>
            <a:endParaRPr lang="fr-FR" i="1" dirty="0">
              <a:solidFill>
                <a:srgbClr val="080808"/>
              </a:solidFill>
              <a:latin typeface="Century Gothic" charset="0"/>
              <a:ea typeface="MS PGothic" charset="0"/>
            </a:endParaRPr>
          </a:p>
        </p:txBody>
      </p:sp>
      <p:sp>
        <p:nvSpPr>
          <p:cNvPr id="3" name="Espace réservé du numéro de diapositive 2">
            <a:extLst>
              <a:ext uri="{FF2B5EF4-FFF2-40B4-BE49-F238E27FC236}">
                <a16:creationId xmlns:a16="http://schemas.microsoft.com/office/drawing/2014/main" xmlns="" id="{7BE22C3C-3624-3CF9-23F5-7F100EC31DBA}"/>
              </a:ext>
            </a:extLst>
          </p:cNvPr>
          <p:cNvSpPr>
            <a:spLocks noGrp="1"/>
          </p:cNvSpPr>
          <p:nvPr>
            <p:ph type="sldNum"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38F377-1CC9-D747-9286-773277BE5713}" type="slidenum">
              <a:rPr kumimoji="0" lang="en-US" sz="1200" b="0" i="0" u="none" strike="noStrike" kern="1200" cap="none" spc="0" normalizeH="0" baseline="0" noProof="0" smtClean="0">
                <a:ln>
                  <a:noFill/>
                </a:ln>
                <a:solidFill>
                  <a:srgbClr val="8E8E8E"/>
                </a:solidFill>
                <a:effectLst/>
                <a:uLnTx/>
                <a:uFillTx/>
                <a:latin typeface="Century Gothic"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8E8E8E"/>
              </a:solidFill>
              <a:effectLst/>
              <a:uLnTx/>
              <a:uFillTx/>
              <a:latin typeface="Century Gothic" pitchFamily="34" charset="0"/>
              <a:ea typeface="MS PGothic" pitchFamily="34" charset="-128"/>
              <a:cs typeface="+mn-cs"/>
            </a:endParaRPr>
          </a:p>
        </p:txBody>
      </p:sp>
      <p:graphicFrame>
        <p:nvGraphicFramePr>
          <p:cNvPr id="4" name="Graphique 3">
            <a:extLst>
              <a:ext uri="{FF2B5EF4-FFF2-40B4-BE49-F238E27FC236}">
                <a16:creationId xmlns:a16="http://schemas.microsoft.com/office/drawing/2014/main" xmlns="" id="{C3B1F8EF-6321-A7AE-6185-0778C41B4B65}"/>
              </a:ext>
            </a:extLst>
          </p:cNvPr>
          <p:cNvGraphicFramePr>
            <a:graphicFrameLocks/>
          </p:cNvGraphicFramePr>
          <p:nvPr/>
        </p:nvGraphicFramePr>
        <p:xfrm>
          <a:off x="168971" y="1228913"/>
          <a:ext cx="8429120" cy="39124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83863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176" y="0"/>
            <a:ext cx="7310131" cy="1064834"/>
          </a:xfrm>
          <a:ln>
            <a:noFill/>
          </a:ln>
        </p:spPr>
        <p:txBody>
          <a:bodyPr rtlCol="0">
            <a:noAutofit/>
          </a:bodyPr>
          <a:lstStyle/>
          <a:p>
            <a:pPr algn="l" fontAlgn="auto">
              <a:spcAft>
                <a:spcPts val="0"/>
              </a:spcAft>
              <a:defRPr/>
            </a:pPr>
            <a:r>
              <a:rPr lang="fr-FR" sz="2500" dirty="0">
                <a:solidFill>
                  <a:srgbClr val="080808"/>
                </a:solidFill>
                <a:latin typeface="Century Gothic" panose="020B0502020202020204" pitchFamily="34" charset="0"/>
                <a:ea typeface="+mj-ea"/>
                <a:cs typeface="+mj-cs"/>
              </a:rPr>
              <a:t>Paiement de pots-de-vin pour un document ou l’assistance de la police </a:t>
            </a:r>
            <a:r>
              <a:rPr lang="fr-FR" sz="2500" b="0" dirty="0">
                <a:solidFill>
                  <a:srgbClr val="080808"/>
                </a:solidFill>
                <a:latin typeface="Century Gothic" panose="020B0502020202020204" pitchFamily="34" charset="0"/>
                <a:ea typeface="HYGothic-Medium"/>
                <a:cs typeface="Tahoma" panose="020B0604030504040204" pitchFamily="34" charset="0"/>
              </a:rPr>
              <a:t>| Guinée | 2022</a:t>
            </a:r>
            <a:endParaRPr lang="en-GB" sz="2500" b="0" dirty="0">
              <a:solidFill>
                <a:srgbClr val="080808"/>
              </a:solidFill>
              <a:ea typeface="+mj-ea"/>
              <a:cs typeface="+mj-cs"/>
            </a:endParaRPr>
          </a:p>
        </p:txBody>
      </p:sp>
      <p:sp>
        <p:nvSpPr>
          <p:cNvPr id="2050" name="Text Placeholder 2"/>
          <p:cNvSpPr>
            <a:spLocks noGrp="1"/>
          </p:cNvSpPr>
          <p:nvPr>
            <p:ph type="body" sz="quarter" idx="13"/>
          </p:nvPr>
        </p:nvSpPr>
        <p:spPr>
          <a:xfrm>
            <a:off x="168971" y="5495026"/>
            <a:ext cx="8897392" cy="728354"/>
          </a:xfrm>
        </p:spPr>
        <p:txBody>
          <a:bodyPr/>
          <a:lstStyle/>
          <a:p>
            <a:pPr>
              <a:spcBef>
                <a:spcPts val="0"/>
              </a:spcBef>
            </a:pPr>
            <a:r>
              <a:rPr lang="fr-FR" sz="1200" b="1" i="1" dirty="0">
                <a:solidFill>
                  <a:srgbClr val="080808"/>
                </a:solidFill>
                <a:latin typeface="Century Gothic" charset="0"/>
                <a:ea typeface="MS PGothic" charset="0"/>
                <a:cs typeface="Century Gothic" charset="0"/>
              </a:rPr>
              <a:t>Questions posées aux répondants qui ont eu affaire à ces services publics : </a:t>
            </a:r>
            <a:r>
              <a:rPr lang="fr-FR" sz="1200" i="1" dirty="0">
                <a:solidFill>
                  <a:srgbClr val="080808"/>
                </a:solidFill>
                <a:latin typeface="Century Gothic" charset="0"/>
                <a:ea typeface="MS PGothic" charset="0"/>
                <a:cs typeface="Century Gothic" charset="0"/>
              </a:rPr>
              <a:t>Et combien de fois, le cas échéant, avez-vous dû verser des pots-de-vin, faire un cadeau ou une faveur [afin d’obtenir le service nécessaire] ? (Les répondants qui n’avaient pas eu affaire à ces services publics sont exclus.) </a:t>
            </a:r>
            <a:endParaRPr lang="fr-FR" sz="1200" i="1" dirty="0">
              <a:solidFill>
                <a:srgbClr val="080808"/>
              </a:solidFill>
              <a:latin typeface="Century Gothic" charset="0"/>
              <a:ea typeface="MS PGothic" charset="0"/>
            </a:endParaRPr>
          </a:p>
        </p:txBody>
      </p:sp>
      <p:sp>
        <p:nvSpPr>
          <p:cNvPr id="3" name="Espace réservé du numéro de diapositive 2">
            <a:extLst>
              <a:ext uri="{FF2B5EF4-FFF2-40B4-BE49-F238E27FC236}">
                <a16:creationId xmlns:a16="http://schemas.microsoft.com/office/drawing/2014/main" xmlns="" id="{7BE22C3C-3624-3CF9-23F5-7F100EC31DBA}"/>
              </a:ext>
            </a:extLst>
          </p:cNvPr>
          <p:cNvSpPr>
            <a:spLocks noGrp="1"/>
          </p:cNvSpPr>
          <p:nvPr>
            <p:ph type="sldNum"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38F377-1CC9-D747-9286-773277BE5713}" type="slidenum">
              <a:rPr kumimoji="0" lang="en-US" sz="1200" b="0" i="0" u="none" strike="noStrike" kern="1200" cap="none" spc="0" normalizeH="0" baseline="0" noProof="0" smtClean="0">
                <a:ln>
                  <a:noFill/>
                </a:ln>
                <a:solidFill>
                  <a:srgbClr val="8E8E8E"/>
                </a:solidFill>
                <a:effectLst/>
                <a:uLnTx/>
                <a:uFillTx/>
                <a:latin typeface="Century Gothic"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8E8E8E"/>
              </a:solidFill>
              <a:effectLst/>
              <a:uLnTx/>
              <a:uFillTx/>
              <a:latin typeface="Century Gothic" pitchFamily="34" charset="0"/>
              <a:ea typeface="MS PGothic" pitchFamily="34" charset="-128"/>
              <a:cs typeface="+mn-cs"/>
            </a:endParaRPr>
          </a:p>
        </p:txBody>
      </p:sp>
      <p:graphicFrame>
        <p:nvGraphicFramePr>
          <p:cNvPr id="5" name="Graphique 4">
            <a:extLst>
              <a:ext uri="{FF2B5EF4-FFF2-40B4-BE49-F238E27FC236}">
                <a16:creationId xmlns:a16="http://schemas.microsoft.com/office/drawing/2014/main" xmlns="" id="{DC690437-73D7-2EC8-E474-1E7E12EFFD55}"/>
              </a:ext>
            </a:extLst>
          </p:cNvPr>
          <p:cNvGraphicFramePr>
            <a:graphicFrameLocks/>
          </p:cNvGraphicFramePr>
          <p:nvPr/>
        </p:nvGraphicFramePr>
        <p:xfrm>
          <a:off x="3940175" y="1480010"/>
          <a:ext cx="5000625" cy="33900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a:extLst>
              <a:ext uri="{FF2B5EF4-FFF2-40B4-BE49-F238E27FC236}">
                <a16:creationId xmlns:a16="http://schemas.microsoft.com/office/drawing/2014/main" xmlns="" id="{622FBD54-3157-DF74-116D-72B76F7BAC47}"/>
              </a:ext>
            </a:extLst>
          </p:cNvPr>
          <p:cNvGraphicFramePr>
            <a:graphicFrameLocks/>
          </p:cNvGraphicFramePr>
          <p:nvPr/>
        </p:nvGraphicFramePr>
        <p:xfrm>
          <a:off x="10717" y="1480010"/>
          <a:ext cx="4572000" cy="33631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702024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197" y="26987"/>
            <a:ext cx="8602855" cy="986169"/>
          </a:xfrm>
          <a:ln>
            <a:noFill/>
          </a:ln>
        </p:spPr>
        <p:txBody>
          <a:bodyPr rtlCol="0">
            <a:noAutofit/>
          </a:bodyPr>
          <a:lstStyle/>
          <a:p>
            <a:pPr algn="l" fontAlgn="auto">
              <a:spcAft>
                <a:spcPts val="0"/>
              </a:spcAft>
              <a:defRPr/>
            </a:pPr>
            <a:r>
              <a:rPr lang="fr-FR" sz="2500" dirty="0">
                <a:solidFill>
                  <a:srgbClr val="080808"/>
                </a:solidFill>
                <a:latin typeface="Century Gothic" panose="020B0502020202020204" pitchFamily="34" charset="0"/>
                <a:ea typeface="+mj-ea"/>
                <a:cs typeface="+mj-cs"/>
              </a:rPr>
              <a:t>Respect dans les services publics </a:t>
            </a:r>
            <a:r>
              <a:rPr lang="fr-FR" sz="2500" b="0" dirty="0">
                <a:solidFill>
                  <a:srgbClr val="080808"/>
                </a:solidFill>
                <a:latin typeface="Century Gothic" panose="020B0502020202020204" pitchFamily="34" charset="0"/>
                <a:ea typeface="HYGothic-Medium"/>
                <a:cs typeface="Tahoma" panose="020B0604030504040204" pitchFamily="34" charset="0"/>
              </a:rPr>
              <a:t>| Guinée | 2022</a:t>
            </a:r>
            <a:endParaRPr lang="en-GB" sz="2500" b="0" dirty="0">
              <a:solidFill>
                <a:srgbClr val="080808"/>
              </a:solidFill>
              <a:ea typeface="+mj-ea"/>
              <a:cs typeface="+mj-cs"/>
            </a:endParaRPr>
          </a:p>
        </p:txBody>
      </p:sp>
      <p:sp>
        <p:nvSpPr>
          <p:cNvPr id="2050" name="Text Placeholder 2"/>
          <p:cNvSpPr>
            <a:spLocks noGrp="1"/>
          </p:cNvSpPr>
          <p:nvPr>
            <p:ph type="body" sz="quarter" idx="13"/>
          </p:nvPr>
        </p:nvSpPr>
        <p:spPr>
          <a:xfrm>
            <a:off x="168970" y="5418365"/>
            <a:ext cx="8871513" cy="986170"/>
          </a:xfrm>
        </p:spPr>
        <p:txBody>
          <a:bodyPr/>
          <a:lstStyle/>
          <a:p>
            <a:r>
              <a:rPr lang="fr-FR" b="1" i="1" dirty="0">
                <a:solidFill>
                  <a:srgbClr val="080808"/>
                </a:solidFill>
                <a:latin typeface="Century Gothic" charset="0"/>
                <a:ea typeface="MS PGothic" charset="0"/>
                <a:cs typeface="Century Gothic" charset="0"/>
              </a:rPr>
              <a:t>Questions posées aux répondants qui ont eu affaire à ces services publics : </a:t>
            </a:r>
            <a:r>
              <a:rPr lang="fr-FR" i="1" dirty="0">
                <a:solidFill>
                  <a:srgbClr val="080808"/>
                </a:solidFill>
                <a:latin typeface="Century Gothic" charset="0"/>
                <a:ea typeface="MS PGothic" charset="0"/>
                <a:cs typeface="Century Gothic" charset="0"/>
              </a:rPr>
              <a:t>En général, durant votre interaction avec [le personnel], dans quelle mesure pensez-vous qu’ils vous traitent avec respect ? (Les répondants qui n’avaient pas eu affaire à ces services publics sont exclus.) </a:t>
            </a:r>
            <a:endParaRPr lang="fr-FR" i="1" dirty="0">
              <a:solidFill>
                <a:srgbClr val="080808"/>
              </a:solidFill>
              <a:latin typeface="Century Gothic" charset="0"/>
              <a:ea typeface="MS PGothic" charset="0"/>
            </a:endParaRPr>
          </a:p>
        </p:txBody>
      </p:sp>
      <p:sp>
        <p:nvSpPr>
          <p:cNvPr id="3" name="Espace réservé du numéro de diapositive 2">
            <a:extLst>
              <a:ext uri="{FF2B5EF4-FFF2-40B4-BE49-F238E27FC236}">
                <a16:creationId xmlns:a16="http://schemas.microsoft.com/office/drawing/2014/main" xmlns="" id="{7BE22C3C-3624-3CF9-23F5-7F100EC31DBA}"/>
              </a:ext>
            </a:extLst>
          </p:cNvPr>
          <p:cNvSpPr>
            <a:spLocks noGrp="1"/>
          </p:cNvSpPr>
          <p:nvPr>
            <p:ph type="sldNum"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38F377-1CC9-D747-9286-773277BE5713}" type="slidenum">
              <a:rPr kumimoji="0" lang="en-US" sz="1200" b="0" i="0" u="none" strike="noStrike" kern="1200" cap="none" spc="0" normalizeH="0" baseline="0" noProof="0" smtClean="0">
                <a:ln>
                  <a:noFill/>
                </a:ln>
                <a:solidFill>
                  <a:srgbClr val="8E8E8E"/>
                </a:solidFill>
                <a:effectLst/>
                <a:uLnTx/>
                <a:uFillTx/>
                <a:latin typeface="Century Gothic"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8E8E8E"/>
              </a:solidFill>
              <a:effectLst/>
              <a:uLnTx/>
              <a:uFillTx/>
              <a:latin typeface="Century Gothic" pitchFamily="34" charset="0"/>
              <a:ea typeface="MS PGothic" pitchFamily="34" charset="-128"/>
              <a:cs typeface="+mn-cs"/>
            </a:endParaRPr>
          </a:p>
        </p:txBody>
      </p:sp>
      <p:graphicFrame>
        <p:nvGraphicFramePr>
          <p:cNvPr id="6" name="Graphique 5">
            <a:extLst>
              <a:ext uri="{FF2B5EF4-FFF2-40B4-BE49-F238E27FC236}">
                <a16:creationId xmlns:a16="http://schemas.microsoft.com/office/drawing/2014/main" xmlns="" id="{8FA99042-6358-693A-70CD-A60A52F9405D}"/>
              </a:ext>
            </a:extLst>
          </p:cNvPr>
          <p:cNvGraphicFramePr>
            <a:graphicFrameLocks/>
          </p:cNvGraphicFramePr>
          <p:nvPr/>
        </p:nvGraphicFramePr>
        <p:xfrm>
          <a:off x="327550" y="1037231"/>
          <a:ext cx="8488902" cy="36198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82092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96" y="33258"/>
            <a:ext cx="8602855" cy="986169"/>
          </a:xfrm>
          <a:ln>
            <a:noFill/>
          </a:ln>
        </p:spPr>
        <p:txBody>
          <a:bodyPr rtlCol="0">
            <a:noAutofit/>
          </a:bodyPr>
          <a:lstStyle/>
          <a:p>
            <a:pPr algn="l" fontAlgn="auto">
              <a:spcAft>
                <a:spcPts val="0"/>
              </a:spcAft>
              <a:defRPr/>
            </a:pPr>
            <a:r>
              <a:rPr lang="fr-FR" sz="2500" dirty="0">
                <a:solidFill>
                  <a:srgbClr val="080808"/>
                </a:solidFill>
                <a:latin typeface="Century Gothic" panose="020B0502020202020204" pitchFamily="34" charset="0"/>
                <a:ea typeface="+mj-ea"/>
                <a:cs typeface="+mj-cs"/>
              </a:rPr>
              <a:t>Problèmes dans un hôpital public </a:t>
            </a:r>
            <a:r>
              <a:rPr lang="fr-FR" sz="2500" b="0" dirty="0">
                <a:solidFill>
                  <a:srgbClr val="080808"/>
                </a:solidFill>
                <a:latin typeface="Century Gothic" panose="020B0502020202020204" pitchFamily="34" charset="0"/>
                <a:ea typeface="HYGothic-Medium"/>
                <a:cs typeface="Tahoma" panose="020B0604030504040204" pitchFamily="34" charset="0"/>
              </a:rPr>
              <a:t>| Guinée | 2022</a:t>
            </a:r>
            <a:endParaRPr lang="en-GB" sz="2500" b="0" dirty="0">
              <a:solidFill>
                <a:srgbClr val="080808"/>
              </a:solidFill>
              <a:ea typeface="+mj-ea"/>
              <a:cs typeface="+mj-cs"/>
            </a:endParaRPr>
          </a:p>
        </p:txBody>
      </p:sp>
      <p:sp>
        <p:nvSpPr>
          <p:cNvPr id="2050" name="Text Placeholder 2"/>
          <p:cNvSpPr>
            <a:spLocks noGrp="1"/>
          </p:cNvSpPr>
          <p:nvPr>
            <p:ph type="body" sz="quarter" idx="13"/>
          </p:nvPr>
        </p:nvSpPr>
        <p:spPr>
          <a:xfrm>
            <a:off x="168971" y="5102942"/>
            <a:ext cx="8801308" cy="1120437"/>
          </a:xfrm>
        </p:spPr>
        <p:txBody>
          <a:bodyPr/>
          <a:lstStyle/>
          <a:p>
            <a:r>
              <a:rPr lang="fr-FR" b="1" i="1" dirty="0">
                <a:solidFill>
                  <a:srgbClr val="080808"/>
                </a:solidFill>
                <a:latin typeface="Century Gothic" charset="0"/>
                <a:ea typeface="MS PGothic" charset="0"/>
                <a:cs typeface="Century Gothic" charset="0"/>
              </a:rPr>
              <a:t>Questions posées aux répondants qui ont eu affaire à un hôpital public : </a:t>
            </a:r>
            <a:r>
              <a:rPr lang="fr-FR" i="1" dirty="0">
                <a:solidFill>
                  <a:srgbClr val="080808"/>
                </a:solidFill>
                <a:latin typeface="Century Gothic" charset="0"/>
                <a:ea typeface="MS PGothic" charset="0"/>
                <a:cs typeface="Century Gothic" charset="0"/>
              </a:rPr>
              <a:t>Et au cours des 12 derniers mois, avez vous eu les problèmes suivants dans une clinique ou un hôpital public : Manque de médicaments ou autres fournitures ? Médecins ou autre personnel médical absents ? Longue attente ? Mauvais état des infrastructures ? (Les répondants qui n’ont pas eu affaire à un hôpital public sont exclus.)</a:t>
            </a:r>
            <a:endParaRPr lang="fr-FR" i="1" dirty="0">
              <a:solidFill>
                <a:srgbClr val="080808"/>
              </a:solidFill>
              <a:latin typeface="Century Gothic" charset="0"/>
              <a:ea typeface="MS PGothic" charset="0"/>
            </a:endParaRPr>
          </a:p>
        </p:txBody>
      </p:sp>
      <p:sp>
        <p:nvSpPr>
          <p:cNvPr id="3" name="Espace réservé du numéro de diapositive 2">
            <a:extLst>
              <a:ext uri="{FF2B5EF4-FFF2-40B4-BE49-F238E27FC236}">
                <a16:creationId xmlns:a16="http://schemas.microsoft.com/office/drawing/2014/main" xmlns="" id="{7BE22C3C-3624-3CF9-23F5-7F100EC31DBA}"/>
              </a:ext>
            </a:extLst>
          </p:cNvPr>
          <p:cNvSpPr>
            <a:spLocks noGrp="1"/>
          </p:cNvSpPr>
          <p:nvPr>
            <p:ph type="sldNum"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38F377-1CC9-D747-9286-773277BE5713}" type="slidenum">
              <a:rPr kumimoji="0" lang="en-US" sz="1200" b="0" i="0" u="none" strike="noStrike" kern="1200" cap="none" spc="0" normalizeH="0" baseline="0" noProof="0" smtClean="0">
                <a:ln>
                  <a:noFill/>
                </a:ln>
                <a:solidFill>
                  <a:srgbClr val="8E8E8E"/>
                </a:solidFill>
                <a:effectLst/>
                <a:uLnTx/>
                <a:uFillTx/>
                <a:latin typeface="Century Gothic"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8E8E8E"/>
              </a:solidFill>
              <a:effectLst/>
              <a:uLnTx/>
              <a:uFillTx/>
              <a:latin typeface="Century Gothic" pitchFamily="34" charset="0"/>
              <a:ea typeface="MS PGothic" pitchFamily="34" charset="-128"/>
              <a:cs typeface="+mn-cs"/>
            </a:endParaRPr>
          </a:p>
        </p:txBody>
      </p:sp>
      <p:graphicFrame>
        <p:nvGraphicFramePr>
          <p:cNvPr id="5" name="Graphique 4">
            <a:extLst>
              <a:ext uri="{FF2B5EF4-FFF2-40B4-BE49-F238E27FC236}">
                <a16:creationId xmlns:a16="http://schemas.microsoft.com/office/drawing/2014/main" xmlns="" id="{307D4CFC-71B7-F93A-1CA2-0302D832C3A4}"/>
              </a:ext>
            </a:extLst>
          </p:cNvPr>
          <p:cNvGraphicFramePr>
            <a:graphicFrameLocks/>
          </p:cNvGraphicFramePr>
          <p:nvPr/>
        </p:nvGraphicFramePr>
        <p:xfrm>
          <a:off x="213596" y="1127705"/>
          <a:ext cx="8602855" cy="39752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9240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970" y="4266362"/>
            <a:ext cx="8528369" cy="838029"/>
          </a:xfrm>
        </p:spPr>
        <p:txBody>
          <a:bodyPr>
            <a:normAutofit/>
          </a:bodyPr>
          <a:lstStyle/>
          <a:p>
            <a:r>
              <a:rPr lang="en-GB" sz="4000" cap="none" noProof="0" dirty="0"/>
              <a:t>Conclusions</a:t>
            </a:r>
          </a:p>
        </p:txBody>
      </p:sp>
      <p:pic>
        <p:nvPicPr>
          <p:cNvPr id="3" name="Image 5">
            <a:extLst>
              <a:ext uri="{FF2B5EF4-FFF2-40B4-BE49-F238E27FC236}">
                <a16:creationId xmlns:a16="http://schemas.microsoft.com/office/drawing/2014/main" xmlns="" id="{1C72A318-6E75-A2B2-8C26-2FDD065B3D22}"/>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t="1145" b="1145"/>
          <a:stretch>
            <a:fillRect/>
          </a:stretch>
        </p:blipFill>
        <p:spPr bwMode="auto">
          <a:xfrm>
            <a:off x="498970" y="459588"/>
            <a:ext cx="1399782" cy="11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3609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545" y="1416216"/>
            <a:ext cx="8802255" cy="4793515"/>
          </a:xfrm>
        </p:spPr>
        <p:txBody>
          <a:bodyPr>
            <a:noAutofit/>
          </a:bodyPr>
          <a:lstStyle/>
          <a:p>
            <a:pPr>
              <a:spcBef>
                <a:spcPts val="1200"/>
              </a:spcBef>
              <a:spcAft>
                <a:spcPts val="1200"/>
              </a:spcAft>
              <a:buClr>
                <a:schemeClr val="accent1"/>
              </a:buClr>
              <a:buFont typeface="Arial" panose="020B0604020202020204" pitchFamily="34" charset="0"/>
              <a:buChar char="•"/>
            </a:pPr>
            <a:r>
              <a:rPr lang="fr-FR" sz="1600" dirty="0">
                <a:solidFill>
                  <a:srgbClr val="080808"/>
                </a:solidFill>
                <a:latin typeface="+mn-lt"/>
              </a:rPr>
              <a:t>En République de Guinée, les leaders religieux et les chefs traditionnels sont les institutions auxquelles les citoyens ont le plus confiance. </a:t>
            </a:r>
            <a:r>
              <a:rPr lang="fr-FR" sz="1600" dirty="0" smtClean="0">
                <a:solidFill>
                  <a:srgbClr val="080808"/>
                </a:solidFill>
                <a:latin typeface="+mn-lt"/>
              </a:rPr>
              <a:t>Le Président de la Transition, les forces de défense et les Conseils communaux bénéficient de la confiance de près de la moitié des guinéens. Par </a:t>
            </a:r>
            <a:r>
              <a:rPr lang="fr-FR" sz="1600" dirty="0">
                <a:solidFill>
                  <a:srgbClr val="080808"/>
                </a:solidFill>
                <a:latin typeface="+mn-lt"/>
              </a:rPr>
              <a:t>contre, les partis politiques d’opposition et le Conseil National de la Transition bénéficient d’une faible confiance de la part des Guinéens. </a:t>
            </a:r>
            <a:endParaRPr lang="fr-FR" sz="1600" dirty="0" smtClean="0">
              <a:solidFill>
                <a:srgbClr val="080808"/>
              </a:solidFill>
              <a:latin typeface="+mn-lt"/>
            </a:endParaRPr>
          </a:p>
          <a:p>
            <a:pPr>
              <a:spcBef>
                <a:spcPts val="1200"/>
              </a:spcBef>
              <a:spcAft>
                <a:spcPts val="1200"/>
              </a:spcAft>
              <a:buClr>
                <a:schemeClr val="accent1"/>
              </a:buClr>
              <a:buFont typeface="Arial" panose="020B0604020202020204" pitchFamily="34" charset="0"/>
              <a:buChar char="•"/>
            </a:pPr>
            <a:r>
              <a:rPr lang="fr-FR" sz="1600" dirty="0" smtClean="0">
                <a:solidFill>
                  <a:srgbClr val="080808"/>
                </a:solidFill>
                <a:latin typeface="+mn-lt"/>
              </a:rPr>
              <a:t>Les </a:t>
            </a:r>
            <a:r>
              <a:rPr lang="fr-FR" sz="1600" dirty="0">
                <a:solidFill>
                  <a:srgbClr val="080808"/>
                </a:solidFill>
                <a:latin typeface="+mn-lt"/>
              </a:rPr>
              <a:t>Guinéens ressentent de forts liens avec leurs concitoyens, mais la moitié d’entre eux disent avoir été discriminé sur la base de leur ethnie par le gouvernement. La confiance généralisée est extrêmement forte chez les Guinéens, qui aimeraient avoir pour voisinage les gens d’une ethnie différente, les immigrants et travailleurs étrangers, les supporteurs d’autres partis politiques, les gens d’une autre religion mais pas les personnes homosexuelles</a:t>
            </a:r>
            <a:r>
              <a:rPr lang="fr-FR" sz="1600" dirty="0" smtClean="0">
                <a:solidFill>
                  <a:srgbClr val="080808"/>
                </a:solidFill>
                <a:latin typeface="+mn-lt"/>
              </a:rPr>
              <a:t>.</a:t>
            </a:r>
          </a:p>
          <a:p>
            <a:pPr>
              <a:spcBef>
                <a:spcPts val="1200"/>
              </a:spcBef>
              <a:spcAft>
                <a:spcPts val="1200"/>
              </a:spcAft>
              <a:buClr>
                <a:schemeClr val="accent1"/>
              </a:buClr>
              <a:buFont typeface="Arial" panose="020B0604020202020204" pitchFamily="34" charset="0"/>
              <a:buChar char="•"/>
            </a:pPr>
            <a:r>
              <a:rPr lang="fr-FR" sz="1600" dirty="0">
                <a:solidFill>
                  <a:srgbClr val="080808"/>
                </a:solidFill>
              </a:rPr>
              <a:t>Même si la majorité des citoyens estiment avoir été traité avec courtoisie dans certains services publics, la pratique des pots-de-vin reste courante pour nombreux d’entre eux. La longue attente à l’hôpital, le mauvais entretien des infrastructures, le manque de médicaments et l’absentéisme des médecins ont été les principaux problèmes rencontrés par les guinéens dans les structures de santé</a:t>
            </a:r>
            <a:r>
              <a:rPr lang="fr-FR" sz="1600" dirty="0" smtClean="0">
                <a:solidFill>
                  <a:srgbClr val="080808"/>
                </a:solidFill>
              </a:rPr>
              <a:t>.</a:t>
            </a:r>
            <a:endParaRPr lang="fr-FR" sz="1800" dirty="0"/>
          </a:p>
        </p:txBody>
      </p:sp>
      <p:sp>
        <p:nvSpPr>
          <p:cNvPr id="4" name="Slide Number Placeholder 3">
            <a:extLst>
              <a:ext uri="{FF2B5EF4-FFF2-40B4-BE49-F238E27FC236}">
                <a16:creationId xmlns:a16="http://schemas.microsoft.com/office/drawing/2014/main" xmlns="" id="{7C950CA5-48F6-426D-A87A-99596550F00E}"/>
              </a:ext>
            </a:extLst>
          </p:cNvPr>
          <p:cNvSpPr>
            <a:spLocks noGrp="1"/>
          </p:cNvSpPr>
          <p:nvPr>
            <p:ph type="sldNum" sz="quarter" idx="13"/>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2A5429C-82A5-374D-9E61-489E67E152CD}" type="slidenum">
              <a:rPr kumimoji="0" lang="en-US" sz="1200" b="0" i="0" u="none" strike="noStrike" kern="1200" cap="none" spc="0" normalizeH="0" baseline="0" noProof="0" smtClean="0">
                <a:ln>
                  <a:noFill/>
                </a:ln>
                <a:solidFill>
                  <a:srgbClr val="8E8E8E"/>
                </a:solidFill>
                <a:effectLst/>
                <a:uLnTx/>
                <a:uFillTx/>
                <a:latin typeface="Century Gothic"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8E8E8E"/>
              </a:solidFill>
              <a:effectLst/>
              <a:uLnTx/>
              <a:uFillTx/>
              <a:latin typeface="Century Gothic" pitchFamily="34" charset="0"/>
              <a:ea typeface="MS PGothic" pitchFamily="34" charset="-128"/>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34302" y="2273181"/>
            <a:ext cx="2589028" cy="1170110"/>
          </a:xfrm>
        </p:spPr>
        <p:txBody>
          <a:bodyPr/>
          <a:lstStyle/>
          <a:p>
            <a:r>
              <a:rPr lang="en-US" sz="2800" dirty="0"/>
              <a:t>Merci</a:t>
            </a:r>
            <a:br>
              <a:rPr lang="en-US" sz="2800" dirty="0"/>
            </a:br>
            <a:r>
              <a:rPr lang="en-US" sz="2800" dirty="0"/>
              <a:t/>
            </a:r>
            <a:br>
              <a:rPr lang="en-US" sz="2800" dirty="0"/>
            </a:br>
            <a:r>
              <a:rPr lang="fr-FR" sz="1800" dirty="0"/>
              <a:t>Suivez nos rapports à #</a:t>
            </a:r>
            <a:r>
              <a:rPr lang="fr-FR" sz="1800" dirty="0" err="1"/>
              <a:t>VoicesAfrica</a:t>
            </a:r>
            <a:r>
              <a:rPr lang="fr-FR" sz="1800" dirty="0"/>
              <a:t> sur Twitter et Facebook. </a:t>
            </a:r>
            <a:br>
              <a:rPr lang="fr-FR" sz="1800" dirty="0"/>
            </a:br>
            <a:endParaRPr lang="en-US" sz="1800" dirty="0"/>
          </a:p>
        </p:txBody>
      </p:sp>
      <p:sp>
        <p:nvSpPr>
          <p:cNvPr id="6" name="Text Box 17"/>
          <p:cNvSpPr txBox="1">
            <a:spLocks noChangeArrowheads="1"/>
          </p:cNvSpPr>
          <p:nvPr/>
        </p:nvSpPr>
        <p:spPr bwMode="auto">
          <a:xfrm>
            <a:off x="2493034" y="5462143"/>
            <a:ext cx="6297539" cy="716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91440" rIns="91440" bIns="45720" anchor="t" anchorCtr="0" upright="1">
            <a:noAutofit/>
          </a:bodyPr>
          <a:lstStyle/>
          <a:p>
            <a:pPr lvl="0" algn="ctr">
              <a:spcBef>
                <a:spcPts val="1200"/>
              </a:spcBef>
              <a:spcAft>
                <a:spcPts val="0"/>
              </a:spcAft>
            </a:pPr>
            <a:r>
              <a:rPr lang="fr-FR" sz="1400" dirty="0">
                <a:solidFill>
                  <a:srgbClr val="FF4E00"/>
                </a:solidFill>
                <a:latin typeface="Century Gothic" panose="020B0502020202020204" pitchFamily="34" charset="0"/>
                <a:ea typeface="Times New Roman" panose="02020603050405020304" pitchFamily="18" charset="0"/>
                <a:cs typeface="Tahoma" panose="020B0604030504040204" pitchFamily="34" charset="0"/>
              </a:rPr>
              <a:t>Faites vos propres analyses des données d’Afrobarometer – sur n’importe quelle question, quel pays, quelle période. C’est facile et gratuit au </a:t>
            </a:r>
            <a:r>
              <a:rPr lang="fr-FR" sz="1400" b="1" u="sng" dirty="0">
                <a:solidFill>
                  <a:srgbClr val="FF4E00"/>
                </a:solidFill>
                <a:latin typeface="Century Gothic" panose="020B0502020202020204" pitchFamily="34" charset="0"/>
                <a:ea typeface="Times New Roman" panose="02020603050405020304" pitchFamily="18" charset="0"/>
                <a:cs typeface="Tahoma" panose="020B0604030504040204" pitchFamily="34" charset="0"/>
              </a:rPr>
              <a:t>www.afrobarometer.org/online-data-analysis</a:t>
            </a:r>
            <a:r>
              <a:rPr lang="fr-FR" sz="1400" dirty="0">
                <a:solidFill>
                  <a:srgbClr val="FF4E00"/>
                </a:solidFill>
                <a:latin typeface="Century Gothic" panose="020B0502020202020204" pitchFamily="34" charset="0"/>
                <a:ea typeface="Times New Roman" panose="02020603050405020304" pitchFamily="18" charset="0"/>
                <a:cs typeface="Tahoma" panose="020B0604030504040204" pitchFamily="34" charset="0"/>
              </a:rPr>
              <a:t>.</a:t>
            </a:r>
            <a:endParaRPr lang="fr-FR" sz="1400" b="1" dirty="0">
              <a:solidFill>
                <a:srgbClr val="626262"/>
              </a:solidFill>
              <a:latin typeface="Century Gothic" panose="020B0502020202020204" pitchFamily="34" charset="0"/>
              <a:ea typeface="Times New Roman" panose="02020603050405020304" pitchFamily="18" charset="0"/>
              <a:cs typeface="Tahoma" panose="020B0604030504040204" pitchFamily="34" charset="0"/>
            </a:endParaRPr>
          </a:p>
        </p:txBody>
      </p:sp>
      <p:sp>
        <p:nvSpPr>
          <p:cNvPr id="2" name="Slide Number Placeholder 1">
            <a:extLst>
              <a:ext uri="{FF2B5EF4-FFF2-40B4-BE49-F238E27FC236}">
                <a16:creationId xmlns:a16="http://schemas.microsoft.com/office/drawing/2014/main" xmlns="" id="{9CFA1EFF-FFC2-4A9A-8D82-0C855F5927D1}"/>
              </a:ext>
            </a:extLst>
          </p:cNvPr>
          <p:cNvSpPr>
            <a:spLocks noGrp="1"/>
          </p:cNvSpPr>
          <p:nvPr>
            <p:ph type="sldNum" sz="quarter" idx="13"/>
          </p:nvPr>
        </p:nvSpPr>
        <p:spPr/>
        <p:txBody>
          <a:bodyPr/>
          <a:lstStyle/>
          <a:p>
            <a:pPr>
              <a:defRPr/>
            </a:pPr>
            <a:fld id="{F15335F5-454F-3840-98E8-5750C6E49C90}" type="slidenum">
              <a:rPr lang="en-US" smtClean="0"/>
              <a:pPr>
                <a:defRPr/>
              </a:pPr>
              <a:t>39</a:t>
            </a:fld>
            <a:endParaRPr lang="en-US"/>
          </a:p>
        </p:txBody>
      </p:sp>
      <p:pic>
        <p:nvPicPr>
          <p:cNvPr id="4" name="Image 5">
            <a:extLst>
              <a:ext uri="{FF2B5EF4-FFF2-40B4-BE49-F238E27FC236}">
                <a16:creationId xmlns:a16="http://schemas.microsoft.com/office/drawing/2014/main" xmlns="" id="{20761906-58B5-31A4-FD8E-99A7DC43A1F0}"/>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t="1145" b="1145"/>
          <a:stretch>
            <a:fillRect/>
          </a:stretch>
        </p:blipFill>
        <p:spPr bwMode="auto">
          <a:xfrm>
            <a:off x="603593" y="2401075"/>
            <a:ext cx="1399782" cy="11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xmlns="" id="{345345D4-5D3D-8EE7-389C-748B134E74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588" b="14052"/>
          <a:stretch/>
        </p:blipFill>
        <p:spPr bwMode="auto">
          <a:xfrm>
            <a:off x="2605178" y="347899"/>
            <a:ext cx="3442697" cy="4826965"/>
          </a:xfrm>
          <a:prstGeom prst="rect">
            <a:avLst/>
          </a:prstGeom>
          <a:noFill/>
          <a:ln>
            <a:noFill/>
          </a:ln>
        </p:spPr>
      </p:pic>
    </p:spTree>
    <p:extLst>
      <p:ext uri="{BB962C8B-B14F-4D97-AF65-F5344CB8AC3E}">
        <p14:creationId xmlns:p14="http://schemas.microsoft.com/office/powerpoint/2010/main" val="104806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452" y="355992"/>
            <a:ext cx="2657735" cy="593308"/>
          </a:xfrm>
        </p:spPr>
        <p:txBody>
          <a:bodyPr>
            <a:normAutofit/>
          </a:bodyPr>
          <a:lstStyle/>
          <a:p>
            <a:r>
              <a:rPr lang="en-US" sz="3200" dirty="0">
                <a:solidFill>
                  <a:srgbClr val="060606"/>
                </a:solidFill>
              </a:rPr>
              <a:t>Couverture</a:t>
            </a:r>
          </a:p>
        </p:txBody>
      </p:sp>
      <p:pic>
        <p:nvPicPr>
          <p:cNvPr id="6" name="Picture Placeholder 5">
            <a:extLst>
              <a:ext uri="{FF2B5EF4-FFF2-40B4-BE49-F238E27FC236}">
                <a16:creationId xmlns:a16="http://schemas.microsoft.com/office/drawing/2014/main" xmlns="" id="{6EB0A768-B15B-47D5-A6D0-526FF0663095}"/>
              </a:ext>
            </a:extLst>
          </p:cNvPr>
          <p:cNvPicPr>
            <a:picLocks noGrp="1" noChangeAspect="1"/>
          </p:cNvPicPr>
          <p:nvPr>
            <p:ph type="pic" sz="quarter" idx="12"/>
          </p:nvPr>
        </p:nvPicPr>
        <p:blipFill>
          <a:blip r:embed="rId2"/>
          <a:srcRect t="6693" b="6693"/>
          <a:stretch>
            <a:fillRect/>
          </a:stretch>
        </p:blipFill>
        <p:spPr>
          <a:xfrm>
            <a:off x="-918674" y="1072723"/>
            <a:ext cx="11205410" cy="5664507"/>
          </a:xfrm>
        </p:spPr>
      </p:pic>
      <p:sp>
        <p:nvSpPr>
          <p:cNvPr id="3" name="Espace réservé du numéro de diapositive 2">
            <a:extLst>
              <a:ext uri="{FF2B5EF4-FFF2-40B4-BE49-F238E27FC236}">
                <a16:creationId xmlns:a16="http://schemas.microsoft.com/office/drawing/2014/main" xmlns="" id="{DFA3D4B9-1BD6-6571-494A-AD6E1363C3F6}"/>
              </a:ext>
            </a:extLst>
          </p:cNvPr>
          <p:cNvSpPr>
            <a:spLocks noGrp="1"/>
          </p:cNvSpPr>
          <p:nvPr>
            <p:ph type="sldNum" sz="quarter" idx="13"/>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732AB1C-56F3-8944-B231-B5237E5640A6}" type="slidenum">
              <a:rPr kumimoji="0" lang="en-US" sz="1200" b="0" i="0" u="none" strike="noStrike" kern="1200" cap="none" spc="0" normalizeH="0" baseline="0" noProof="0" smtClean="0">
                <a:ln>
                  <a:noFill/>
                </a:ln>
                <a:solidFill>
                  <a:srgbClr val="8E8E8E"/>
                </a:solidFill>
                <a:effectLst/>
                <a:uLnTx/>
                <a:uFillTx/>
                <a:latin typeface="Century Gothic"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8E8E8E"/>
              </a:solidFill>
              <a:effectLst/>
              <a:uLnTx/>
              <a:uFillTx/>
              <a:latin typeface="Century Gothic" pitchFamily="34" charset="0"/>
              <a:ea typeface="MS PGothic" pitchFamily="34" charset="-128"/>
              <a:cs typeface="+mn-cs"/>
            </a:endParaRPr>
          </a:p>
        </p:txBody>
      </p:sp>
    </p:spTree>
    <p:extLst>
      <p:ext uri="{BB962C8B-B14F-4D97-AF65-F5344CB8AC3E}">
        <p14:creationId xmlns:p14="http://schemas.microsoft.com/office/powerpoint/2010/main" val="1669072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890" y="535021"/>
            <a:ext cx="3379823" cy="919010"/>
          </a:xfrm>
        </p:spPr>
        <p:txBody>
          <a:bodyPr>
            <a:noAutofit/>
          </a:bodyPr>
          <a:lstStyle/>
          <a:p>
            <a:r>
              <a:rPr lang="en-GB" sz="3600" dirty="0">
                <a:solidFill>
                  <a:srgbClr val="080808"/>
                </a:solidFill>
              </a:rPr>
              <a:t>Méthodologie</a:t>
            </a:r>
            <a:endParaRPr lang="en-GB" sz="3600" noProof="0" dirty="0">
              <a:solidFill>
                <a:srgbClr val="080808"/>
              </a:solidFill>
            </a:endParaRPr>
          </a:p>
        </p:txBody>
      </p:sp>
      <p:sp>
        <p:nvSpPr>
          <p:cNvPr id="6" name="Content Placeholder 2">
            <a:extLst>
              <a:ext uri="{FF2B5EF4-FFF2-40B4-BE49-F238E27FC236}">
                <a16:creationId xmlns:a16="http://schemas.microsoft.com/office/drawing/2014/main" xmlns="" id="{81F31D2F-AF33-4CAE-93EE-0CAAA54FC9C4}"/>
              </a:ext>
            </a:extLst>
          </p:cNvPr>
          <p:cNvSpPr txBox="1">
            <a:spLocks/>
          </p:cNvSpPr>
          <p:nvPr/>
        </p:nvSpPr>
        <p:spPr bwMode="auto">
          <a:xfrm>
            <a:off x="249238" y="1377192"/>
            <a:ext cx="8698872" cy="5088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pitchFamily="34" charset="0"/>
              <a:buChar char="•"/>
              <a:defRPr sz="2800" kern="1200">
                <a:solidFill>
                  <a:srgbClr val="626262"/>
                </a:solidFill>
                <a:latin typeface="Calibri"/>
                <a:ea typeface="MS PGothic" pitchFamily="34" charset="-128"/>
                <a:cs typeface="Calibri"/>
              </a:defRPr>
            </a:lvl1pPr>
            <a:lvl2pPr marL="742950" indent="-285750" algn="l" defTabSz="457200" rtl="0" eaLnBrk="1" fontAlgn="base" hangingPunct="1">
              <a:spcBef>
                <a:spcPct val="20000"/>
              </a:spcBef>
              <a:spcAft>
                <a:spcPct val="0"/>
              </a:spcAft>
              <a:buFont typeface="Arial" pitchFamily="34" charset="0"/>
              <a:buChar char="–"/>
              <a:defRPr sz="2400" kern="1200">
                <a:solidFill>
                  <a:srgbClr val="626262"/>
                </a:solidFill>
                <a:latin typeface="Calibri"/>
                <a:ea typeface="MS PGothic" pitchFamily="34" charset="-128"/>
                <a:cs typeface="Calibri"/>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626262"/>
                </a:solidFill>
                <a:latin typeface="Calibri"/>
                <a:ea typeface="MS PGothic" pitchFamily="34" charset="-128"/>
                <a:cs typeface="Calibri"/>
              </a:defRPr>
            </a:lvl3pPr>
            <a:lvl4pPr marL="1600200" indent="-228600" algn="l" defTabSz="457200" rtl="0" eaLnBrk="1" fontAlgn="base" hangingPunct="1">
              <a:spcBef>
                <a:spcPct val="20000"/>
              </a:spcBef>
              <a:spcAft>
                <a:spcPct val="0"/>
              </a:spcAft>
              <a:buFont typeface="Arial" pitchFamily="34" charset="0"/>
              <a:buChar char="–"/>
              <a:defRPr sz="1600" kern="1200">
                <a:solidFill>
                  <a:srgbClr val="626262"/>
                </a:solidFill>
                <a:latin typeface="Calibri"/>
                <a:ea typeface="MS PGothic" pitchFamily="34" charset="-128"/>
                <a:cs typeface="Calibri"/>
              </a:defRPr>
            </a:lvl4pPr>
            <a:lvl5pPr marL="2057400" indent="-228600" algn="l" defTabSz="457200" rtl="0" eaLnBrk="1" fontAlgn="base" hangingPunct="1">
              <a:spcBef>
                <a:spcPct val="20000"/>
              </a:spcBef>
              <a:spcAft>
                <a:spcPct val="0"/>
              </a:spcAft>
              <a:buFont typeface="Arial" pitchFamily="34" charset="0"/>
              <a:buChar char="»"/>
              <a:defRPr sz="1600" kern="1200">
                <a:solidFill>
                  <a:srgbClr val="626262"/>
                </a:solidFill>
                <a:latin typeface="Calibri"/>
                <a:ea typeface="MS PGothic" pitchFamily="34" charset="-128"/>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ts val="120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srgbClr val="080808"/>
                </a:solidFill>
                <a:effectLst/>
                <a:uLnTx/>
                <a:uFillTx/>
                <a:latin typeface="Century Gothic"/>
                <a:ea typeface="MS PGothic" pitchFamily="34" charset="-128"/>
                <a:cs typeface="Calibri"/>
              </a:rPr>
              <a:t>Un échantillon nationalement représentatif des citoyens adultes  </a:t>
            </a:r>
          </a:p>
          <a:p>
            <a:pPr marL="742950" marR="0" lvl="1" indent="-285750" algn="l" defTabSz="457200" rtl="0" eaLnBrk="1" fontAlgn="base" latinLnBrk="0" hangingPunct="1">
              <a:lnSpc>
                <a:spcPct val="100000"/>
              </a:lnSpc>
              <a:spcBef>
                <a:spcPts val="1200"/>
              </a:spcBef>
              <a:spcAft>
                <a:spcPct val="0"/>
              </a:spcAft>
              <a:buClrTx/>
              <a:buSzTx/>
              <a:buFont typeface="Wingdings" panose="05000000000000000000" pitchFamily="2" charset="2"/>
              <a:buChar char="q"/>
              <a:tabLst/>
              <a:defRPr/>
            </a:pPr>
            <a:r>
              <a:rPr kumimoji="0" lang="fr-FR" sz="1600" b="0" i="0" u="none" strike="noStrike" kern="1200" cap="none" spc="0" normalizeH="0" baseline="0" noProof="0" dirty="0">
                <a:ln>
                  <a:noFill/>
                </a:ln>
                <a:solidFill>
                  <a:srgbClr val="080808"/>
                </a:solidFill>
                <a:effectLst/>
                <a:uLnTx/>
                <a:uFillTx/>
                <a:latin typeface="Century Gothic"/>
                <a:ea typeface="MS PGothic" pitchFamily="34" charset="-128"/>
                <a:cs typeface="Calibri"/>
              </a:rPr>
              <a:t>L’ensemble des répondants sont aléatoirement sélectionnés.</a:t>
            </a:r>
          </a:p>
          <a:p>
            <a:pPr marL="742950" marR="0" lvl="1" indent="-285750" algn="l" defTabSz="457200" rtl="0" eaLnBrk="1" fontAlgn="base" latinLnBrk="0" hangingPunct="1">
              <a:lnSpc>
                <a:spcPct val="100000"/>
              </a:lnSpc>
              <a:spcBef>
                <a:spcPts val="1200"/>
              </a:spcBef>
              <a:spcAft>
                <a:spcPct val="0"/>
              </a:spcAft>
              <a:buClrTx/>
              <a:buSzTx/>
              <a:buFont typeface="Wingdings" panose="05000000000000000000" pitchFamily="2" charset="2"/>
              <a:buChar char="q"/>
              <a:tabLst/>
              <a:defRPr/>
            </a:pPr>
            <a:r>
              <a:rPr kumimoji="0" lang="fr-FR" sz="1600" b="0" i="0" u="none" strike="noStrike" kern="1200" cap="none" spc="0" normalizeH="0" baseline="0" noProof="0" dirty="0">
                <a:ln>
                  <a:noFill/>
                </a:ln>
                <a:solidFill>
                  <a:srgbClr val="080808"/>
                </a:solidFill>
                <a:effectLst/>
                <a:uLnTx/>
                <a:uFillTx/>
                <a:latin typeface="Century Gothic"/>
                <a:ea typeface="MS PGothic" pitchFamily="34" charset="-128"/>
                <a:cs typeface="Calibri"/>
              </a:rPr>
              <a:t>L’échantillon est distribué à travers les régions/provinces et les zones urbaines/rurales proportionnellement à leur part de le population nationale.</a:t>
            </a:r>
          </a:p>
          <a:p>
            <a:pPr marL="742950" marR="0" lvl="1" indent="-285750" algn="l" defTabSz="457200" rtl="0" eaLnBrk="1" fontAlgn="base" latinLnBrk="0" hangingPunct="1">
              <a:lnSpc>
                <a:spcPct val="100000"/>
              </a:lnSpc>
              <a:spcBef>
                <a:spcPts val="1200"/>
              </a:spcBef>
              <a:spcAft>
                <a:spcPct val="0"/>
              </a:spcAft>
              <a:buClrTx/>
              <a:buSzTx/>
              <a:buFont typeface="Wingdings" panose="05000000000000000000" pitchFamily="2" charset="2"/>
              <a:buChar char="q"/>
              <a:tabLst/>
              <a:defRPr/>
            </a:pPr>
            <a:r>
              <a:rPr kumimoji="0" lang="fr-FR" sz="1600" b="0" i="0" u="none" strike="noStrike" kern="1200" cap="none" spc="0" normalizeH="0" baseline="0" noProof="0" dirty="0">
                <a:ln>
                  <a:noFill/>
                </a:ln>
                <a:solidFill>
                  <a:srgbClr val="080808"/>
                </a:solidFill>
                <a:effectLst/>
                <a:uLnTx/>
                <a:uFillTx/>
                <a:latin typeface="Century Gothic"/>
                <a:ea typeface="MS PGothic" pitchFamily="34" charset="-128"/>
                <a:cs typeface="Calibri"/>
              </a:rPr>
              <a:t>Chaque adulte a une chance égale d’être sélectionné.</a:t>
            </a:r>
          </a:p>
          <a:p>
            <a:pPr marL="342900" marR="0" lvl="0" indent="-342900" algn="l" defTabSz="457200" rtl="0" eaLnBrk="1" fontAlgn="base" latinLnBrk="0" hangingPunct="1">
              <a:lnSpc>
                <a:spcPct val="100000"/>
              </a:lnSpc>
              <a:spcBef>
                <a:spcPts val="120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srgbClr val="080808"/>
                </a:solidFill>
                <a:effectLst/>
                <a:uLnTx/>
                <a:uFillTx/>
                <a:latin typeface="Century Gothic"/>
                <a:ea typeface="MS PGothic" pitchFamily="34" charset="-128"/>
                <a:cs typeface="Calibri"/>
              </a:rPr>
              <a:t>Des interviews dans la langue de choix du répondant</a:t>
            </a:r>
          </a:p>
          <a:p>
            <a:pPr marL="342900" marR="0" lvl="0" indent="-342900" algn="l" defTabSz="457200" rtl="0" eaLnBrk="1" fontAlgn="base" latinLnBrk="0" hangingPunct="1">
              <a:lnSpc>
                <a:spcPct val="100000"/>
              </a:lnSpc>
              <a:spcBef>
                <a:spcPts val="120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srgbClr val="080808"/>
                </a:solidFill>
                <a:effectLst/>
                <a:uLnTx/>
                <a:uFillTx/>
                <a:latin typeface="Century Gothic"/>
                <a:ea typeface="MS PGothic" pitchFamily="34" charset="-128"/>
                <a:cs typeface="Calibri"/>
              </a:rPr>
              <a:t>Un instrument d’enquête standard pour tous les pays permettant des comparaisons </a:t>
            </a:r>
            <a:r>
              <a:rPr kumimoji="0" lang="fr-FR" sz="2000" b="0" i="0" u="none" strike="noStrike" kern="1200" cap="none" spc="0" normalizeH="0" baseline="0" noProof="0" dirty="0" err="1">
                <a:ln>
                  <a:noFill/>
                </a:ln>
                <a:solidFill>
                  <a:srgbClr val="080808"/>
                </a:solidFill>
                <a:effectLst/>
                <a:uLnTx/>
                <a:uFillTx/>
                <a:latin typeface="Century Gothic"/>
                <a:ea typeface="MS PGothic" pitchFamily="34" charset="-128"/>
                <a:cs typeface="Calibri"/>
              </a:rPr>
              <a:t>inter-pays</a:t>
            </a:r>
            <a:endParaRPr kumimoji="0" lang="fr-FR" sz="2000" b="0" i="0" u="none" strike="noStrike" kern="1200" cap="none" spc="0" normalizeH="0" baseline="0" noProof="0" dirty="0">
              <a:ln>
                <a:noFill/>
              </a:ln>
              <a:solidFill>
                <a:srgbClr val="080808"/>
              </a:solidFill>
              <a:effectLst/>
              <a:uLnTx/>
              <a:uFillTx/>
              <a:latin typeface="Century Gothic"/>
              <a:ea typeface="MS PGothic" pitchFamily="34" charset="-128"/>
              <a:cs typeface="Calibri"/>
            </a:endParaRPr>
          </a:p>
          <a:p>
            <a:pPr marL="342900" marR="0" lvl="0" indent="-342900" algn="l" defTabSz="457200" rtl="0" eaLnBrk="1" fontAlgn="base" latinLnBrk="0" hangingPunct="1">
              <a:lnSpc>
                <a:spcPct val="100000"/>
              </a:lnSpc>
              <a:spcBef>
                <a:spcPts val="120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srgbClr val="080808"/>
                </a:solidFill>
                <a:effectLst/>
                <a:uLnTx/>
                <a:uFillTx/>
                <a:latin typeface="Century Gothic"/>
                <a:ea typeface="MS PGothic" pitchFamily="34" charset="-128"/>
                <a:cs typeface="Calibri"/>
              </a:rPr>
              <a:t>L‘enquête a interviewé 1.200 adultes </a:t>
            </a:r>
            <a:r>
              <a:rPr lang="fr-FR" sz="2000" dirty="0">
                <a:solidFill>
                  <a:srgbClr val="080808"/>
                </a:solidFill>
                <a:latin typeface="Century Gothic"/>
              </a:rPr>
              <a:t>guinéens</a:t>
            </a:r>
            <a:r>
              <a:rPr kumimoji="0" lang="fr-FR" sz="2000" b="0" i="0" u="none" strike="noStrike" kern="1200" cap="none" spc="0" normalizeH="0" baseline="0" noProof="0" dirty="0">
                <a:ln>
                  <a:noFill/>
                </a:ln>
                <a:solidFill>
                  <a:srgbClr val="080808"/>
                </a:solidFill>
                <a:effectLst/>
                <a:uLnTx/>
                <a:uFillTx/>
                <a:latin typeface="Century Gothic"/>
                <a:ea typeface="MS PGothic" pitchFamily="34" charset="-128"/>
                <a:cs typeface="Calibri"/>
              </a:rPr>
              <a:t>. Un échantillon de cette taille donne des résultats avec une marge d’erreur de +/-3 points de pourcentage à un niveau de confiance de 95%.</a:t>
            </a:r>
          </a:p>
          <a:p>
            <a:pPr marL="342900" marR="0" lvl="0" indent="-342900" algn="l" defTabSz="457200" rtl="0" eaLnBrk="1" fontAlgn="base" latinLnBrk="0" hangingPunct="1">
              <a:lnSpc>
                <a:spcPct val="100000"/>
              </a:lnSpc>
              <a:spcBef>
                <a:spcPts val="120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srgbClr val="080808"/>
                </a:solidFill>
                <a:effectLst/>
                <a:uLnTx/>
                <a:uFillTx/>
                <a:latin typeface="Century Gothic"/>
                <a:ea typeface="MS PGothic" pitchFamily="34" charset="-128"/>
                <a:cs typeface="Calibri"/>
              </a:rPr>
              <a:t>Le travail de terrain pour le 9ème tour</a:t>
            </a:r>
            <a:r>
              <a:rPr kumimoji="0" lang="fr-FR" sz="2000" b="1" i="0" u="none" strike="noStrike" kern="1200" cap="none" spc="0" normalizeH="0" baseline="0" noProof="0" dirty="0">
                <a:ln>
                  <a:noFill/>
                </a:ln>
                <a:solidFill>
                  <a:srgbClr val="080808"/>
                </a:solidFill>
                <a:effectLst/>
                <a:uLnTx/>
                <a:uFillTx/>
                <a:latin typeface="Century Gothic" panose="020B0502020202020204" pitchFamily="34" charset="0"/>
                <a:ea typeface="Century Gothic" panose="020B0502020202020204" pitchFamily="34" charset="0"/>
                <a:cs typeface="Tahoma" panose="020B0604030504040204" pitchFamily="34" charset="0"/>
              </a:rPr>
              <a:t> </a:t>
            </a:r>
            <a:r>
              <a:rPr lang="fr-FR" sz="2000" dirty="0">
                <a:solidFill>
                  <a:srgbClr val="080808"/>
                </a:solidFill>
                <a:latin typeface="Century Gothic" panose="020B0502020202020204" pitchFamily="34" charset="0"/>
                <a:ea typeface="Century Gothic" panose="020B0502020202020204" pitchFamily="34" charset="0"/>
                <a:cs typeface="Tahoma" panose="020B0604030504040204" pitchFamily="34" charset="0"/>
              </a:rPr>
              <a:t>en</a:t>
            </a:r>
            <a:r>
              <a:rPr kumimoji="0" lang="fr-FR" sz="2000" b="0" i="0" u="none" strike="noStrike" kern="1200" cap="none" spc="0" normalizeH="0" baseline="0" noProof="0" dirty="0">
                <a:ln>
                  <a:noFill/>
                </a:ln>
                <a:solidFill>
                  <a:srgbClr val="080808"/>
                </a:solidFill>
                <a:effectLst/>
                <a:uLnTx/>
                <a:uFillTx/>
                <a:latin typeface="Century Gothic" panose="020B0502020202020204" pitchFamily="34" charset="0"/>
                <a:ea typeface="Century Gothic" panose="020B0502020202020204" pitchFamily="34" charset="0"/>
                <a:cs typeface="Tahoma" panose="020B0604030504040204" pitchFamily="34" charset="0"/>
              </a:rPr>
              <a:t> Guinée a été effectué du 1 au 16 août 2022.</a:t>
            </a:r>
            <a:endParaRPr kumimoji="0" lang="fr-FR" sz="2000" b="0" i="0" u="none" strike="noStrike" kern="1200" cap="none" spc="0" normalizeH="0" baseline="0" noProof="0" dirty="0">
              <a:ln>
                <a:noFill/>
              </a:ln>
              <a:solidFill>
                <a:srgbClr val="080808"/>
              </a:solidFill>
              <a:effectLst/>
              <a:uLnTx/>
              <a:uFillTx/>
              <a:latin typeface="Century Gothic"/>
              <a:ea typeface="MS PGothic" pitchFamily="34" charset="-128"/>
              <a:cs typeface="Calibri"/>
            </a:endParaRPr>
          </a:p>
        </p:txBody>
      </p:sp>
      <p:sp>
        <p:nvSpPr>
          <p:cNvPr id="3" name="Espace réservé du numéro de diapositive 2">
            <a:extLst>
              <a:ext uri="{FF2B5EF4-FFF2-40B4-BE49-F238E27FC236}">
                <a16:creationId xmlns:a16="http://schemas.microsoft.com/office/drawing/2014/main" xmlns="" id="{1FF503CE-9C68-514F-EDC3-D47B36F18B32}"/>
              </a:ext>
            </a:extLst>
          </p:cNvPr>
          <p:cNvSpPr>
            <a:spLocks noGrp="1"/>
          </p:cNvSpPr>
          <p:nvPr>
            <p:ph type="sldNum" sz="quarter" idx="13"/>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2A5429C-82A5-374D-9E61-489E67E152CD}" type="slidenum">
              <a:rPr kumimoji="0" lang="en-US" sz="1200" b="0" i="0" u="none" strike="noStrike" kern="1200" cap="none" spc="0" normalizeH="0" baseline="0" noProof="0" smtClean="0">
                <a:ln>
                  <a:noFill/>
                </a:ln>
                <a:solidFill>
                  <a:srgbClr val="8E8E8E"/>
                </a:solidFill>
                <a:effectLst/>
                <a:uLnTx/>
                <a:uFillTx/>
                <a:latin typeface="Century Gothic"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8E8E8E"/>
              </a:solidFill>
              <a:effectLst/>
              <a:uLnTx/>
              <a:uFillTx/>
              <a:latin typeface="Century Gothic" pitchFamily="34" charset="0"/>
              <a:ea typeface="MS PGothic" pitchFamily="34" charset="-128"/>
              <a:cs typeface="+mn-cs"/>
            </a:endParaRPr>
          </a:p>
        </p:txBody>
      </p:sp>
    </p:spTree>
    <p:extLst>
      <p:ext uri="{BB962C8B-B14F-4D97-AF65-F5344CB8AC3E}">
        <p14:creationId xmlns:p14="http://schemas.microsoft.com/office/powerpoint/2010/main" val="1534745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238" y="274638"/>
            <a:ext cx="6307639" cy="786239"/>
          </a:xfrm>
        </p:spPr>
        <p:txBody>
          <a:bodyPr>
            <a:normAutofit/>
          </a:bodyPr>
          <a:lstStyle/>
          <a:p>
            <a:pPr>
              <a:defRPr/>
            </a:pPr>
            <a:r>
              <a:rPr lang="fr-FR" sz="3600" dirty="0">
                <a:solidFill>
                  <a:srgbClr val="0A0A0A"/>
                </a:solidFill>
              </a:rPr>
              <a:t>Résultats démographiques</a:t>
            </a:r>
          </a:p>
        </p:txBody>
      </p:sp>
      <p:sp>
        <p:nvSpPr>
          <p:cNvPr id="6" name="Slide Number Placeholder 5"/>
          <p:cNvSpPr>
            <a:spLocks noGrp="1"/>
          </p:cNvSpPr>
          <p:nvPr>
            <p:ph type="sldNum" sz="quarter" idx="13"/>
          </p:nvPr>
        </p:nvSpPr>
        <p:spPr/>
        <p:txBody>
          <a:bodyPr/>
          <a:lstStyle/>
          <a:p>
            <a:pPr>
              <a:defRPr/>
            </a:pPr>
            <a:fld id="{CE531E0D-CF09-4892-B1CE-519ABC2D598B}" type="slidenum">
              <a:rPr lang="en-US" smtClean="0"/>
              <a:pPr>
                <a:defRPr/>
              </a:pPr>
              <a:t>6</a:t>
            </a:fld>
            <a:endParaRPr lang="en-US"/>
          </a:p>
        </p:txBody>
      </p:sp>
      <p:sp>
        <p:nvSpPr>
          <p:cNvPr id="4" name="Content Placeholder 3">
            <a:extLst>
              <a:ext uri="{FF2B5EF4-FFF2-40B4-BE49-F238E27FC236}">
                <a16:creationId xmlns:a16="http://schemas.microsoft.com/office/drawing/2014/main" xmlns="" id="{E07B2665-71C4-4A87-A253-224B917DF109}"/>
              </a:ext>
            </a:extLst>
          </p:cNvPr>
          <p:cNvSpPr>
            <a:spLocks noGrp="1"/>
          </p:cNvSpPr>
          <p:nvPr>
            <p:ph sz="half" idx="1"/>
          </p:nvPr>
        </p:nvSpPr>
        <p:spPr/>
        <p:txBody>
          <a:bodyPr/>
          <a:lstStyle/>
          <a:p>
            <a:endParaRPr lang="en-US" dirty="0"/>
          </a:p>
        </p:txBody>
      </p:sp>
      <p:graphicFrame>
        <p:nvGraphicFramePr>
          <p:cNvPr id="9" name="Espace réservé du contenu 10">
            <a:extLst>
              <a:ext uri="{FF2B5EF4-FFF2-40B4-BE49-F238E27FC236}">
                <a16:creationId xmlns:a16="http://schemas.microsoft.com/office/drawing/2014/main" xmlns="" id="{72286F38-0383-4CCC-B334-9A370F5E615F}"/>
              </a:ext>
            </a:extLst>
          </p:cNvPr>
          <p:cNvGraphicFramePr>
            <a:graphicFrameLocks/>
          </p:cNvGraphicFramePr>
          <p:nvPr>
            <p:extLst>
              <p:ext uri="{D42A27DB-BD31-4B8C-83A1-F6EECF244321}">
                <p14:modId xmlns:p14="http://schemas.microsoft.com/office/powerpoint/2010/main" val="440166185"/>
              </p:ext>
            </p:extLst>
          </p:nvPr>
        </p:nvGraphicFramePr>
        <p:xfrm>
          <a:off x="249238" y="1426370"/>
          <a:ext cx="4636661" cy="5039517"/>
        </p:xfrm>
        <a:graphic>
          <a:graphicData uri="http://schemas.openxmlformats.org/drawingml/2006/table">
            <a:tbl>
              <a:tblPr firstRow="1" bandRow="1"/>
              <a:tblGrid>
                <a:gridCol w="2613050">
                  <a:extLst>
                    <a:ext uri="{9D8B030D-6E8A-4147-A177-3AD203B41FA5}">
                      <a16:colId xmlns:a16="http://schemas.microsoft.com/office/drawing/2014/main" xmlns="" val="20000"/>
                    </a:ext>
                  </a:extLst>
                </a:gridCol>
                <a:gridCol w="2023611">
                  <a:extLst>
                    <a:ext uri="{9D8B030D-6E8A-4147-A177-3AD203B41FA5}">
                      <a16:colId xmlns:a16="http://schemas.microsoft.com/office/drawing/2014/main" xmlns="" val="20001"/>
                    </a:ext>
                  </a:extLst>
                </a:gridCol>
              </a:tblGrid>
              <a:tr h="391013">
                <a:tc>
                  <a:txBody>
                    <a:bodyPr/>
                    <a:lstStyle>
                      <a:lvl1pPr marL="0" algn="l" defTabSz="457200" rtl="0" eaLnBrk="1" latinLnBrk="0" hangingPunct="1">
                        <a:defRPr sz="1800" b="1" kern="1200">
                          <a:solidFill>
                            <a:schemeClr val="lt1"/>
                          </a:solidFill>
                          <a:latin typeface="Century Gothic"/>
                        </a:defRPr>
                      </a:lvl1pPr>
                      <a:lvl2pPr marL="457200" algn="l" defTabSz="457200" rtl="0" eaLnBrk="1" latinLnBrk="0" hangingPunct="1">
                        <a:defRPr sz="1800" b="1" kern="1200">
                          <a:solidFill>
                            <a:schemeClr val="lt1"/>
                          </a:solidFill>
                          <a:latin typeface="Century Gothic"/>
                        </a:defRPr>
                      </a:lvl2pPr>
                      <a:lvl3pPr marL="914400" algn="l" defTabSz="457200" rtl="0" eaLnBrk="1" latinLnBrk="0" hangingPunct="1">
                        <a:defRPr sz="1800" b="1" kern="1200">
                          <a:solidFill>
                            <a:schemeClr val="lt1"/>
                          </a:solidFill>
                          <a:latin typeface="Century Gothic"/>
                        </a:defRPr>
                      </a:lvl3pPr>
                      <a:lvl4pPr marL="1371600" algn="l" defTabSz="457200" rtl="0" eaLnBrk="1" latinLnBrk="0" hangingPunct="1">
                        <a:defRPr sz="1800" b="1" kern="1200">
                          <a:solidFill>
                            <a:schemeClr val="lt1"/>
                          </a:solidFill>
                          <a:latin typeface="Century Gothic"/>
                        </a:defRPr>
                      </a:lvl4pPr>
                      <a:lvl5pPr marL="1828800" algn="l" defTabSz="457200" rtl="0" eaLnBrk="1" latinLnBrk="0" hangingPunct="1">
                        <a:defRPr sz="1800" b="1" kern="1200">
                          <a:solidFill>
                            <a:schemeClr val="lt1"/>
                          </a:solidFill>
                          <a:latin typeface="Century Gothic"/>
                        </a:defRPr>
                      </a:lvl5pPr>
                      <a:lvl6pPr marL="2286000" algn="l" defTabSz="457200" rtl="0" eaLnBrk="1" latinLnBrk="0" hangingPunct="1">
                        <a:defRPr sz="1800" b="1" kern="1200">
                          <a:solidFill>
                            <a:schemeClr val="lt1"/>
                          </a:solidFill>
                          <a:latin typeface="Century Gothic"/>
                        </a:defRPr>
                      </a:lvl6pPr>
                      <a:lvl7pPr marL="2743200" algn="l" defTabSz="457200" rtl="0" eaLnBrk="1" latinLnBrk="0" hangingPunct="1">
                        <a:defRPr sz="1800" b="1" kern="1200">
                          <a:solidFill>
                            <a:schemeClr val="lt1"/>
                          </a:solidFill>
                          <a:latin typeface="Century Gothic"/>
                        </a:defRPr>
                      </a:lvl7pPr>
                      <a:lvl8pPr marL="3200400" algn="l" defTabSz="457200" rtl="0" eaLnBrk="1" latinLnBrk="0" hangingPunct="1">
                        <a:defRPr sz="1800" b="1" kern="1200">
                          <a:solidFill>
                            <a:schemeClr val="lt1"/>
                          </a:solidFill>
                          <a:latin typeface="Century Gothic"/>
                        </a:defRPr>
                      </a:lvl8pPr>
                      <a:lvl9pPr marL="3657600" algn="l" defTabSz="457200" rtl="0" eaLnBrk="1" latinLnBrk="0" hangingPunct="1">
                        <a:defRPr sz="1800" b="1" kern="1200">
                          <a:solidFill>
                            <a:schemeClr val="lt1"/>
                          </a:solidFill>
                          <a:latin typeface="Century Gothic"/>
                        </a:defRPr>
                      </a:lvl9pPr>
                    </a:lstStyle>
                    <a:p>
                      <a:r>
                        <a:rPr lang="fr-FR" sz="1800" b="1" dirty="0">
                          <a:solidFill>
                            <a:srgbClr val="060606"/>
                          </a:solidFill>
                          <a:latin typeface="+mn-lt"/>
                        </a:rPr>
                        <a:t>Sexe</a:t>
                      </a: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F4901"/>
                    </a:solidFill>
                  </a:tcPr>
                </a:tc>
                <a:tc>
                  <a:txBody>
                    <a:bodyPr/>
                    <a:lstStyle>
                      <a:lvl1pPr marL="0" algn="l" defTabSz="457200" rtl="0" eaLnBrk="1" latinLnBrk="0" hangingPunct="1">
                        <a:defRPr sz="1800" b="1" kern="1200">
                          <a:solidFill>
                            <a:schemeClr val="lt1"/>
                          </a:solidFill>
                          <a:latin typeface="Century Gothic"/>
                        </a:defRPr>
                      </a:lvl1pPr>
                      <a:lvl2pPr marL="457200" algn="l" defTabSz="457200" rtl="0" eaLnBrk="1" latinLnBrk="0" hangingPunct="1">
                        <a:defRPr sz="1800" b="1" kern="1200">
                          <a:solidFill>
                            <a:schemeClr val="lt1"/>
                          </a:solidFill>
                          <a:latin typeface="Century Gothic"/>
                        </a:defRPr>
                      </a:lvl2pPr>
                      <a:lvl3pPr marL="914400" algn="l" defTabSz="457200" rtl="0" eaLnBrk="1" latinLnBrk="0" hangingPunct="1">
                        <a:defRPr sz="1800" b="1" kern="1200">
                          <a:solidFill>
                            <a:schemeClr val="lt1"/>
                          </a:solidFill>
                          <a:latin typeface="Century Gothic"/>
                        </a:defRPr>
                      </a:lvl3pPr>
                      <a:lvl4pPr marL="1371600" algn="l" defTabSz="457200" rtl="0" eaLnBrk="1" latinLnBrk="0" hangingPunct="1">
                        <a:defRPr sz="1800" b="1" kern="1200">
                          <a:solidFill>
                            <a:schemeClr val="lt1"/>
                          </a:solidFill>
                          <a:latin typeface="Century Gothic"/>
                        </a:defRPr>
                      </a:lvl4pPr>
                      <a:lvl5pPr marL="1828800" algn="l" defTabSz="457200" rtl="0" eaLnBrk="1" latinLnBrk="0" hangingPunct="1">
                        <a:defRPr sz="1800" b="1" kern="1200">
                          <a:solidFill>
                            <a:schemeClr val="lt1"/>
                          </a:solidFill>
                          <a:latin typeface="Century Gothic"/>
                        </a:defRPr>
                      </a:lvl5pPr>
                      <a:lvl6pPr marL="2286000" algn="l" defTabSz="457200" rtl="0" eaLnBrk="1" latinLnBrk="0" hangingPunct="1">
                        <a:defRPr sz="1800" b="1" kern="1200">
                          <a:solidFill>
                            <a:schemeClr val="lt1"/>
                          </a:solidFill>
                          <a:latin typeface="Century Gothic"/>
                        </a:defRPr>
                      </a:lvl6pPr>
                      <a:lvl7pPr marL="2743200" algn="l" defTabSz="457200" rtl="0" eaLnBrk="1" latinLnBrk="0" hangingPunct="1">
                        <a:defRPr sz="1800" b="1" kern="1200">
                          <a:solidFill>
                            <a:schemeClr val="lt1"/>
                          </a:solidFill>
                          <a:latin typeface="Century Gothic"/>
                        </a:defRPr>
                      </a:lvl7pPr>
                      <a:lvl8pPr marL="3200400" algn="l" defTabSz="457200" rtl="0" eaLnBrk="1" latinLnBrk="0" hangingPunct="1">
                        <a:defRPr sz="1800" b="1" kern="1200">
                          <a:solidFill>
                            <a:schemeClr val="lt1"/>
                          </a:solidFill>
                          <a:latin typeface="Century Gothic"/>
                        </a:defRPr>
                      </a:lvl8pPr>
                      <a:lvl9pPr marL="3657600" algn="l" defTabSz="457200" rtl="0" eaLnBrk="1" latinLnBrk="0" hangingPunct="1">
                        <a:defRPr sz="1800" b="1" kern="1200">
                          <a:solidFill>
                            <a:schemeClr val="lt1"/>
                          </a:solidFill>
                          <a:latin typeface="Century Gothic"/>
                        </a:defRPr>
                      </a:lvl9pPr>
                    </a:lstStyle>
                    <a:p>
                      <a:pPr algn="r"/>
                      <a:r>
                        <a:rPr lang="fr-FR" sz="1800" dirty="0">
                          <a:solidFill>
                            <a:srgbClr val="060606"/>
                          </a:solidFill>
                          <a:latin typeface="+mn-lt"/>
                        </a:rPr>
                        <a:t>%</a:t>
                      </a: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F4901"/>
                    </a:solidFill>
                  </a:tcPr>
                </a:tc>
                <a:extLst>
                  <a:ext uri="{0D108BD9-81ED-4DB2-BD59-A6C34878D82A}">
                    <a16:rowId xmlns:a16="http://schemas.microsoft.com/office/drawing/2014/main" xmlns="" val="10000"/>
                  </a:ext>
                </a:extLst>
              </a:tr>
              <a:tr h="321380">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rgbClr val="060606"/>
                          </a:solidFill>
                          <a:latin typeface="+mn-lt"/>
                          <a:ea typeface="+mn-ea"/>
                          <a:cs typeface="+mn-cs"/>
                        </a:rPr>
                        <a:t>Hommes </a:t>
                      </a:r>
                    </a:p>
                  </a:txBody>
                  <a:tcPr marL="91427" marR="91427" marT="45724" marB="4572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rgbClr val="060606"/>
                          </a:solidFill>
                          <a:latin typeface="+mn-lt"/>
                          <a:ea typeface="+mn-ea"/>
                          <a:cs typeface="+mn-cs"/>
                        </a:rPr>
                        <a:t>50</a:t>
                      </a:r>
                      <a:endParaRPr lang="fr-FR" sz="1400" dirty="0">
                        <a:solidFill>
                          <a:srgbClr val="060606"/>
                        </a:solidFill>
                        <a:latin typeface="+mn-lt"/>
                      </a:endParaRPr>
                    </a:p>
                  </a:txBody>
                  <a:tcPr marL="91427" marR="91427" marT="45724" marB="4572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extLst>
                  <a:ext uri="{0D108BD9-81ED-4DB2-BD59-A6C34878D82A}">
                    <a16:rowId xmlns:a16="http://schemas.microsoft.com/office/drawing/2014/main" xmlns="" val="10001"/>
                  </a:ext>
                </a:extLst>
              </a:tr>
              <a:tr h="321380">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rgbClr val="060606"/>
                          </a:solidFill>
                          <a:latin typeface="+mn-lt"/>
                          <a:ea typeface="+mn-ea"/>
                          <a:cs typeface="+mn-cs"/>
                        </a:rPr>
                        <a:t>Femmes</a:t>
                      </a: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1400" b="0" i="0" u="none" strike="noStrike" kern="1200" baseline="0" dirty="0">
                          <a:solidFill>
                            <a:srgbClr val="060606"/>
                          </a:solidFill>
                          <a:latin typeface="+mn-lt"/>
                          <a:ea typeface="+mn-ea"/>
                          <a:cs typeface="+mn-cs"/>
                        </a:rPr>
                        <a:t>50</a:t>
                      </a:r>
                      <a:endParaRPr lang="fr-FR" sz="1400" dirty="0">
                        <a:solidFill>
                          <a:srgbClr val="060606"/>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extLst>
                  <a:ext uri="{0D108BD9-81ED-4DB2-BD59-A6C34878D82A}">
                    <a16:rowId xmlns:a16="http://schemas.microsoft.com/office/drawing/2014/main" xmlns="" val="10002"/>
                  </a:ext>
                </a:extLst>
              </a:tr>
              <a:tr h="385657">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r>
                        <a:rPr lang="fr-FR" sz="1800" b="1" i="0" u="none" strike="noStrike" kern="1200" baseline="0" dirty="0">
                          <a:solidFill>
                            <a:srgbClr val="060606"/>
                          </a:solidFill>
                          <a:latin typeface="+mn-lt"/>
                          <a:ea typeface="+mn-ea"/>
                          <a:cs typeface="+mn-cs"/>
                        </a:rPr>
                        <a:t>Localité</a:t>
                      </a:r>
                      <a:endParaRPr lang="fr-FR" sz="1800" b="0" i="0" u="none" strike="noStrike" kern="1200" baseline="0" dirty="0">
                        <a:solidFill>
                          <a:srgbClr val="060606"/>
                        </a:solidFill>
                        <a:latin typeface="+mn-lt"/>
                        <a:ea typeface="+mn-ea"/>
                        <a:cs typeface="+mn-cs"/>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endParaRPr lang="fr-FR" sz="1400" dirty="0">
                        <a:solidFill>
                          <a:srgbClr val="060606"/>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solidFill>
                  </a:tcPr>
                </a:tc>
                <a:extLst>
                  <a:ext uri="{0D108BD9-81ED-4DB2-BD59-A6C34878D82A}">
                    <a16:rowId xmlns:a16="http://schemas.microsoft.com/office/drawing/2014/main" xmlns="" val="10003"/>
                  </a:ext>
                </a:extLst>
              </a:tr>
              <a:tr h="321380">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rgbClr val="060606"/>
                          </a:solidFill>
                          <a:latin typeface="+mn-lt"/>
                          <a:ea typeface="+mn-ea"/>
                          <a:cs typeface="+mn-cs"/>
                        </a:rPr>
                        <a:t>Urbain</a:t>
                      </a:r>
                      <a:endParaRPr lang="fr-FR" sz="1400" dirty="0">
                        <a:solidFill>
                          <a:srgbClr val="060606"/>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dirty="0">
                          <a:solidFill>
                            <a:srgbClr val="060606"/>
                          </a:solidFill>
                          <a:latin typeface="+mn-lt"/>
                        </a:rPr>
                        <a:t>36</a:t>
                      </a: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extLst>
                  <a:ext uri="{0D108BD9-81ED-4DB2-BD59-A6C34878D82A}">
                    <a16:rowId xmlns:a16="http://schemas.microsoft.com/office/drawing/2014/main" xmlns="" val="10004"/>
                  </a:ext>
                </a:extLst>
              </a:tr>
              <a:tr h="321380">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rgbClr val="060606"/>
                          </a:solidFill>
                          <a:latin typeface="+mn-lt"/>
                          <a:ea typeface="+mn-ea"/>
                          <a:cs typeface="+mn-cs"/>
                        </a:rPr>
                        <a:t>Rural</a:t>
                      </a:r>
                      <a:endParaRPr lang="fr-FR" sz="1400" dirty="0">
                        <a:solidFill>
                          <a:srgbClr val="060606"/>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dirty="0">
                          <a:solidFill>
                            <a:srgbClr val="060606"/>
                          </a:solidFill>
                          <a:latin typeface="+mn-lt"/>
                        </a:rPr>
                        <a:t>64</a:t>
                      </a: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extLst>
                  <a:ext uri="{0D108BD9-81ED-4DB2-BD59-A6C34878D82A}">
                    <a16:rowId xmlns:a16="http://schemas.microsoft.com/office/drawing/2014/main" xmlns="" val="10005"/>
                  </a:ext>
                </a:extLst>
              </a:tr>
              <a:tr h="391013">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l"/>
                      <a:r>
                        <a:rPr lang="fr-FR" sz="1800" b="1" i="0" u="none" strike="noStrike" kern="1200" baseline="0" dirty="0">
                          <a:solidFill>
                            <a:srgbClr val="060606"/>
                          </a:solidFill>
                          <a:latin typeface="+mn-lt"/>
                          <a:ea typeface="+mn-ea"/>
                          <a:cs typeface="+mn-cs"/>
                        </a:rPr>
                        <a:t>Education</a:t>
                      </a: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endParaRPr lang="fr-FR" sz="1400" dirty="0">
                        <a:solidFill>
                          <a:srgbClr val="060606"/>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solidFill>
                  </a:tcPr>
                </a:tc>
                <a:extLst>
                  <a:ext uri="{0D108BD9-81ED-4DB2-BD59-A6C34878D82A}">
                    <a16:rowId xmlns:a16="http://schemas.microsoft.com/office/drawing/2014/main" xmlns="" val="10006"/>
                  </a:ext>
                </a:extLst>
              </a:tr>
              <a:tr h="301608">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rgbClr val="060606"/>
                          </a:solidFill>
                          <a:effectLst/>
                          <a:latin typeface="+mn-lt"/>
                        </a:rPr>
                        <a:t>Aucune éducation formelle</a:t>
                      </a:r>
                      <a:endParaRPr lang="fr-FR" sz="1400" dirty="0">
                        <a:solidFill>
                          <a:srgbClr val="060606"/>
                        </a:solidFill>
                        <a:effectLst/>
                        <a:latin typeface="+mn-lt"/>
                        <a:ea typeface="Batang" panose="02030600000101010101" pitchFamily="18" charset="-127"/>
                        <a:cs typeface="Times New Roman" panose="02020603050405020304" pitchFamily="18" charset="0"/>
                      </a:endParaRP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rgbClr val="060606"/>
                          </a:solidFill>
                          <a:effectLst/>
                          <a:latin typeface="+mn-lt"/>
                          <a:ea typeface="Batang" panose="02030600000101010101" pitchFamily="18" charset="-127"/>
                          <a:cs typeface="Times New Roman" panose="02020603050405020304" pitchFamily="18" charset="0"/>
                        </a:rPr>
                        <a:t>51</a:t>
                      </a: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extLst>
                  <a:ext uri="{0D108BD9-81ED-4DB2-BD59-A6C34878D82A}">
                    <a16:rowId xmlns:a16="http://schemas.microsoft.com/office/drawing/2014/main" xmlns="" val="10007"/>
                  </a:ext>
                </a:extLst>
              </a:tr>
              <a:tr h="304611">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rgbClr val="060606"/>
                          </a:solidFill>
                          <a:effectLst/>
                          <a:latin typeface="+mn-lt"/>
                        </a:rPr>
                        <a:t>Primaire</a:t>
                      </a:r>
                      <a:endParaRPr lang="fr-FR" sz="1400" dirty="0">
                        <a:solidFill>
                          <a:srgbClr val="060606"/>
                        </a:solidFill>
                        <a:effectLst/>
                        <a:latin typeface="+mn-lt"/>
                        <a:ea typeface="Batang" panose="02030600000101010101" pitchFamily="18" charset="-127"/>
                        <a:cs typeface="Times New Roman" panose="02020603050405020304" pitchFamily="18" charset="0"/>
                      </a:endParaRP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rgbClr val="060606"/>
                          </a:solidFill>
                          <a:effectLst/>
                          <a:latin typeface="+mn-lt"/>
                          <a:ea typeface="Batang" panose="02030600000101010101" pitchFamily="18" charset="-127"/>
                          <a:cs typeface="Times New Roman" panose="02020603050405020304" pitchFamily="18" charset="0"/>
                        </a:rPr>
                        <a:t>14</a:t>
                      </a: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extLst>
                  <a:ext uri="{0D108BD9-81ED-4DB2-BD59-A6C34878D82A}">
                    <a16:rowId xmlns:a16="http://schemas.microsoft.com/office/drawing/2014/main" xmlns="" val="10008"/>
                  </a:ext>
                </a:extLst>
              </a:tr>
              <a:tr h="304611">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rgbClr val="060606"/>
                          </a:solidFill>
                          <a:effectLst/>
                          <a:latin typeface="+mn-lt"/>
                        </a:rPr>
                        <a:t>Secondaire</a:t>
                      </a:r>
                      <a:endParaRPr lang="fr-FR" sz="1400" dirty="0">
                        <a:solidFill>
                          <a:srgbClr val="060606"/>
                        </a:solidFill>
                        <a:effectLst/>
                        <a:latin typeface="+mn-lt"/>
                        <a:ea typeface="Batang" panose="02030600000101010101" pitchFamily="18" charset="-127"/>
                        <a:cs typeface="Times New Roman" panose="02020603050405020304" pitchFamily="18" charset="0"/>
                      </a:endParaRP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rgbClr val="060606"/>
                          </a:solidFill>
                          <a:effectLst/>
                          <a:latin typeface="+mn-lt"/>
                          <a:ea typeface="Batang" panose="02030600000101010101" pitchFamily="18" charset="-127"/>
                          <a:cs typeface="Times New Roman" panose="02020603050405020304" pitchFamily="18" charset="0"/>
                        </a:rPr>
                        <a:t>20</a:t>
                      </a: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extLst>
                  <a:ext uri="{0D108BD9-81ED-4DB2-BD59-A6C34878D82A}">
                    <a16:rowId xmlns:a16="http://schemas.microsoft.com/office/drawing/2014/main" xmlns="" val="10009"/>
                  </a:ext>
                </a:extLst>
              </a:tr>
              <a:tr h="304611">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rgbClr val="060606"/>
                          </a:solidFill>
                          <a:effectLst/>
                          <a:latin typeface="+mn-lt"/>
                        </a:rPr>
                        <a:t>Post-secondaire</a:t>
                      </a:r>
                      <a:endParaRPr lang="fr-FR" sz="1400" dirty="0">
                        <a:solidFill>
                          <a:srgbClr val="060606"/>
                        </a:solidFill>
                        <a:effectLst/>
                        <a:latin typeface="+mn-lt"/>
                        <a:ea typeface="Batang" panose="02030600000101010101" pitchFamily="18" charset="-127"/>
                        <a:cs typeface="Times New Roman" panose="02020603050405020304" pitchFamily="18" charset="0"/>
                      </a:endParaRP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rgbClr val="060606"/>
                          </a:solidFill>
                          <a:effectLst/>
                          <a:latin typeface="+mn-lt"/>
                          <a:ea typeface="Batang" panose="02030600000101010101" pitchFamily="18" charset="-127"/>
                          <a:cs typeface="Times New Roman" panose="02020603050405020304" pitchFamily="18" charset="0"/>
                        </a:rPr>
                        <a:t>14</a:t>
                      </a: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extLst>
                  <a:ext uri="{0D108BD9-81ED-4DB2-BD59-A6C34878D82A}">
                    <a16:rowId xmlns:a16="http://schemas.microsoft.com/office/drawing/2014/main" xmlns="" val="10010"/>
                  </a:ext>
                </a:extLst>
              </a:tr>
              <a:tr h="391013">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marL="0" algn="l" defTabSz="457200" rtl="0" eaLnBrk="1" latinLnBrk="0" hangingPunct="1"/>
                      <a:r>
                        <a:rPr lang="fr-FR" sz="1800" b="1" i="0" u="none" strike="noStrike" kern="1200" baseline="0" dirty="0">
                          <a:solidFill>
                            <a:srgbClr val="060606"/>
                          </a:solidFill>
                          <a:latin typeface="+mn-lt"/>
                          <a:ea typeface="+mn-ea"/>
                          <a:cs typeface="+mn-cs"/>
                        </a:rPr>
                        <a:t>Religion</a:t>
                      </a: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endParaRPr lang="fr-FR" sz="1400" dirty="0">
                        <a:solidFill>
                          <a:srgbClr val="060606"/>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solidFill>
                  </a:tcPr>
                </a:tc>
                <a:extLst>
                  <a:ext uri="{0D108BD9-81ED-4DB2-BD59-A6C34878D82A}">
                    <a16:rowId xmlns:a16="http://schemas.microsoft.com/office/drawing/2014/main" xmlns="" val="10011"/>
                  </a:ext>
                </a:extLst>
              </a:tr>
              <a:tr h="321380">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rgbClr val="060606"/>
                          </a:solidFill>
                          <a:latin typeface="+mn-lt"/>
                          <a:ea typeface="+mn-ea"/>
                          <a:cs typeface="+mn-cs"/>
                        </a:rPr>
                        <a:t>Musulmane</a:t>
                      </a:r>
                      <a:endParaRPr lang="fr-FR" sz="1400" dirty="0">
                        <a:solidFill>
                          <a:srgbClr val="060606"/>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rgbClr val="060606"/>
                          </a:solidFill>
                          <a:effectLst/>
                          <a:latin typeface="+mn-lt"/>
                          <a:ea typeface="Batang" panose="02030600000101010101" pitchFamily="18" charset="-127"/>
                          <a:cs typeface="Times New Roman" panose="02020603050405020304" pitchFamily="18" charset="0"/>
                        </a:rPr>
                        <a:t>87</a:t>
                      </a: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extLst>
                  <a:ext uri="{0D108BD9-81ED-4DB2-BD59-A6C34878D82A}">
                    <a16:rowId xmlns:a16="http://schemas.microsoft.com/office/drawing/2014/main" xmlns="" val="10012"/>
                  </a:ext>
                </a:extLst>
              </a:tr>
              <a:tr h="325085">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rgbClr val="060606"/>
                          </a:solidFill>
                          <a:latin typeface="+mn-lt"/>
                          <a:ea typeface="+mn-ea"/>
                          <a:cs typeface="+mn-cs"/>
                        </a:rPr>
                        <a:t>Chrétienne</a:t>
                      </a: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rgbClr val="060606"/>
                          </a:solidFill>
                          <a:effectLst/>
                          <a:latin typeface="+mn-lt"/>
                          <a:ea typeface="Batang" panose="02030600000101010101" pitchFamily="18" charset="-127"/>
                          <a:cs typeface="Times New Roman" panose="02020603050405020304" pitchFamily="18" charset="0"/>
                        </a:rPr>
                        <a:t>11</a:t>
                      </a: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extLst>
                  <a:ext uri="{0D108BD9-81ED-4DB2-BD59-A6C34878D82A}">
                    <a16:rowId xmlns:a16="http://schemas.microsoft.com/office/drawing/2014/main" xmlns="" val="10013"/>
                  </a:ext>
                </a:extLst>
              </a:tr>
              <a:tr h="333395">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rgbClr val="060606"/>
                          </a:solidFill>
                          <a:latin typeface="+mn-lt"/>
                          <a:ea typeface="+mn-ea"/>
                          <a:cs typeface="+mn-cs"/>
                        </a:rPr>
                        <a:t>Autres religions</a:t>
                      </a:r>
                      <a:endParaRPr lang="fr-FR" sz="1400" dirty="0">
                        <a:solidFill>
                          <a:srgbClr val="060606"/>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rgbClr val="060606"/>
                          </a:solidFill>
                          <a:effectLst/>
                          <a:latin typeface="+mn-lt"/>
                          <a:ea typeface="Batang" panose="02030600000101010101" pitchFamily="18" charset="-127"/>
                          <a:cs typeface="Times New Roman" panose="02020603050405020304" pitchFamily="18" charset="0"/>
                        </a:rPr>
                        <a:t>2</a:t>
                      </a: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extLst>
                  <a:ext uri="{0D108BD9-81ED-4DB2-BD59-A6C34878D82A}">
                    <a16:rowId xmlns:a16="http://schemas.microsoft.com/office/drawing/2014/main" xmlns="" val="10014"/>
                  </a:ext>
                </a:extLst>
              </a:tr>
            </a:tbl>
          </a:graphicData>
        </a:graphic>
      </p:graphicFrame>
      <p:pic>
        <p:nvPicPr>
          <p:cNvPr id="3" name="Image 2">
            <a:extLst>
              <a:ext uri="{FF2B5EF4-FFF2-40B4-BE49-F238E27FC236}">
                <a16:creationId xmlns:a16="http://schemas.microsoft.com/office/drawing/2014/main" xmlns="" id="{B071E56C-E8FE-9BED-05FD-0C599A951FA7}"/>
              </a:ext>
            </a:extLst>
          </p:cNvPr>
          <p:cNvPicPr>
            <a:picLocks noChangeAspect="1"/>
          </p:cNvPicPr>
          <p:nvPr/>
        </p:nvPicPr>
        <p:blipFill rotWithShape="1">
          <a:blip r:embed="rId3">
            <a:extLst>
              <a:ext uri="{28A0092B-C50C-407E-A947-70E740481C1C}">
                <a14:useLocalDpi xmlns:a14="http://schemas.microsoft.com/office/drawing/2010/main" val="0"/>
              </a:ext>
            </a:extLst>
          </a:blip>
          <a:srcRect b="12403"/>
          <a:stretch/>
        </p:blipFill>
        <p:spPr bwMode="auto">
          <a:xfrm>
            <a:off x="4972170" y="1426370"/>
            <a:ext cx="3343694" cy="5053282"/>
          </a:xfrm>
          <a:prstGeom prst="rect">
            <a:avLst/>
          </a:prstGeom>
          <a:noFill/>
          <a:ln>
            <a:noFill/>
          </a:ln>
        </p:spPr>
      </p:pic>
    </p:spTree>
    <p:extLst>
      <p:ext uri="{BB962C8B-B14F-4D97-AF65-F5344CB8AC3E}">
        <p14:creationId xmlns:p14="http://schemas.microsoft.com/office/powerpoint/2010/main" val="428468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34" y="4064897"/>
            <a:ext cx="3163963" cy="838029"/>
          </a:xfrm>
        </p:spPr>
        <p:txBody>
          <a:bodyPr>
            <a:normAutofit/>
          </a:bodyPr>
          <a:lstStyle/>
          <a:p>
            <a:r>
              <a:rPr lang="en-GB" sz="4000" dirty="0" err="1"/>
              <a:t>Résultats</a:t>
            </a:r>
            <a:endParaRPr lang="en-GB" sz="4000" cap="none" noProof="0" dirty="0"/>
          </a:p>
        </p:txBody>
      </p:sp>
    </p:spTree>
    <p:extLst>
      <p:ext uri="{BB962C8B-B14F-4D97-AF65-F5344CB8AC3E}">
        <p14:creationId xmlns:p14="http://schemas.microsoft.com/office/powerpoint/2010/main" val="2566064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30305"/>
            <a:ext cx="9143999" cy="1473958"/>
          </a:xfrm>
        </p:spPr>
        <p:txBody>
          <a:bodyPr>
            <a:normAutofit/>
          </a:bodyPr>
          <a:lstStyle/>
          <a:p>
            <a:r>
              <a:rPr lang="en-GB" dirty="0" err="1"/>
              <a:t>Confiance</a:t>
            </a:r>
            <a:r>
              <a:rPr lang="en-GB" dirty="0"/>
              <a:t> des </a:t>
            </a:r>
            <a:r>
              <a:rPr lang="en-GB" dirty="0" err="1"/>
              <a:t>Guinéens</a:t>
            </a:r>
            <a:r>
              <a:rPr lang="en-GB" dirty="0"/>
              <a:t> </a:t>
            </a:r>
            <a:r>
              <a:rPr lang="en-GB" dirty="0" err="1"/>
              <a:t>envers</a:t>
            </a:r>
            <a:r>
              <a:rPr lang="en-GB" dirty="0"/>
              <a:t> les institutions </a:t>
            </a:r>
            <a:r>
              <a:rPr lang="en-GB" dirty="0" err="1"/>
              <a:t>républicaines</a:t>
            </a:r>
            <a:endParaRPr lang="en-GB" cap="none" noProof="0" dirty="0"/>
          </a:p>
        </p:txBody>
      </p:sp>
      <p:pic>
        <p:nvPicPr>
          <p:cNvPr id="6" name="Image 5">
            <a:extLst>
              <a:ext uri="{FF2B5EF4-FFF2-40B4-BE49-F238E27FC236}">
                <a16:creationId xmlns:a16="http://schemas.microsoft.com/office/drawing/2014/main" xmlns="" id="{55F57C85-FA12-259A-8A88-6B7F794B6423}"/>
              </a:ext>
            </a:extLst>
          </p:cNvPr>
          <p:cNvPicPr>
            <a:picLocks noChangeAspect="1"/>
          </p:cNvPicPr>
          <p:nvPr/>
        </p:nvPicPr>
        <p:blipFill rotWithShape="1">
          <a:blip r:embed="rId3"/>
          <a:srcRect b="17782"/>
          <a:stretch/>
        </p:blipFill>
        <p:spPr>
          <a:xfrm>
            <a:off x="3016154" y="1"/>
            <a:ext cx="2530631" cy="3519576"/>
          </a:xfrm>
          <a:prstGeom prst="rect">
            <a:avLst/>
          </a:prstGeom>
        </p:spPr>
      </p:pic>
    </p:spTree>
    <p:extLst>
      <p:ext uri="{BB962C8B-B14F-4D97-AF65-F5344CB8AC3E}">
        <p14:creationId xmlns:p14="http://schemas.microsoft.com/office/powerpoint/2010/main" val="1301282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07" y="366811"/>
            <a:ext cx="6303962" cy="759344"/>
          </a:xfrm>
        </p:spPr>
        <p:txBody>
          <a:bodyPr>
            <a:normAutofit/>
          </a:bodyPr>
          <a:lstStyle/>
          <a:p>
            <a:r>
              <a:rPr lang="en-GB" sz="3600" dirty="0" err="1">
                <a:solidFill>
                  <a:srgbClr val="080808"/>
                </a:solidFill>
              </a:rPr>
              <a:t>Résultats</a:t>
            </a:r>
            <a:r>
              <a:rPr lang="en-GB" sz="3600" dirty="0">
                <a:solidFill>
                  <a:srgbClr val="080808"/>
                </a:solidFill>
              </a:rPr>
              <a:t> </a:t>
            </a:r>
            <a:r>
              <a:rPr lang="en-GB" sz="3600" dirty="0" err="1">
                <a:solidFill>
                  <a:srgbClr val="080808"/>
                </a:solidFill>
              </a:rPr>
              <a:t>clés</a:t>
            </a:r>
            <a:endParaRPr lang="en-GB" sz="3600" noProof="0" dirty="0">
              <a:solidFill>
                <a:srgbClr val="080808"/>
              </a:solidFill>
            </a:endParaRPr>
          </a:p>
        </p:txBody>
      </p:sp>
      <p:sp>
        <p:nvSpPr>
          <p:cNvPr id="3" name="Content Placeholder 2"/>
          <p:cNvSpPr>
            <a:spLocks noGrp="1"/>
          </p:cNvSpPr>
          <p:nvPr>
            <p:ph idx="1"/>
          </p:nvPr>
        </p:nvSpPr>
        <p:spPr>
          <a:xfrm>
            <a:off x="222564" y="1692322"/>
            <a:ext cx="8698872" cy="4258102"/>
          </a:xfrm>
        </p:spPr>
        <p:txBody>
          <a:bodyPr>
            <a:normAutofit/>
          </a:bodyPr>
          <a:lstStyle/>
          <a:p>
            <a:pPr>
              <a:spcBef>
                <a:spcPts val="1200"/>
              </a:spcBef>
              <a:buClr>
                <a:schemeClr val="accent1"/>
              </a:buClr>
              <a:buFont typeface="Century Gothic" pitchFamily="34" charset="0"/>
              <a:buChar char="■"/>
            </a:pPr>
            <a:r>
              <a:rPr lang="fr-FR" sz="2000" spc="-10" dirty="0">
                <a:solidFill>
                  <a:srgbClr val="080808"/>
                </a:solidFill>
                <a:effectLst/>
                <a:latin typeface="Century Gothic" panose="020B0502020202020204" pitchFamily="34" charset="0"/>
                <a:ea typeface="Century Gothic" panose="020B0502020202020204" pitchFamily="34" charset="0"/>
                <a:cs typeface="Tahoma" panose="020B0604030504040204" pitchFamily="34" charset="0"/>
              </a:rPr>
              <a:t>La majorité des Guinéens font « partiellement » ou « beaucoup » confiance aux leaders religieux (80%) </a:t>
            </a:r>
            <a:r>
              <a:rPr lang="fr-FR" sz="2000" spc="-10" dirty="0">
                <a:solidFill>
                  <a:srgbClr val="080808"/>
                </a:solidFill>
                <a:ea typeface="Century Gothic" panose="020B0502020202020204" pitchFamily="34" charset="0"/>
                <a:cs typeface="Tahoma" panose="020B0604030504040204" pitchFamily="34" charset="0"/>
              </a:rPr>
              <a:t>et aux leaders traditionnels (67%)</a:t>
            </a:r>
            <a:r>
              <a:rPr lang="fr-FR" sz="2000" spc="-10" dirty="0">
                <a:solidFill>
                  <a:srgbClr val="080808"/>
                </a:solidFill>
                <a:effectLst/>
                <a:latin typeface="Century Gothic" panose="020B0502020202020204" pitchFamily="34" charset="0"/>
                <a:ea typeface="Century Gothic" panose="020B0502020202020204" pitchFamily="34" charset="0"/>
                <a:cs typeface="Tahoma" panose="020B0604030504040204" pitchFamily="34" charset="0"/>
              </a:rPr>
              <a:t>.</a:t>
            </a:r>
            <a:endParaRPr lang="en-GB" sz="2000" dirty="0">
              <a:solidFill>
                <a:srgbClr val="080808"/>
              </a:solidFill>
              <a:latin typeface="Century Gothic" pitchFamily="34" charset="0"/>
            </a:endParaRPr>
          </a:p>
          <a:p>
            <a:pPr>
              <a:spcBef>
                <a:spcPts val="1200"/>
              </a:spcBef>
              <a:buClr>
                <a:schemeClr val="accent1"/>
              </a:buClr>
              <a:buFont typeface="Century Gothic" pitchFamily="34" charset="0"/>
              <a:buChar char="■"/>
            </a:pPr>
            <a:r>
              <a:rPr lang="fr-FR" sz="2000" spc="-10" dirty="0">
                <a:solidFill>
                  <a:srgbClr val="080808"/>
                </a:solidFill>
                <a:effectLst/>
                <a:latin typeface="Century Gothic" panose="020B0502020202020204" pitchFamily="34" charset="0"/>
                <a:ea typeface="Century Gothic" panose="020B0502020202020204" pitchFamily="34" charset="0"/>
                <a:cs typeface="Tahoma" panose="020B0604030504040204" pitchFamily="34" charset="0"/>
              </a:rPr>
              <a:t>Environ la moitié des répondants disent faire « partiellement » ou « beaucoup » confiance aux forces de défense (48%), au Président de la Transition (46%) et au conseil municipal (45%).</a:t>
            </a:r>
          </a:p>
          <a:p>
            <a:pPr>
              <a:spcBef>
                <a:spcPts val="1200"/>
              </a:spcBef>
              <a:buClr>
                <a:schemeClr val="accent1"/>
              </a:buClr>
              <a:buFont typeface="Century Gothic" pitchFamily="34" charset="0"/>
              <a:buChar char="■"/>
            </a:pPr>
            <a:r>
              <a:rPr lang="fr-FR" sz="2000" spc="-10" dirty="0">
                <a:solidFill>
                  <a:srgbClr val="080808"/>
                </a:solidFill>
                <a:effectLst/>
                <a:latin typeface="Century Gothic" panose="020B0502020202020204" pitchFamily="34" charset="0"/>
                <a:ea typeface="Century Gothic" panose="020B0502020202020204" pitchFamily="34" charset="0"/>
                <a:cs typeface="Tahoma" panose="020B0604030504040204" pitchFamily="34" charset="0"/>
              </a:rPr>
              <a:t>Près de quatre Guinéens sur 10 (38%) disent faire « partiellement » ou « beaucoup » confiance au Conseil National de la Transition.</a:t>
            </a:r>
          </a:p>
          <a:p>
            <a:pPr>
              <a:spcBef>
                <a:spcPts val="1200"/>
              </a:spcBef>
              <a:buClr>
                <a:schemeClr val="accent1"/>
              </a:buClr>
              <a:buFont typeface="Century Gothic" pitchFamily="34" charset="0"/>
              <a:buChar char="■"/>
            </a:pPr>
            <a:r>
              <a:rPr lang="fr-FR" sz="2000" spc="-10" dirty="0">
                <a:solidFill>
                  <a:srgbClr val="080808"/>
                </a:solidFill>
                <a:ea typeface="Century Gothic" panose="020B0502020202020204" pitchFamily="34" charset="0"/>
                <a:cs typeface="Tahoma" panose="020B0604030504040204" pitchFamily="34" charset="0"/>
              </a:rPr>
              <a:t>Seulement trois Guinéens sur 10 disent faire « partiellement » ou « beaucoup » confiance aux partis politiques de l’opposition (30%).</a:t>
            </a:r>
            <a:endParaRPr kumimoji="0" lang="fr-FR" sz="2000" b="0" i="0" u="none" strike="noStrike" kern="1200" cap="none" spc="-10" normalizeH="0" baseline="0" noProof="0" dirty="0">
              <a:ln>
                <a:noFill/>
              </a:ln>
              <a:solidFill>
                <a:srgbClr val="080808"/>
              </a:solidFill>
              <a:effectLst/>
              <a:uLnTx/>
              <a:uFillTx/>
              <a:latin typeface="Century Gothic" pitchFamily="34" charset="0"/>
              <a:ea typeface="Century Gothic" panose="020B0502020202020204" pitchFamily="34" charset="0"/>
              <a:cs typeface="Tahoma" panose="020B0604030504040204" pitchFamily="34" charset="0"/>
            </a:endParaRPr>
          </a:p>
          <a:p>
            <a:pPr lvl="1">
              <a:spcBef>
                <a:spcPts val="1200"/>
              </a:spcBef>
              <a:buClr>
                <a:schemeClr val="accent1"/>
              </a:buClr>
              <a:buFont typeface="Century Gothic" pitchFamily="34" charset="0"/>
              <a:buChar char="■"/>
            </a:pPr>
            <a:endParaRPr lang="fr-FR" spc="-10" dirty="0">
              <a:solidFill>
                <a:srgbClr val="0C0C0C"/>
              </a:solidFill>
              <a:effectLst/>
              <a:latin typeface="Century Gothic" panose="020B0502020202020204" pitchFamily="34" charset="0"/>
              <a:ea typeface="Century Gothic" panose="020B050202020202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xmlns="" id="{EABF2099-5B7A-4E6B-91D4-8BF1932AD4DA}"/>
              </a:ext>
            </a:extLst>
          </p:cNvPr>
          <p:cNvSpPr>
            <a:spLocks noGrp="1"/>
          </p:cNvSpPr>
          <p:nvPr>
            <p:ph type="sldNum" sz="quarter" idx="13"/>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2A5429C-82A5-374D-9E61-489E67E152CD}" type="slidenum">
              <a:rPr kumimoji="0" lang="en-US" sz="1200" b="0" i="0" u="none" strike="noStrike" kern="1200" cap="none" spc="0" normalizeH="0" baseline="0" noProof="0" smtClean="0">
                <a:ln>
                  <a:noFill/>
                </a:ln>
                <a:solidFill>
                  <a:srgbClr val="8E8E8E"/>
                </a:solidFill>
                <a:effectLst/>
                <a:uLnTx/>
                <a:uFillTx/>
                <a:latin typeface="Century Gothic"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8E8E8E"/>
              </a:solidFill>
              <a:effectLst/>
              <a:uLnTx/>
              <a:uFillTx/>
              <a:latin typeface="Century Gothic" pitchFamily="34" charset="0"/>
              <a:ea typeface="MS PGothic" pitchFamily="34" charset="-128"/>
              <a:cs typeface="+mn-cs"/>
            </a:endParaRPr>
          </a:p>
        </p:txBody>
      </p:sp>
    </p:spTree>
    <p:extLst>
      <p:ext uri="{BB962C8B-B14F-4D97-AF65-F5344CB8AC3E}">
        <p14:creationId xmlns:p14="http://schemas.microsoft.com/office/powerpoint/2010/main" val="2847443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AB Theme-with black-15jan17">
  <a:themeElements>
    <a:clrScheme name="Custom 8">
      <a:dk1>
        <a:srgbClr val="3C3C3C"/>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23D1A0"/>
      </a:hlink>
      <a:folHlink>
        <a:srgbClr val="2E2E2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B Theme-with black-15jan17">
  <a:themeElements>
    <a:clrScheme name="Custom 8">
      <a:dk1>
        <a:srgbClr val="3C3C3C"/>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23D1A0"/>
      </a:hlink>
      <a:folHlink>
        <a:srgbClr val="2E2E2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AB Theme-with black-15jan17">
  <a:themeElements>
    <a:clrScheme name="Custom 8">
      <a:dk1>
        <a:srgbClr val="3C3C3C"/>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23D1A0"/>
      </a:hlink>
      <a:folHlink>
        <a:srgbClr val="2E2E2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AB Theme-with black-15jan17">
  <a:themeElements>
    <a:clrScheme name="Custom 8">
      <a:dk1>
        <a:srgbClr val="3C3C3C"/>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23D1A0"/>
      </a:hlink>
      <a:folHlink>
        <a:srgbClr val="2E2E2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AB Theme-with black-15jan17">
  <a:themeElements>
    <a:clrScheme name="Custom 8">
      <a:dk1>
        <a:srgbClr val="3C3C3C"/>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23D1A0"/>
      </a:hlink>
      <a:folHlink>
        <a:srgbClr val="2E2E2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AB Theme TEST-4jan18</Template>
  <TotalTime>16075</TotalTime>
  <Words>2470</Words>
  <Application>Microsoft Office PowerPoint</Application>
  <PresentationFormat>Affichage à l'écran (4:3)</PresentationFormat>
  <Paragraphs>219</Paragraphs>
  <Slides>39</Slides>
  <Notes>35</Notes>
  <HiddenSlides>0</HiddenSlides>
  <MMClips>0</MMClips>
  <ScaleCrop>false</ScaleCrop>
  <HeadingPairs>
    <vt:vector size="6" baseType="variant">
      <vt:variant>
        <vt:lpstr>Polices utilisées</vt:lpstr>
      </vt:variant>
      <vt:variant>
        <vt:i4>9</vt:i4>
      </vt:variant>
      <vt:variant>
        <vt:lpstr>Thème</vt:lpstr>
      </vt:variant>
      <vt:variant>
        <vt:i4>5</vt:i4>
      </vt:variant>
      <vt:variant>
        <vt:lpstr>Titres des diapositives</vt:lpstr>
      </vt:variant>
      <vt:variant>
        <vt:i4>39</vt:i4>
      </vt:variant>
    </vt:vector>
  </HeadingPairs>
  <TitlesOfParts>
    <vt:vector size="53" baseType="lpstr">
      <vt:lpstr>MS PGothic</vt:lpstr>
      <vt:lpstr>Arial</vt:lpstr>
      <vt:lpstr>Batang</vt:lpstr>
      <vt:lpstr>Calibri</vt:lpstr>
      <vt:lpstr>Century Gothic</vt:lpstr>
      <vt:lpstr>HYGothic-Medium</vt:lpstr>
      <vt:lpstr>Tahoma</vt:lpstr>
      <vt:lpstr>Times New Roman</vt:lpstr>
      <vt:lpstr>Wingdings</vt:lpstr>
      <vt:lpstr>AB Theme-with black-15jan17</vt:lpstr>
      <vt:lpstr>1_AB Theme-with black-15jan17</vt:lpstr>
      <vt:lpstr>2_AB Theme-with black-15jan17</vt:lpstr>
      <vt:lpstr>3_AB Theme-with black-15jan17</vt:lpstr>
      <vt:lpstr>4_AB Theme-with black-15jan17</vt:lpstr>
      <vt:lpstr>Confiance institutionnelle, questions identitaires et accès aux services publics en Guinée </vt:lpstr>
      <vt:lpstr>Résumé</vt:lpstr>
      <vt:lpstr>Que signifie Afrobarometer ?</vt:lpstr>
      <vt:lpstr>Couverture</vt:lpstr>
      <vt:lpstr>Méthodologie</vt:lpstr>
      <vt:lpstr>Résultats démographiques</vt:lpstr>
      <vt:lpstr>Résultats</vt:lpstr>
      <vt:lpstr>Confiance des Guinéens envers les institutions républicaines</vt:lpstr>
      <vt:lpstr>Résultats clés</vt:lpstr>
      <vt:lpstr>Confiance populaire   aux institutions          | Guinée                 | 2022</vt:lpstr>
      <vt:lpstr>Confiance populaire aux leaders religieux          | par groupe démographique | Guinée | 2022</vt:lpstr>
      <vt:lpstr>Confiance aux leaders traditionnels | par groupe démographique | Guinée | 2022</vt:lpstr>
      <vt:lpstr>Confiance populaire au président               de la transition                      | par groupe démographique | Guinée | 2022</vt:lpstr>
      <vt:lpstr>Confiance populaire au Conseil National de la Transition  | par groupe démographique | Guinée | 2022</vt:lpstr>
      <vt:lpstr>Méfiance envers les partis politiques de l’opposition                  | par groupe démographique | Guinée | 2022</vt:lpstr>
      <vt:lpstr>Questions identitaires en Guinée</vt:lpstr>
      <vt:lpstr>Résultats clés</vt:lpstr>
      <vt:lpstr>Identité nationale vs. identité ethnique | Guinée    | 2022</vt:lpstr>
      <vt:lpstr>Discrimination sur la base de l’ethnie | Guinée | 2022</vt:lpstr>
      <vt:lpstr>Identification par rapport au groupe ethnique du père et de la mère | Guinée | 2022</vt:lpstr>
      <vt:lpstr>Liens et considération des concitoyens | Guinée | 2022</vt:lpstr>
      <vt:lpstr>A quel côté des parents l’enfant appartient-il le plus ? | Guinée | 2022</vt:lpstr>
      <vt:lpstr>Position par rapport au mariage avec un partenaire d’une autre ethnie | Guinée | 2022</vt:lpstr>
      <vt:lpstr>Tolérance vis-à-vis des autres | Guinée | 2022</vt:lpstr>
      <vt:lpstr>Confiance aux autres | Guinée | 2022</vt:lpstr>
      <vt:lpstr>Accès aux services publics en Guinée</vt:lpstr>
      <vt:lpstr>Résultats</vt:lpstr>
      <vt:lpstr>Accès aux services publics    et perceptions de pots-de-vin</vt:lpstr>
      <vt:lpstr>Résultats clés</vt:lpstr>
      <vt:lpstr>Demande de services publics | Guinée | 2022</vt:lpstr>
      <vt:lpstr>Était-il facile d’obtenir le service nécessaire ? | Guinée | 2022</vt:lpstr>
      <vt:lpstr>Facilité d’accès à un document d’identité            | par groupe démographique   | Guinée | 2022</vt:lpstr>
      <vt:lpstr>Paiement de pots-de-vin pour un service éducatif ou sanitaire public | Guinée | 2022</vt:lpstr>
      <vt:lpstr>Paiement de pots-de-vin pour un document ou l’assistance de la police | Guinée | 2022</vt:lpstr>
      <vt:lpstr>Respect dans les services publics | Guinée | 2022</vt:lpstr>
      <vt:lpstr>Problèmes dans un hôpital public | Guinée | 2022</vt:lpstr>
      <vt:lpstr>Conclusions</vt:lpstr>
      <vt:lpstr>Présentation PowerPoint</vt:lpstr>
      <vt:lpstr>Merci  Suivez nos rapports à #VoicesAfrica sur Twitter et Facebook.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Howard</dc:creator>
  <cp:lastModifiedBy>SVI</cp:lastModifiedBy>
  <cp:revision>197</cp:revision>
  <cp:lastPrinted>2014-03-10T06:21:01Z</cp:lastPrinted>
  <dcterms:created xsi:type="dcterms:W3CDTF">2015-12-06T13:13:30Z</dcterms:created>
  <dcterms:modified xsi:type="dcterms:W3CDTF">2023-03-02T12:42:38Z</dcterms:modified>
</cp:coreProperties>
</file>