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5.xml" ContentType="application/vnd.openxmlformats-officedocument.themeOverride+xml"/>
  <Override PartName="/ppt/notesSlides/notesSlide1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3.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4.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6.xml" ContentType="application/vnd.openxmlformats-officedocument.themeOverride+xml"/>
  <Override PartName="/ppt/notesSlides/notesSlide15.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7.xml" ContentType="application/vnd.openxmlformats-officedocument.themeOverride+xml"/>
  <Override PartName="/ppt/notesSlides/notesSlide21.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8.xml" ContentType="application/vnd.openxmlformats-officedocument.themeOverride+xml"/>
  <Override PartName="/ppt/notesSlides/notesSlide22.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9.xml" ContentType="application/vnd.openxmlformats-officedocument.themeOverride+xml"/>
  <Override PartName="/ppt/notesSlides/notesSlide23.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0.xml" ContentType="application/vnd.openxmlformats-officedocument.themeOverride+xml"/>
  <Override PartName="/ppt/notesSlides/notesSlide24.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1.xml" ContentType="application/vnd.openxmlformats-officedocument.themeOverride+xml"/>
  <Override PartName="/ppt/notesSlides/notesSlide2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2.xml" ContentType="application/vnd.openxmlformats-officedocument.themeOverride+xml"/>
  <Override PartName="/ppt/notesSlides/notesSlide2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3.xml" ContentType="application/vnd.openxmlformats-officedocument.themeOverride+xml"/>
  <Override PartName="/ppt/notesSlides/notesSlide27.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4.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0.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15.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0" r:id="rId1"/>
  </p:sldMasterIdLst>
  <p:notesMasterIdLst>
    <p:notesMasterId r:id="rId42"/>
  </p:notesMasterIdLst>
  <p:sldIdLst>
    <p:sldId id="400" r:id="rId2"/>
    <p:sldId id="401" r:id="rId3"/>
    <p:sldId id="402" r:id="rId4"/>
    <p:sldId id="403" r:id="rId5"/>
    <p:sldId id="405" r:id="rId6"/>
    <p:sldId id="386" r:id="rId7"/>
    <p:sldId id="404" r:id="rId8"/>
    <p:sldId id="387" r:id="rId9"/>
    <p:sldId id="388" r:id="rId10"/>
    <p:sldId id="389" r:id="rId11"/>
    <p:sldId id="390" r:id="rId12"/>
    <p:sldId id="391" r:id="rId13"/>
    <p:sldId id="392" r:id="rId14"/>
    <p:sldId id="393" r:id="rId15"/>
    <p:sldId id="394" r:id="rId16"/>
    <p:sldId id="395" r:id="rId17"/>
    <p:sldId id="396" r:id="rId18"/>
    <p:sldId id="397" r:id="rId19"/>
    <p:sldId id="398" r:id="rId20"/>
    <p:sldId id="399" r:id="rId21"/>
    <p:sldId id="311" r:id="rId22"/>
    <p:sldId id="298" r:id="rId23"/>
    <p:sldId id="359" r:id="rId24"/>
    <p:sldId id="374" r:id="rId25"/>
    <p:sldId id="325" r:id="rId26"/>
    <p:sldId id="362" r:id="rId27"/>
    <p:sldId id="363" r:id="rId28"/>
    <p:sldId id="364" r:id="rId29"/>
    <p:sldId id="366" r:id="rId30"/>
    <p:sldId id="383" r:id="rId31"/>
    <p:sldId id="376" r:id="rId32"/>
    <p:sldId id="375" r:id="rId33"/>
    <p:sldId id="379" r:id="rId34"/>
    <p:sldId id="372" r:id="rId35"/>
    <p:sldId id="367" r:id="rId36"/>
    <p:sldId id="381" r:id="rId37"/>
    <p:sldId id="382" r:id="rId38"/>
    <p:sldId id="360" r:id="rId39"/>
    <p:sldId id="361" r:id="rId40"/>
    <p:sldId id="312" r:id="rId41"/>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entury Gothic" charset="0"/>
        <a:ea typeface="MS PGothic" charset="0"/>
        <a:cs typeface="MS PGothic" charset="0"/>
      </a:defRPr>
    </a:lvl1pPr>
    <a:lvl2pPr marL="457200" algn="l" defTabSz="457200" rtl="0" fontAlgn="base">
      <a:spcBef>
        <a:spcPct val="0"/>
      </a:spcBef>
      <a:spcAft>
        <a:spcPct val="0"/>
      </a:spcAft>
      <a:defRPr sz="2400" kern="1200">
        <a:solidFill>
          <a:schemeClr val="tx1"/>
        </a:solidFill>
        <a:latin typeface="Century Gothic" charset="0"/>
        <a:ea typeface="MS PGothic" charset="0"/>
        <a:cs typeface="MS PGothic" charset="0"/>
      </a:defRPr>
    </a:lvl2pPr>
    <a:lvl3pPr marL="914400" algn="l" defTabSz="457200" rtl="0" fontAlgn="base">
      <a:spcBef>
        <a:spcPct val="0"/>
      </a:spcBef>
      <a:spcAft>
        <a:spcPct val="0"/>
      </a:spcAft>
      <a:defRPr sz="2400" kern="1200">
        <a:solidFill>
          <a:schemeClr val="tx1"/>
        </a:solidFill>
        <a:latin typeface="Century Gothic" charset="0"/>
        <a:ea typeface="MS PGothic" charset="0"/>
        <a:cs typeface="MS PGothic" charset="0"/>
      </a:defRPr>
    </a:lvl3pPr>
    <a:lvl4pPr marL="1371600" algn="l" defTabSz="457200" rtl="0" fontAlgn="base">
      <a:spcBef>
        <a:spcPct val="0"/>
      </a:spcBef>
      <a:spcAft>
        <a:spcPct val="0"/>
      </a:spcAft>
      <a:defRPr sz="2400" kern="1200">
        <a:solidFill>
          <a:schemeClr val="tx1"/>
        </a:solidFill>
        <a:latin typeface="Century Gothic" charset="0"/>
        <a:ea typeface="MS PGothic" charset="0"/>
        <a:cs typeface="MS PGothic" charset="0"/>
      </a:defRPr>
    </a:lvl4pPr>
    <a:lvl5pPr marL="1828800" algn="l" defTabSz="457200" rtl="0" fontAlgn="base">
      <a:spcBef>
        <a:spcPct val="0"/>
      </a:spcBef>
      <a:spcAft>
        <a:spcPct val="0"/>
      </a:spcAft>
      <a:defRPr sz="2400" kern="1200">
        <a:solidFill>
          <a:schemeClr val="tx1"/>
        </a:solidFill>
        <a:latin typeface="Century Gothic" charset="0"/>
        <a:ea typeface="MS PGothic" charset="0"/>
        <a:cs typeface="MS PGothic" charset="0"/>
      </a:defRPr>
    </a:lvl5pPr>
    <a:lvl6pPr marL="2286000" algn="l" defTabSz="457200" rtl="0" eaLnBrk="1" latinLnBrk="0" hangingPunct="1">
      <a:defRPr sz="2400" kern="1200">
        <a:solidFill>
          <a:schemeClr val="tx1"/>
        </a:solidFill>
        <a:latin typeface="Century Gothic" charset="0"/>
        <a:ea typeface="MS PGothic" charset="0"/>
        <a:cs typeface="MS PGothic" charset="0"/>
      </a:defRPr>
    </a:lvl6pPr>
    <a:lvl7pPr marL="2743200" algn="l" defTabSz="457200" rtl="0" eaLnBrk="1" latinLnBrk="0" hangingPunct="1">
      <a:defRPr sz="2400" kern="1200">
        <a:solidFill>
          <a:schemeClr val="tx1"/>
        </a:solidFill>
        <a:latin typeface="Century Gothic" charset="0"/>
        <a:ea typeface="MS PGothic" charset="0"/>
        <a:cs typeface="MS PGothic" charset="0"/>
      </a:defRPr>
    </a:lvl7pPr>
    <a:lvl8pPr marL="3200400" algn="l" defTabSz="457200" rtl="0" eaLnBrk="1" latinLnBrk="0" hangingPunct="1">
      <a:defRPr sz="2400" kern="1200">
        <a:solidFill>
          <a:schemeClr val="tx1"/>
        </a:solidFill>
        <a:latin typeface="Century Gothic" charset="0"/>
        <a:ea typeface="MS PGothic" charset="0"/>
        <a:cs typeface="MS PGothic" charset="0"/>
      </a:defRPr>
    </a:lvl8pPr>
    <a:lvl9pPr marL="3657600" algn="l" defTabSz="457200" rtl="0" eaLnBrk="1" latinLnBrk="0" hangingPunct="1">
      <a:defRPr sz="2400" kern="1200">
        <a:solidFill>
          <a:schemeClr val="tx1"/>
        </a:solidFill>
        <a:latin typeface="Century Gothic"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E00"/>
    <a:srgbClr val="626262"/>
    <a:srgbClr val="FFD0CB"/>
    <a:srgbClr val="E6E965"/>
    <a:srgbClr val="565656"/>
    <a:srgbClr val="60606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5" autoAdjust="0"/>
    <p:restoredTop sz="92876" autoAdjust="0"/>
  </p:normalViewPr>
  <p:slideViewPr>
    <p:cSldViewPr snapToGrid="0" snapToObjects="1">
      <p:cViewPr varScale="1">
        <p:scale>
          <a:sx n="69" d="100"/>
          <a:sy n="69" d="100"/>
        </p:scale>
        <p:origin x="1284" y="66"/>
      </p:cViewPr>
      <p:guideLst>
        <p:guide orient="horz" pos="2160"/>
        <p:guide pos="2880"/>
      </p:guideLst>
    </p:cSldViewPr>
  </p:slideViewPr>
  <p:outlineViewPr>
    <p:cViewPr>
      <p:scale>
        <a:sx n="33" d="100"/>
        <a:sy n="33" d="100"/>
      </p:scale>
      <p:origin x="0" y="561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JIBA%20STAT%20VIEW\Desktop\GUI_ARCHIVES%20AFROBAROMETRE\GUI_AFROBAROMETRE_2019\GUI_AB_R8_DISSEMINATIONS\GUI_AB_R8_Conditions%20de%20vie%20des%20Guin&#233;ens\GUI%20R8%20Conditions%20&#233;conomiques_os_6Aug20.xlsb"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DJIBA%20STAT%20VIEW\Desktop\GUI_ARCHIVES%20AFROBAROMETRE\GUI_AFROBAROMETRE_2019\GUI_AB_R8_DISSEMINATIONS\GUI_AB_R8_Conditions%20de%20vie%20des%20Guin&#233;ens\GUI%20R8%20Conditions%20&#233;conomiques_os_6Aug20.xlsb"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Feuille_de_calcul_Microsoft_Excel6.xlsx"/></Relationships>
</file>

<file path=ppt/charts/_rels/chart12.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Feuille_de_calcul_Microsoft_Excel7.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Feuille_de_calcul_Microsoft_Excel8.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Feuille_de_calcul_Microsoft_Excel9.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package" Target="../embeddings/Feuille_de_calcul_Microsoft_Excel10.xlsx"/></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package" Target="../embeddings/Feuille_de_calcul_Microsoft_Excel11.xlsx"/></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package" Target="../embeddings/Feuille_de_calcul_Microsoft_Excel12.xlsx"/></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package" Target="../embeddings/Feuille_de_calcul_Microsoft_Excel13.xlsx"/></Relationships>
</file>

<file path=ppt/charts/_rels/chart2.xml.rels><?xml version="1.0" encoding="UTF-8" standalone="yes"?>
<Relationships xmlns="http://schemas.openxmlformats.org/package/2006/relationships"><Relationship Id="rId3" Type="http://schemas.openxmlformats.org/officeDocument/2006/relationships/oleObject" Target="file:///C:\Users\DJIBA%20STAT%20VIEW\Desktop\GUI_ARCHIVES%20AFROBAROMETRE\GUI_AFROBAROMETRE_2019\GUI_AB_R8_DISSEMINATIONS\GUI_AB_R8_Conditions%20de%20vie%20des%20Guin&#233;ens\GUI%20R8%20Conditions%20&#233;conomiques_os_bh-19aug20.xlsb"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package" Target="../embeddings/Feuille_de_calcul_Microsoft_Excel14.xlsx"/></Relationships>
</file>

<file path=ppt/charts/_rels/chart21.xml.rels><?xml version="1.0" encoding="UTF-8" standalone="yes"?>
<Relationships xmlns="http://schemas.openxmlformats.org/package/2006/relationships"><Relationship Id="rId3" Type="http://schemas.openxmlformats.org/officeDocument/2006/relationships/oleObject" Target="file:///C:\Users\DJIBA%20STAT%20VIEW\Desktop\GUI_ARCHIVES%20AFROBAROMETRE\GUI_AFROBAROMETRE_2019\GUI_AB_R8_DISSEMINATIONS\Gui_AB_R8_4i&#232;me%20Diss_Acc&#232;s%20&#224;%20l'Education\GUI%20R8%20Education%20Education_os_bh-17aout20.xlsb"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package" Target="../embeddings/Feuille_de_calcul_Microsoft_Excel15.xlsx"/></Relationships>
</file>

<file path=ppt/charts/_rels/chart23.xml.rels><?xml version="1.0" encoding="UTF-8" standalone="yes"?>
<Relationships xmlns="http://schemas.openxmlformats.org/package/2006/relationships"><Relationship Id="rId3" Type="http://schemas.openxmlformats.org/officeDocument/2006/relationships/package" Target="../embeddings/Feuille_de_calcul_Microsoft_Excel16.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DJIBA%20STAT%20VIEW\Desktop\GUI_ARCHIVES%20AFROBAROMETRE\GUI_AFROBAROMETRE_2019\GUI_AB_R8_DISSEMINATIONS\Gui_AB_R8_4i&#232;me%20Diss_Acc&#232;s%20&#224;%20l'Education\GUI%20R8%20Education%20Education_os_6Aout20.xlsb"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Feuille_de_calcul_Microsoft_Excel1.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Feuille_de_calcul_Microsoft_Excel2.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Feuille_de_calcul_Microsoft_Excel3.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Feuille_de_calcul_Microsoft_Excel4.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Feuille_de_calcul_Microsoft_Excel5.xlsx"/></Relationships>
</file>

<file path=ppt/charts/_rels/chart8.xml.rels><?xml version="1.0" encoding="UTF-8" standalone="yes"?>
<Relationships xmlns="http://schemas.openxmlformats.org/package/2006/relationships"><Relationship Id="rId3" Type="http://schemas.openxmlformats.org/officeDocument/2006/relationships/oleObject" Target="file:///C:\Users\DJIBA%20STAT%20VIEW\Desktop\GUI_ARCHIVES%20AFROBAROMETRE\GUI_AFROBAROMETRE_2019\GUI_AB_R8_DISSEMINATIONS\GUI_AB_R8_Conditions%20de%20vie%20des%20Guin&#233;ens\GUI%20R8%20Conditions%20&#233;conomiques_os_6Aug20.xlsb"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DJIBA%20STAT%20VIEW\Desktop\GUI_ARCHIVES%20AFROBAROMETRE\GUI_AFROBAROMETRE_2019\GUI_AB_R8_DISSEMINATIONS\GUI_AB_R8_Conditions%20de%20vie%20des%20Guin&#233;ens\GUI%20R8%20Conditions%20&#233;conomiques_os_6Aug20.xlsb"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'[GUI R8 Conditions économiques_os_6Aug20.xlsb]Q3_Direction où va le pays'!$W$6</c:f>
              <c:strCache>
                <c:ptCount val="1"/>
                <c:pt idx="0">
                  <c:v>Dans la mauvaise direction</c:v>
                </c:pt>
              </c:strCache>
            </c:strRef>
          </c:tx>
          <c:spPr>
            <a:ln w="28575" cap="rnd">
              <a:solidFill>
                <a:schemeClr val="accent1"/>
              </a:solidFill>
              <a:round/>
            </a:ln>
            <a:effectLst/>
          </c:spPr>
          <c:marker>
            <c:symbol val="none"/>
          </c:marker>
          <c:dLbls>
            <c:dLbl>
              <c:idx val="1"/>
              <c:layout>
                <c:manualLayout>
                  <c:x val="-5.2884599160682957E-2"/>
                  <c:y val="2.371852025923340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AD9-4FBB-8458-28D898B1C134}"/>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'[GUI R8 Conditions économiques_os_6Aug20.xlsb]Q3_Direction où va le pays'!$V$7:$V$10</c:f>
              <c:numCache>
                <c:formatCode>General</c:formatCode>
                <c:ptCount val="4"/>
                <c:pt idx="0">
                  <c:v>2013</c:v>
                </c:pt>
                <c:pt idx="1">
                  <c:v>2015</c:v>
                </c:pt>
                <c:pt idx="2">
                  <c:v>2017</c:v>
                </c:pt>
                <c:pt idx="3">
                  <c:v>2019</c:v>
                </c:pt>
              </c:numCache>
            </c:numRef>
          </c:cat>
          <c:val>
            <c:numRef>
              <c:f>'[GUI R8 Conditions économiques_os_6Aug20.xlsb]Q3_Direction où va le pays'!$W$7:$W$10</c:f>
              <c:numCache>
                <c:formatCode>0%</c:formatCode>
                <c:ptCount val="4"/>
                <c:pt idx="0">
                  <c:v>0.61</c:v>
                </c:pt>
                <c:pt idx="1">
                  <c:v>0.49</c:v>
                </c:pt>
                <c:pt idx="2">
                  <c:v>0.64</c:v>
                </c:pt>
                <c:pt idx="3">
                  <c:v>0.64</c:v>
                </c:pt>
              </c:numCache>
            </c:numRef>
          </c:val>
          <c:smooth val="0"/>
          <c:extLst xmlns:c16r2="http://schemas.microsoft.com/office/drawing/2015/06/chart">
            <c:ext xmlns:c16="http://schemas.microsoft.com/office/drawing/2014/chart" uri="{C3380CC4-5D6E-409C-BE32-E72D297353CC}">
              <c16:uniqueId val="{00000001-7AD9-4FBB-8458-28D898B1C134}"/>
            </c:ext>
          </c:extLst>
        </c:ser>
        <c:ser>
          <c:idx val="1"/>
          <c:order val="1"/>
          <c:tx>
            <c:strRef>
              <c:f>'[GUI R8 Conditions économiques_os_6Aug20.xlsb]Q3_Direction où va le pays'!$X$6</c:f>
              <c:strCache>
                <c:ptCount val="1"/>
                <c:pt idx="0">
                  <c:v>Dans la bonne direction</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'[GUI R8 Conditions économiques_os_6Aug20.xlsb]Q3_Direction où va le pays'!$V$7:$V$10</c:f>
              <c:numCache>
                <c:formatCode>General</c:formatCode>
                <c:ptCount val="4"/>
                <c:pt idx="0">
                  <c:v>2013</c:v>
                </c:pt>
                <c:pt idx="1">
                  <c:v>2015</c:v>
                </c:pt>
                <c:pt idx="2">
                  <c:v>2017</c:v>
                </c:pt>
                <c:pt idx="3">
                  <c:v>2019</c:v>
                </c:pt>
              </c:numCache>
            </c:numRef>
          </c:cat>
          <c:val>
            <c:numRef>
              <c:f>'[GUI R8 Conditions économiques_os_6Aug20.xlsb]Q3_Direction où va le pays'!$X$7:$X$10</c:f>
              <c:numCache>
                <c:formatCode>0%</c:formatCode>
                <c:ptCount val="4"/>
                <c:pt idx="0">
                  <c:v>0.38</c:v>
                </c:pt>
                <c:pt idx="1">
                  <c:v>0.5</c:v>
                </c:pt>
                <c:pt idx="2">
                  <c:v>0.35</c:v>
                </c:pt>
                <c:pt idx="3">
                  <c:v>0.36</c:v>
                </c:pt>
              </c:numCache>
            </c:numRef>
          </c:val>
          <c:smooth val="0"/>
          <c:extLst xmlns:c16r2="http://schemas.microsoft.com/office/drawing/2015/06/chart">
            <c:ext xmlns:c16="http://schemas.microsoft.com/office/drawing/2014/chart" uri="{C3380CC4-5D6E-409C-BE32-E72D297353CC}">
              <c16:uniqueId val="{00000002-7AD9-4FBB-8458-28D898B1C134}"/>
            </c:ext>
          </c:extLst>
        </c:ser>
        <c:dLbls>
          <c:dLblPos val="t"/>
          <c:showLegendKey val="0"/>
          <c:showVal val="1"/>
          <c:showCatName val="0"/>
          <c:showSerName val="0"/>
          <c:showPercent val="0"/>
          <c:showBubbleSize val="0"/>
        </c:dLbls>
        <c:smooth val="0"/>
        <c:axId val="-483564480"/>
        <c:axId val="-483555232"/>
      </c:lineChart>
      <c:catAx>
        <c:axId val="-483564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483555232"/>
        <c:crosses val="autoZero"/>
        <c:auto val="1"/>
        <c:lblAlgn val="ctr"/>
        <c:lblOffset val="100"/>
        <c:noMultiLvlLbl val="0"/>
      </c:catAx>
      <c:valAx>
        <c:axId val="-483555232"/>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483564480"/>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chemeClr val="tx1"/>
          </a:solidFill>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'[GUI R8 Conditions économiques_os_6Aug20.xlsb]Q50b_Réponse Gvmt'!$W$20</c:f>
              <c:strCache>
                <c:ptCount val="1"/>
                <c:pt idx="0">
                  <c:v>Plutôt mal/Très mal</c:v>
                </c:pt>
              </c:strCache>
            </c:strRef>
          </c:tx>
          <c:spPr>
            <a:ln w="28575" cap="rnd">
              <a:solidFill>
                <a:schemeClr val="accent1"/>
              </a:solidFill>
              <a:round/>
            </a:ln>
            <a:effectLst/>
          </c:spPr>
          <c:marker>
            <c:symbol val="circle"/>
            <c:size val="5"/>
            <c:spPr>
              <a:solidFill>
                <a:schemeClr val="accent1"/>
              </a:solidFill>
              <a:ln w="28575">
                <a:solidFill>
                  <a:schemeClr val="accent1"/>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'[GUI R8 Conditions économiques_os_6Aug20.xlsb]Q50b_Réponse Gvmt'!$V$21:$V$24</c:f>
              <c:numCache>
                <c:formatCode>General</c:formatCode>
                <c:ptCount val="4"/>
                <c:pt idx="0">
                  <c:v>2013</c:v>
                </c:pt>
                <c:pt idx="1">
                  <c:v>2015</c:v>
                </c:pt>
                <c:pt idx="2">
                  <c:v>2017</c:v>
                </c:pt>
                <c:pt idx="3">
                  <c:v>2019</c:v>
                </c:pt>
              </c:numCache>
            </c:numRef>
          </c:cat>
          <c:val>
            <c:numRef>
              <c:f>'[GUI R8 Conditions économiques_os_6Aug20.xlsb]Q50b_Réponse Gvmt'!$W$21:$W$24</c:f>
              <c:numCache>
                <c:formatCode>0%</c:formatCode>
                <c:ptCount val="4"/>
                <c:pt idx="0">
                  <c:v>0.76</c:v>
                </c:pt>
                <c:pt idx="1">
                  <c:v>0.72</c:v>
                </c:pt>
                <c:pt idx="2">
                  <c:v>0.84</c:v>
                </c:pt>
                <c:pt idx="3">
                  <c:v>0.85</c:v>
                </c:pt>
              </c:numCache>
            </c:numRef>
          </c:val>
          <c:smooth val="0"/>
          <c:extLst xmlns:c16r2="http://schemas.microsoft.com/office/drawing/2015/06/chart">
            <c:ext xmlns:c16="http://schemas.microsoft.com/office/drawing/2014/chart" uri="{C3380CC4-5D6E-409C-BE32-E72D297353CC}">
              <c16:uniqueId val="{00000000-3FEE-4DA2-B7B8-DB95A4B0ECBE}"/>
            </c:ext>
          </c:extLst>
        </c:ser>
        <c:ser>
          <c:idx val="1"/>
          <c:order val="1"/>
          <c:tx>
            <c:strRef>
              <c:f>'[GUI R8 Conditions économiques_os_6Aug20.xlsb]Q50b_Réponse Gvmt'!$X$20</c:f>
              <c:strCache>
                <c:ptCount val="1"/>
                <c:pt idx="0">
                  <c:v>Plutôt bien/Très bien</c:v>
                </c:pt>
              </c:strCache>
            </c:strRef>
          </c:tx>
          <c:spPr>
            <a:ln w="28575" cap="rnd">
              <a:solidFill>
                <a:schemeClr val="accent2"/>
              </a:solidFill>
              <a:round/>
            </a:ln>
            <a:effectLst/>
          </c:spPr>
          <c:marker>
            <c:symbol val="circle"/>
            <c:size val="5"/>
            <c:spPr>
              <a:solidFill>
                <a:schemeClr val="accent2"/>
              </a:solidFill>
              <a:ln w="28575">
                <a:solidFill>
                  <a:schemeClr val="accent2"/>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'[GUI R8 Conditions économiques_os_6Aug20.xlsb]Q50b_Réponse Gvmt'!$V$21:$V$24</c:f>
              <c:numCache>
                <c:formatCode>General</c:formatCode>
                <c:ptCount val="4"/>
                <c:pt idx="0">
                  <c:v>2013</c:v>
                </c:pt>
                <c:pt idx="1">
                  <c:v>2015</c:v>
                </c:pt>
                <c:pt idx="2">
                  <c:v>2017</c:v>
                </c:pt>
                <c:pt idx="3">
                  <c:v>2019</c:v>
                </c:pt>
              </c:numCache>
            </c:numRef>
          </c:cat>
          <c:val>
            <c:numRef>
              <c:f>'[GUI R8 Conditions économiques_os_6Aug20.xlsb]Q50b_Réponse Gvmt'!$X$21:$X$24</c:f>
              <c:numCache>
                <c:formatCode>0%</c:formatCode>
                <c:ptCount val="4"/>
                <c:pt idx="0">
                  <c:v>0.23</c:v>
                </c:pt>
                <c:pt idx="1">
                  <c:v>0.27</c:v>
                </c:pt>
                <c:pt idx="2">
                  <c:v>0.16</c:v>
                </c:pt>
                <c:pt idx="3">
                  <c:v>0.15</c:v>
                </c:pt>
              </c:numCache>
            </c:numRef>
          </c:val>
          <c:smooth val="0"/>
          <c:extLst xmlns:c16r2="http://schemas.microsoft.com/office/drawing/2015/06/chart">
            <c:ext xmlns:c16="http://schemas.microsoft.com/office/drawing/2014/chart" uri="{C3380CC4-5D6E-409C-BE32-E72D297353CC}">
              <c16:uniqueId val="{00000001-3FEE-4DA2-B7B8-DB95A4B0ECBE}"/>
            </c:ext>
          </c:extLst>
        </c:ser>
        <c:dLbls>
          <c:dLblPos val="t"/>
          <c:showLegendKey val="0"/>
          <c:showVal val="1"/>
          <c:showCatName val="0"/>
          <c:showSerName val="0"/>
          <c:showPercent val="0"/>
          <c:showBubbleSize val="0"/>
        </c:dLbls>
        <c:marker val="1"/>
        <c:smooth val="0"/>
        <c:axId val="-483565024"/>
        <c:axId val="-483555776"/>
      </c:lineChart>
      <c:catAx>
        <c:axId val="-483565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483555776"/>
        <c:crosses val="autoZero"/>
        <c:auto val="1"/>
        <c:lblAlgn val="ctr"/>
        <c:lblOffset val="100"/>
        <c:noMultiLvlLbl val="0"/>
      </c:catAx>
      <c:valAx>
        <c:axId val="-483555776"/>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483565024"/>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chemeClr val="tx1"/>
          </a:solidFill>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'Q5_Traitm degré pauvreté'!$Q$5</c:f>
              <c:strCache>
                <c:ptCount val="1"/>
                <c:pt idx="0">
                  <c:v>%</c:v>
                </c:pt>
              </c:strCache>
            </c:strRef>
          </c:tx>
          <c:spPr>
            <a:ln>
              <a:noFill/>
            </a:ln>
          </c:spPr>
          <c:dPt>
            <c:idx val="0"/>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1-CDD8-4722-AA2F-AFE683EF9303}"/>
              </c:ext>
            </c:extLst>
          </c:dPt>
          <c:dPt>
            <c:idx val="1"/>
            <c:bubble3D val="0"/>
            <c:spPr>
              <a:solidFill>
                <a:schemeClr val="accent2"/>
              </a:solidFill>
              <a:ln w="19050">
                <a:noFill/>
              </a:ln>
              <a:effectLst/>
            </c:spPr>
            <c:extLst xmlns:c16r2="http://schemas.microsoft.com/office/drawing/2015/06/chart">
              <c:ext xmlns:c16="http://schemas.microsoft.com/office/drawing/2014/chart" uri="{C3380CC4-5D6E-409C-BE32-E72D297353CC}">
                <c16:uniqueId val="{00000003-CDD8-4722-AA2F-AFE683EF9303}"/>
              </c:ext>
            </c:extLst>
          </c:dPt>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'Q5_Traitm degré pauvreté'!$P$6:$P$7</c:f>
              <c:strCache>
                <c:ptCount val="2"/>
                <c:pt idx="0">
                  <c:v>Jamais</c:v>
                </c:pt>
                <c:pt idx="1">
                  <c:v>Quelques fois/
Souvent/
Toujours</c:v>
                </c:pt>
              </c:strCache>
            </c:strRef>
          </c:cat>
          <c:val>
            <c:numRef>
              <c:f>'Q5_Traitm degré pauvreté'!$Q$6:$Q$7</c:f>
              <c:numCache>
                <c:formatCode>0%</c:formatCode>
                <c:ptCount val="2"/>
                <c:pt idx="0">
                  <c:v>0.72</c:v>
                </c:pt>
                <c:pt idx="1">
                  <c:v>0.28000000000000003</c:v>
                </c:pt>
              </c:numCache>
            </c:numRef>
          </c:val>
          <c:extLst xmlns:c16r2="http://schemas.microsoft.com/office/drawing/2015/06/chart">
            <c:ext xmlns:c16="http://schemas.microsoft.com/office/drawing/2014/chart" uri="{C3380CC4-5D6E-409C-BE32-E72D297353CC}">
              <c16:uniqueId val="{00000004-CDD8-4722-AA2F-AFE683EF9303}"/>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ysClr val="windowText" lastClr="000000"/>
          </a:solidFill>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'[GUI R8 Conditions économiques_os_6Aug20.xlsb]Q84a_Traitemt injuste'!$V$21</c:f>
              <c:strCache>
                <c:ptCount val="1"/>
                <c:pt idx="0">
                  <c:v>Jamais/Une ou deux fois</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'[GUI R8 Conditions économiques_os_6Aug20.xlsb]Q84a_Traitemt injuste'!$W$20:$Z$20</c:f>
              <c:strCache>
                <c:ptCount val="4"/>
                <c:pt idx="0">
                  <c:v>Pauvreté vécue basse/nulle</c:v>
                </c:pt>
                <c:pt idx="1">
                  <c:v>Pauvreté vécue modérée</c:v>
                </c:pt>
                <c:pt idx="2">
                  <c:v>Pauvreté vécue élevée</c:v>
                </c:pt>
                <c:pt idx="3">
                  <c:v>Guinée</c:v>
                </c:pt>
              </c:strCache>
            </c:strRef>
          </c:cat>
          <c:val>
            <c:numRef>
              <c:f>'[GUI R8 Conditions économiques_os_6Aug20.xlsb]Q84a_Traitemt injuste'!$W$21:$Z$21</c:f>
              <c:numCache>
                <c:formatCode>0%</c:formatCode>
                <c:ptCount val="4"/>
                <c:pt idx="0">
                  <c:v>0.97</c:v>
                </c:pt>
                <c:pt idx="1">
                  <c:v>0.89</c:v>
                </c:pt>
                <c:pt idx="2">
                  <c:v>0.83</c:v>
                </c:pt>
                <c:pt idx="3">
                  <c:v>0.87</c:v>
                </c:pt>
              </c:numCache>
            </c:numRef>
          </c:val>
          <c:extLst xmlns:c16r2="http://schemas.microsoft.com/office/drawing/2015/06/chart">
            <c:ext xmlns:c16="http://schemas.microsoft.com/office/drawing/2014/chart" uri="{C3380CC4-5D6E-409C-BE32-E72D297353CC}">
              <c16:uniqueId val="{00000000-C41A-4EFA-935B-476D72C2845A}"/>
            </c:ext>
          </c:extLst>
        </c:ser>
        <c:ser>
          <c:idx val="1"/>
          <c:order val="1"/>
          <c:tx>
            <c:strRef>
              <c:f>'[GUI R8 Conditions économiques_os_6Aug20.xlsb]Q84a_Traitemt injuste'!$V$22</c:f>
              <c:strCache>
                <c:ptCount val="1"/>
                <c:pt idx="0">
                  <c:v>Quelque fois/Plusieurs fois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'[GUI R8 Conditions économiques_os_6Aug20.xlsb]Q84a_Traitemt injuste'!$W$20:$Z$20</c:f>
              <c:strCache>
                <c:ptCount val="4"/>
                <c:pt idx="0">
                  <c:v>Pauvreté vécue basse/nulle</c:v>
                </c:pt>
                <c:pt idx="1">
                  <c:v>Pauvreté vécue modérée</c:v>
                </c:pt>
                <c:pt idx="2">
                  <c:v>Pauvreté vécue élevée</c:v>
                </c:pt>
                <c:pt idx="3">
                  <c:v>Guinée</c:v>
                </c:pt>
              </c:strCache>
            </c:strRef>
          </c:cat>
          <c:val>
            <c:numRef>
              <c:f>'[GUI R8 Conditions économiques_os_6Aug20.xlsb]Q84a_Traitemt injuste'!$W$22:$Z$22</c:f>
              <c:numCache>
                <c:formatCode>0%</c:formatCode>
                <c:ptCount val="4"/>
                <c:pt idx="0">
                  <c:v>0.03</c:v>
                </c:pt>
                <c:pt idx="1">
                  <c:v>0.11</c:v>
                </c:pt>
                <c:pt idx="2">
                  <c:v>0.17</c:v>
                </c:pt>
                <c:pt idx="3">
                  <c:v>0.13</c:v>
                </c:pt>
              </c:numCache>
            </c:numRef>
          </c:val>
          <c:extLst xmlns:c16r2="http://schemas.microsoft.com/office/drawing/2015/06/chart">
            <c:ext xmlns:c16="http://schemas.microsoft.com/office/drawing/2014/chart" uri="{C3380CC4-5D6E-409C-BE32-E72D297353CC}">
              <c16:uniqueId val="{00000001-C41A-4EFA-935B-476D72C2845A}"/>
            </c:ext>
          </c:extLst>
        </c:ser>
        <c:dLbls>
          <c:dLblPos val="ctr"/>
          <c:showLegendKey val="0"/>
          <c:showVal val="1"/>
          <c:showCatName val="0"/>
          <c:showSerName val="0"/>
          <c:showPercent val="0"/>
          <c:showBubbleSize val="0"/>
        </c:dLbls>
        <c:gapWidth val="50"/>
        <c:overlap val="100"/>
        <c:axId val="-290342032"/>
        <c:axId val="-290335504"/>
      </c:barChart>
      <c:catAx>
        <c:axId val="-29034203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290335504"/>
        <c:crosses val="autoZero"/>
        <c:auto val="1"/>
        <c:lblAlgn val="ctr"/>
        <c:lblOffset val="100"/>
        <c:noMultiLvlLbl val="0"/>
      </c:catAx>
      <c:valAx>
        <c:axId val="-290335504"/>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290342032"/>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chemeClr val="tx1"/>
          </a:solidFill>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EAFAC_B_Disponi!$W$8</c:f>
              <c:strCache>
                <c:ptCount val="1"/>
                <c:pt idx="0">
                  <c:v>%</c:v>
                </c:pt>
              </c:strCache>
            </c:strRef>
          </c:tx>
          <c:spPr>
            <a:solidFill>
              <a:schemeClr val="accent1">
                <a:alpha val="70000"/>
              </a:schemeClr>
            </a:solidFill>
            <a:ln>
              <a:noFill/>
            </a:ln>
            <a:effectLst/>
          </c:spPr>
          <c:invertIfNegative val="0"/>
          <c:dPt>
            <c:idx val="0"/>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1-0E05-4589-BB82-C1DABE6CEC1C}"/>
              </c:ext>
            </c:extLst>
          </c:dPt>
          <c:dPt>
            <c:idx val="1"/>
            <c:invertIfNegative val="0"/>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3-0E05-4589-BB82-C1DABE6CEC1C}"/>
              </c:ext>
            </c:extLst>
          </c:dPt>
          <c:dPt>
            <c:idx val="2"/>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5-0E05-4589-BB82-C1DABE6CEC1C}"/>
              </c:ext>
            </c:extLst>
          </c:dPt>
          <c:dPt>
            <c:idx val="3"/>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7-0E05-4589-BB82-C1DABE6CEC1C}"/>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EAFAC_B_Disponi!$V$9:$V$12</c:f>
              <c:numCache>
                <c:formatCode>General</c:formatCode>
                <c:ptCount val="4"/>
                <c:pt idx="0">
                  <c:v>2013</c:v>
                </c:pt>
                <c:pt idx="1">
                  <c:v>2015</c:v>
                </c:pt>
                <c:pt idx="2">
                  <c:v>2017</c:v>
                </c:pt>
                <c:pt idx="3">
                  <c:v>2019</c:v>
                </c:pt>
              </c:numCache>
            </c:numRef>
          </c:cat>
          <c:val>
            <c:numRef>
              <c:f>EAFAC_B_Disponi!$W$9:$W$12</c:f>
              <c:numCache>
                <c:formatCode>0%</c:formatCode>
                <c:ptCount val="4"/>
                <c:pt idx="0">
                  <c:v>0.95</c:v>
                </c:pt>
                <c:pt idx="1">
                  <c:v>0.91</c:v>
                </c:pt>
                <c:pt idx="2">
                  <c:v>0.88</c:v>
                </c:pt>
                <c:pt idx="3">
                  <c:v>0.91</c:v>
                </c:pt>
              </c:numCache>
            </c:numRef>
          </c:val>
          <c:extLst xmlns:c16r2="http://schemas.microsoft.com/office/drawing/2015/06/chart">
            <c:ext xmlns:c16="http://schemas.microsoft.com/office/drawing/2014/chart" uri="{C3380CC4-5D6E-409C-BE32-E72D297353CC}">
              <c16:uniqueId val="{00000008-0E05-4589-BB82-C1DABE6CEC1C}"/>
            </c:ext>
          </c:extLst>
        </c:ser>
        <c:dLbls>
          <c:dLblPos val="outEnd"/>
          <c:showLegendKey val="0"/>
          <c:showVal val="1"/>
          <c:showCatName val="0"/>
          <c:showSerName val="0"/>
          <c:showPercent val="0"/>
          <c:showBubbleSize val="0"/>
        </c:dLbls>
        <c:gapWidth val="80"/>
        <c:overlap val="25"/>
        <c:axId val="-290331696"/>
        <c:axId val="-290338224"/>
      </c:barChart>
      <c:catAx>
        <c:axId val="-290331696"/>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fr-FR"/>
          </a:p>
        </c:txPr>
        <c:crossAx val="-290338224"/>
        <c:crosses val="autoZero"/>
        <c:auto val="1"/>
        <c:lblAlgn val="ctr"/>
        <c:lblOffset val="100"/>
        <c:noMultiLvlLbl val="0"/>
      </c:catAx>
      <c:valAx>
        <c:axId val="-290338224"/>
        <c:scaling>
          <c:orientation val="minMax"/>
          <c:max val="1"/>
          <c:min val="0"/>
        </c:scaling>
        <c:delete val="0"/>
        <c:axPos val="l"/>
        <c:majorGridlines>
          <c:spPr>
            <a:ln w="9525" cap="flat" cmpd="sng" algn="ctr">
              <a:solidFill>
                <a:schemeClr val="tx1">
                  <a:lumMod val="5000"/>
                  <a:lumOff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chemeClr val="tx1">
                    <a:lumMod val="65000"/>
                    <a:lumOff val="35000"/>
                  </a:schemeClr>
                </a:solidFill>
                <a:latin typeface="+mn-lt"/>
                <a:ea typeface="+mn-ea"/>
                <a:cs typeface="+mn-cs"/>
              </a:defRPr>
            </a:pPr>
            <a:endParaRPr lang="fr-FR"/>
          </a:p>
        </c:txPr>
        <c:crossAx val="-290331696"/>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baseline="0"/>
      </a:pPr>
      <a:endParaRPr lang="fr-FR"/>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844538197159534"/>
          <c:y val="3.2371983519717484E-2"/>
          <c:w val="0.73398374279427547"/>
          <c:h val="0.89980396064382473"/>
        </c:manualLayout>
      </c:layout>
      <c:barChart>
        <c:barDir val="bar"/>
        <c:grouping val="clustered"/>
        <c:varyColors val="0"/>
        <c:ser>
          <c:idx val="0"/>
          <c:order val="0"/>
          <c:tx>
            <c:strRef>
              <c:f>EAFAC_B_Disponi!$W$19</c:f>
              <c:strCache>
                <c:ptCount val="1"/>
                <c:pt idx="0">
                  <c:v>%</c:v>
                </c:pt>
              </c:strCache>
            </c:strRef>
          </c:tx>
          <c:spPr>
            <a:solidFill>
              <a:schemeClr val="tx2"/>
            </a:solidFill>
            <a:ln>
              <a:noFill/>
            </a:ln>
            <a:effectLst/>
          </c:spPr>
          <c:invertIfNegative val="0"/>
          <c:dPt>
            <c:idx val="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1-BE5D-473F-9593-A564084FD03A}"/>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BE5D-473F-9593-A564084FD03A}"/>
              </c:ext>
            </c:extLst>
          </c:dPt>
          <c:dPt>
            <c:idx val="3"/>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5-BE5D-473F-9593-A564084FD03A}"/>
              </c:ext>
            </c:extLst>
          </c:dPt>
          <c:dPt>
            <c:idx val="4"/>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7-BE5D-473F-9593-A564084FD03A}"/>
              </c:ext>
            </c:extLst>
          </c:dPt>
          <c:dPt>
            <c:idx val="5"/>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9-BE5D-473F-9593-A564084FD03A}"/>
              </c:ext>
            </c:extLst>
          </c:dPt>
          <c:dPt>
            <c:idx val="6"/>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B-BE5D-473F-9593-A564084FD03A}"/>
              </c:ext>
            </c:extLst>
          </c:dPt>
          <c:dPt>
            <c:idx val="7"/>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D-BE5D-473F-9593-A564084FD03A}"/>
              </c:ext>
            </c:extLst>
          </c:dPt>
          <c:dPt>
            <c:idx val="8"/>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0F-BE5D-473F-9593-A564084FD03A}"/>
              </c:ext>
            </c:extLst>
          </c:dPt>
          <c:dPt>
            <c:idx val="9"/>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11-BE5D-473F-9593-A564084FD03A}"/>
              </c:ext>
            </c:extLst>
          </c:dPt>
          <c:dPt>
            <c:idx val="10"/>
            <c:invertIfNegative val="0"/>
            <c:bubble3D val="0"/>
            <c:spPr>
              <a:solidFill>
                <a:schemeClr val="tx2"/>
              </a:solidFill>
              <a:ln>
                <a:noFill/>
              </a:ln>
              <a:effectLst/>
            </c:spPr>
            <c:extLst xmlns:c16r2="http://schemas.microsoft.com/office/drawing/2015/06/chart">
              <c:ext xmlns:c16="http://schemas.microsoft.com/office/drawing/2014/chart" uri="{C3380CC4-5D6E-409C-BE32-E72D297353CC}">
                <c16:uniqueId val="{00000013-BE5D-473F-9593-A564084FD03A}"/>
              </c:ext>
            </c:extLst>
          </c:dPt>
          <c:dPt>
            <c:idx val="12"/>
            <c:invertIfNegative val="0"/>
            <c:bubble3D val="0"/>
            <c:spPr>
              <a:pattFill prst="dkUpDiag">
                <a:fgClr>
                  <a:schemeClr val="tx1"/>
                </a:fgClr>
                <a:bgClr>
                  <a:schemeClr val="bg1"/>
                </a:bgClr>
              </a:pattFill>
              <a:ln>
                <a:noFill/>
              </a:ln>
              <a:effectLst/>
            </c:spPr>
            <c:extLst xmlns:c16r2="http://schemas.microsoft.com/office/drawing/2015/06/chart">
              <c:ext xmlns:c16="http://schemas.microsoft.com/office/drawing/2014/chart" uri="{C3380CC4-5D6E-409C-BE32-E72D297353CC}">
                <c16:uniqueId val="{00000015-BE5D-473F-9593-A564084FD03A}"/>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EAFAC_B_Disponi!$V$20:$V$32</c:f>
              <c:strCache>
                <c:ptCount val="13"/>
                <c:pt idx="0">
                  <c:v>Urbain</c:v>
                </c:pt>
                <c:pt idx="1">
                  <c:v>Rural</c:v>
                </c:pt>
                <c:pt idx="3">
                  <c:v>Labé</c:v>
                </c:pt>
                <c:pt idx="4">
                  <c:v>Boké</c:v>
                </c:pt>
                <c:pt idx="5">
                  <c:v>Faranah</c:v>
                </c:pt>
                <c:pt idx="6">
                  <c:v>Mamou</c:v>
                </c:pt>
                <c:pt idx="7">
                  <c:v>Kankan</c:v>
                </c:pt>
                <c:pt idx="8">
                  <c:v>Kindia</c:v>
                </c:pt>
                <c:pt idx="9">
                  <c:v>Conakry</c:v>
                </c:pt>
                <c:pt idx="10">
                  <c:v>N'Zérékoré</c:v>
                </c:pt>
                <c:pt idx="12">
                  <c:v>Guinée</c:v>
                </c:pt>
              </c:strCache>
            </c:strRef>
          </c:cat>
          <c:val>
            <c:numRef>
              <c:f>EAFAC_B_Disponi!$W$20:$W$32</c:f>
              <c:numCache>
                <c:formatCode>0%</c:formatCode>
                <c:ptCount val="13"/>
                <c:pt idx="0">
                  <c:v>0.98</c:v>
                </c:pt>
                <c:pt idx="1">
                  <c:v>0.87</c:v>
                </c:pt>
                <c:pt idx="3">
                  <c:v>0.69</c:v>
                </c:pt>
                <c:pt idx="4">
                  <c:v>0.74</c:v>
                </c:pt>
                <c:pt idx="5">
                  <c:v>0.88</c:v>
                </c:pt>
                <c:pt idx="6">
                  <c:v>0.92</c:v>
                </c:pt>
                <c:pt idx="7">
                  <c:v>0.93</c:v>
                </c:pt>
                <c:pt idx="8">
                  <c:v>0.96</c:v>
                </c:pt>
                <c:pt idx="9">
                  <c:v>1</c:v>
                </c:pt>
                <c:pt idx="10">
                  <c:v>1</c:v>
                </c:pt>
                <c:pt idx="12">
                  <c:v>0.91</c:v>
                </c:pt>
              </c:numCache>
            </c:numRef>
          </c:val>
          <c:extLst xmlns:c16r2="http://schemas.microsoft.com/office/drawing/2015/06/chart">
            <c:ext xmlns:c16="http://schemas.microsoft.com/office/drawing/2014/chart" uri="{C3380CC4-5D6E-409C-BE32-E72D297353CC}">
              <c16:uniqueId val="{00000016-BE5D-473F-9593-A564084FD03A}"/>
            </c:ext>
          </c:extLst>
        </c:ser>
        <c:dLbls>
          <c:dLblPos val="outEnd"/>
          <c:showLegendKey val="0"/>
          <c:showVal val="1"/>
          <c:showCatName val="0"/>
          <c:showSerName val="0"/>
          <c:showPercent val="0"/>
          <c:showBubbleSize val="0"/>
        </c:dLbls>
        <c:gapWidth val="80"/>
        <c:axId val="-290342576"/>
        <c:axId val="-290337680"/>
      </c:barChart>
      <c:catAx>
        <c:axId val="-290342576"/>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90337680"/>
        <c:crosses val="autoZero"/>
        <c:auto val="1"/>
        <c:lblAlgn val="ctr"/>
        <c:lblOffset val="100"/>
        <c:noMultiLvlLbl val="0"/>
      </c:catAx>
      <c:valAx>
        <c:axId val="-290337680"/>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290342576"/>
        <c:crosses val="autoZero"/>
        <c:crossBetween val="between"/>
      </c:valAx>
      <c:spPr>
        <a:noFill/>
        <a:ln>
          <a:noFill/>
        </a:ln>
        <a:effectLst/>
      </c:spPr>
    </c:plotArea>
    <c:plotVisOnly val="1"/>
    <c:dispBlanksAs val="gap"/>
    <c:showDLblsOverMax val="0"/>
  </c:chart>
  <c:spPr>
    <a:noFill/>
    <a:ln>
      <a:noFill/>
    </a:ln>
    <a:effectLst/>
  </c:spPr>
  <c:txPr>
    <a:bodyPr/>
    <a:lstStyle/>
    <a:p>
      <a:pPr>
        <a:defRPr sz="1400" baseline="0">
          <a:solidFill>
            <a:sysClr val="windowText" lastClr="000000"/>
          </a:solidFill>
        </a:defRPr>
      </a:pPr>
      <a:endParaRPr lang="fr-FR"/>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tx>
            <c:strRef>
              <c:f>'Q44_ABC_Fréquent école'!$O$7</c:f>
              <c:strCache>
                <c:ptCount val="1"/>
                <c:pt idx="0">
                  <c:v>%</c:v>
                </c:pt>
              </c:strCache>
            </c:strRef>
          </c:tx>
          <c:spPr>
            <a:ln>
              <a:noFill/>
            </a:ln>
          </c:spPr>
          <c:dPt>
            <c:idx val="0"/>
            <c:bubble3D val="0"/>
            <c:spPr>
              <a:solidFill>
                <a:schemeClr val="accent6"/>
              </a:solidFill>
              <a:ln w="19050">
                <a:noFill/>
              </a:ln>
              <a:effectLst/>
            </c:spPr>
            <c:extLst xmlns:c16r2="http://schemas.microsoft.com/office/drawing/2015/06/chart">
              <c:ext xmlns:c16="http://schemas.microsoft.com/office/drawing/2014/chart" uri="{C3380CC4-5D6E-409C-BE32-E72D297353CC}">
                <c16:uniqueId val="{00000001-52D3-4560-A221-B420E91F898F}"/>
              </c:ext>
            </c:extLst>
          </c:dPt>
          <c:dPt>
            <c:idx val="1"/>
            <c:bubble3D val="0"/>
            <c:spPr>
              <a:solidFill>
                <a:schemeClr val="accent3"/>
              </a:solidFill>
              <a:ln w="19050">
                <a:noFill/>
              </a:ln>
              <a:effectLst/>
            </c:spPr>
            <c:extLst xmlns:c16r2="http://schemas.microsoft.com/office/drawing/2015/06/chart">
              <c:ext xmlns:c16="http://schemas.microsoft.com/office/drawing/2014/chart" uri="{C3380CC4-5D6E-409C-BE32-E72D297353CC}">
                <c16:uniqueId val="{00000003-52D3-4560-A221-B420E91F898F}"/>
              </c:ext>
            </c:extLst>
          </c:dPt>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'Q44_ABC_Fréquent école'!$N$8:$N$9</c:f>
              <c:strCache>
                <c:ptCount val="2"/>
                <c:pt idx="0">
                  <c:v>Non</c:v>
                </c:pt>
                <c:pt idx="1">
                  <c:v>Oui</c:v>
                </c:pt>
              </c:strCache>
            </c:strRef>
          </c:cat>
          <c:val>
            <c:numRef>
              <c:f>'Q44_ABC_Fréquent école'!$O$8:$O$9</c:f>
              <c:numCache>
                <c:formatCode>0%</c:formatCode>
                <c:ptCount val="2"/>
                <c:pt idx="0">
                  <c:v>0.48</c:v>
                </c:pt>
                <c:pt idx="1">
                  <c:v>0.52</c:v>
                </c:pt>
              </c:numCache>
            </c:numRef>
          </c:val>
          <c:extLst xmlns:c16r2="http://schemas.microsoft.com/office/drawing/2015/06/chart">
            <c:ext xmlns:c16="http://schemas.microsoft.com/office/drawing/2014/chart" uri="{C3380CC4-5D6E-409C-BE32-E72D297353CC}">
              <c16:uniqueId val="{00000004-52D3-4560-A221-B420E91F898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pPr>
      <a:endParaRPr lang="fr-FR"/>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'Q44_ABC_Fréquent école'!$W$36</c:f>
              <c:strCache>
                <c:ptCount val="1"/>
                <c:pt idx="0">
                  <c:v>Oui</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Pt>
            <c:idx val="0"/>
            <c:invertIfNegative val="0"/>
            <c:bubble3D val="0"/>
            <c:spPr>
              <a:solidFill>
                <a:srgbClr val="0070C0"/>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1-8987-493A-BFBE-FFE4FF01704F}"/>
              </c:ext>
            </c:extLst>
          </c:dPt>
          <c:dPt>
            <c:idx val="1"/>
            <c:invertIfNegative val="0"/>
            <c:bubble3D val="0"/>
            <c:spPr>
              <a:solidFill>
                <a:srgbClr val="0070C0"/>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3-8987-493A-BFBE-FFE4FF01704F}"/>
              </c:ext>
            </c:extLst>
          </c:dPt>
          <c:dPt>
            <c:idx val="2"/>
            <c:invertIfNegative val="0"/>
            <c:bubble3D val="0"/>
            <c:spPr>
              <a:solidFill>
                <a:srgbClr val="0070C0"/>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5-8987-493A-BFBE-FFE4FF01704F}"/>
              </c:ext>
            </c:extLst>
          </c:dPt>
          <c:dPt>
            <c:idx val="3"/>
            <c:invertIfNegative val="0"/>
            <c:bubble3D val="0"/>
            <c:spPr>
              <a:solidFill>
                <a:srgbClr val="0070C0"/>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7-8987-493A-BFBE-FFE4FF01704F}"/>
              </c:ext>
            </c:extLst>
          </c:dPt>
          <c:dPt>
            <c:idx val="4"/>
            <c:invertIfNegative val="0"/>
            <c:bubble3D val="0"/>
            <c:spPr>
              <a:solidFill>
                <a:srgbClr val="0070C0"/>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9-8987-493A-BFBE-FFE4FF01704F}"/>
              </c:ext>
            </c:extLst>
          </c:dPt>
          <c:dPt>
            <c:idx val="5"/>
            <c:invertIfNegative val="0"/>
            <c:bubble3D val="0"/>
            <c:spPr>
              <a:solidFill>
                <a:srgbClr val="0070C0"/>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B-8987-493A-BFBE-FFE4FF01704F}"/>
              </c:ext>
            </c:extLst>
          </c:dPt>
          <c:dPt>
            <c:idx val="6"/>
            <c:invertIfNegative val="0"/>
            <c:bubble3D val="0"/>
            <c:spPr>
              <a:solidFill>
                <a:srgbClr val="0070C0"/>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D-8987-493A-BFBE-FFE4FF01704F}"/>
              </c:ext>
            </c:extLst>
          </c:dPt>
          <c:dPt>
            <c:idx val="7"/>
            <c:invertIfNegative val="0"/>
            <c:bubble3D val="0"/>
            <c:spPr>
              <a:solidFill>
                <a:srgbClr val="0070C0"/>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F-8987-493A-BFBE-FFE4FF01704F}"/>
              </c:ext>
            </c:extLst>
          </c:dPt>
          <c:dPt>
            <c:idx val="9"/>
            <c:invertIfNegative val="0"/>
            <c:bubble3D val="0"/>
            <c:spPr>
              <a:solidFill>
                <a:srgbClr val="C00000"/>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11-8987-493A-BFBE-FFE4FF01704F}"/>
              </c:ext>
            </c:extLst>
          </c:dPt>
          <c:dPt>
            <c:idx val="10"/>
            <c:invertIfNegative val="0"/>
            <c:bubble3D val="0"/>
            <c:spPr>
              <a:solidFill>
                <a:srgbClr val="C00000"/>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13-8987-493A-BFBE-FFE4FF01704F}"/>
              </c:ext>
            </c:extLst>
          </c:dPt>
          <c:dPt>
            <c:idx val="12"/>
            <c:invertIfNegative val="0"/>
            <c:bubble3D val="0"/>
            <c:spPr>
              <a:pattFill prst="narHorz">
                <a:fgClr>
                  <a:schemeClr val="accent3"/>
                </a:fgClr>
                <a:bgClr>
                  <a:schemeClr val="bg1"/>
                </a:bgClr>
              </a:patt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15-8987-493A-BFBE-FFE4FF01704F}"/>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2">
                          <a:lumMod val="35000"/>
                          <a:lumOff val="65000"/>
                        </a:schemeClr>
                      </a:solidFill>
                    </a:ln>
                    <a:effectLst/>
                  </c:spPr>
                </c15:leaderLines>
              </c:ext>
            </c:extLst>
          </c:dLbls>
          <c:cat>
            <c:strRef>
              <c:f>'Q44_ABC_Fréquent école'!$V$37:$V$49</c:f>
              <c:strCache>
                <c:ptCount val="13"/>
                <c:pt idx="0">
                  <c:v>Conakry</c:v>
                </c:pt>
                <c:pt idx="1">
                  <c:v>Kankan</c:v>
                </c:pt>
                <c:pt idx="2">
                  <c:v>Kindia</c:v>
                </c:pt>
                <c:pt idx="3">
                  <c:v>Labé</c:v>
                </c:pt>
                <c:pt idx="4">
                  <c:v>Mamou</c:v>
                </c:pt>
                <c:pt idx="5">
                  <c:v>N'Zérékoré</c:v>
                </c:pt>
                <c:pt idx="6">
                  <c:v>Boké</c:v>
                </c:pt>
                <c:pt idx="7">
                  <c:v>Faranah</c:v>
                </c:pt>
                <c:pt idx="9">
                  <c:v>Homme</c:v>
                </c:pt>
                <c:pt idx="10">
                  <c:v>Femme</c:v>
                </c:pt>
                <c:pt idx="12">
                  <c:v>Guinée</c:v>
                </c:pt>
              </c:strCache>
            </c:strRef>
          </c:cat>
          <c:val>
            <c:numRef>
              <c:f>'Q44_ABC_Fréquent école'!$W$37:$W$49</c:f>
              <c:numCache>
                <c:formatCode>0%</c:formatCode>
                <c:ptCount val="13"/>
                <c:pt idx="0">
                  <c:v>0.4</c:v>
                </c:pt>
                <c:pt idx="1">
                  <c:v>0.4</c:v>
                </c:pt>
                <c:pt idx="2">
                  <c:v>0.49</c:v>
                </c:pt>
                <c:pt idx="3">
                  <c:v>0.52</c:v>
                </c:pt>
                <c:pt idx="4">
                  <c:v>0.54</c:v>
                </c:pt>
                <c:pt idx="5">
                  <c:v>0.59</c:v>
                </c:pt>
                <c:pt idx="6">
                  <c:v>0.62</c:v>
                </c:pt>
                <c:pt idx="7">
                  <c:v>0.73</c:v>
                </c:pt>
                <c:pt idx="9">
                  <c:v>0.57999999999999996</c:v>
                </c:pt>
                <c:pt idx="10">
                  <c:v>0.45</c:v>
                </c:pt>
                <c:pt idx="12">
                  <c:v>0.52</c:v>
                </c:pt>
              </c:numCache>
            </c:numRef>
          </c:val>
          <c:extLst xmlns:c16r2="http://schemas.microsoft.com/office/drawing/2015/06/chart">
            <c:ext xmlns:c16="http://schemas.microsoft.com/office/drawing/2014/chart" uri="{C3380CC4-5D6E-409C-BE32-E72D297353CC}">
              <c16:uniqueId val="{00000016-8987-493A-BFBE-FFE4FF01704F}"/>
            </c:ext>
          </c:extLst>
        </c:ser>
        <c:dLbls>
          <c:dLblPos val="outEnd"/>
          <c:showLegendKey val="0"/>
          <c:showVal val="1"/>
          <c:showCatName val="0"/>
          <c:showSerName val="0"/>
          <c:showPercent val="0"/>
          <c:showBubbleSize val="0"/>
        </c:dLbls>
        <c:gapWidth val="20"/>
        <c:axId val="-290336592"/>
        <c:axId val="-437642368"/>
      </c:barChart>
      <c:catAx>
        <c:axId val="-290336592"/>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437642368"/>
        <c:crosses val="autoZero"/>
        <c:auto val="1"/>
        <c:lblAlgn val="ctr"/>
        <c:lblOffset val="100"/>
        <c:noMultiLvlLbl val="0"/>
      </c:catAx>
      <c:valAx>
        <c:axId val="-437642368"/>
        <c:scaling>
          <c:orientation val="minMax"/>
        </c:scaling>
        <c:delete val="0"/>
        <c:axPos val="b"/>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29033659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baseline="0">
          <a:solidFill>
            <a:schemeClr val="tx1"/>
          </a:solidFill>
        </a:defRPr>
      </a:pPr>
      <a:endParaRPr lang="fr-FR"/>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'Q44_ABC_Fréquent école'!$W$129</c:f>
              <c:strCache>
                <c:ptCount val="1"/>
                <c:pt idx="0">
                  <c:v>Difficile/Très difficile</c:v>
                </c:pt>
              </c:strCache>
            </c:strRef>
          </c:tx>
          <c:spPr>
            <a:solidFill>
              <a:schemeClr val="accent1"/>
            </a:solidFill>
            <a:ln>
              <a:noFill/>
            </a:ln>
            <a:effectLst/>
          </c:spPr>
          <c:invertIfNegative val="0"/>
          <c:dPt>
            <c:idx val="0"/>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1-DF71-48A5-99C3-20AF53114714}"/>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3-DF71-48A5-99C3-20AF53114714}"/>
              </c:ext>
            </c:extLst>
          </c:dPt>
          <c:dPt>
            <c:idx val="2"/>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5-DF71-48A5-99C3-20AF53114714}"/>
              </c:ext>
            </c:extLst>
          </c:dPt>
          <c:dPt>
            <c:idx val="3"/>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7-DF71-48A5-99C3-20AF53114714}"/>
              </c:ext>
            </c:extLst>
          </c:dPt>
          <c:dPt>
            <c:idx val="4"/>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9-DF71-48A5-99C3-20AF53114714}"/>
              </c:ext>
            </c:extLst>
          </c:dPt>
          <c:dPt>
            <c:idx val="5"/>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B-DF71-48A5-99C3-20AF53114714}"/>
              </c:ext>
            </c:extLst>
          </c:dPt>
          <c:dPt>
            <c:idx val="6"/>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D-DF71-48A5-99C3-20AF53114714}"/>
              </c:ext>
            </c:extLst>
          </c:dPt>
          <c:dPt>
            <c:idx val="7"/>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F-DF71-48A5-99C3-20AF53114714}"/>
              </c:ext>
            </c:extLst>
          </c:dPt>
          <c:dPt>
            <c:idx val="9"/>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11-DF71-48A5-99C3-20AF53114714}"/>
              </c:ext>
            </c:extLst>
          </c:dPt>
          <c:dPt>
            <c:idx val="10"/>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3-DF71-48A5-99C3-20AF53114714}"/>
              </c:ext>
            </c:extLst>
          </c:dPt>
          <c:dPt>
            <c:idx val="1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15-DF71-48A5-99C3-20AF53114714}"/>
              </c:ext>
            </c:extLst>
          </c:dPt>
          <c:dPt>
            <c:idx val="13"/>
            <c:invertIfNegative val="0"/>
            <c:bubble3D val="0"/>
            <c:spPr>
              <a:pattFill prst="dkUpDiag">
                <a:fgClr>
                  <a:schemeClr val="tx1"/>
                </a:fgClr>
                <a:bgClr>
                  <a:schemeClr val="bg1"/>
                </a:bgClr>
              </a:pattFill>
              <a:ln>
                <a:noFill/>
              </a:ln>
              <a:effectLst/>
            </c:spPr>
            <c:extLst xmlns:c16r2="http://schemas.microsoft.com/office/drawing/2015/06/chart">
              <c:ext xmlns:c16="http://schemas.microsoft.com/office/drawing/2014/chart" uri="{C3380CC4-5D6E-409C-BE32-E72D297353CC}">
                <c16:uniqueId val="{00000017-DF71-48A5-99C3-20AF53114714}"/>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'Q44_ABC_Fréquent école'!$V$130:$V$143</c:f>
              <c:strCache>
                <c:ptCount val="14"/>
                <c:pt idx="0">
                  <c:v>Kankan</c:v>
                </c:pt>
                <c:pt idx="1">
                  <c:v>Faranah</c:v>
                </c:pt>
                <c:pt idx="2">
                  <c:v>Mamou</c:v>
                </c:pt>
                <c:pt idx="3">
                  <c:v>Conakry</c:v>
                </c:pt>
                <c:pt idx="4">
                  <c:v>Labé</c:v>
                </c:pt>
                <c:pt idx="5">
                  <c:v>Boké</c:v>
                </c:pt>
                <c:pt idx="6">
                  <c:v>N'Zérékoré</c:v>
                </c:pt>
                <c:pt idx="7">
                  <c:v>Kindia</c:v>
                </c:pt>
                <c:pt idx="9">
                  <c:v>Pauvreté vécue basse/nulle</c:v>
                </c:pt>
                <c:pt idx="10">
                  <c:v>Pauvreté vécue modérée</c:v>
                </c:pt>
                <c:pt idx="11">
                  <c:v>Pauvreté vécue élevée</c:v>
                </c:pt>
                <c:pt idx="13">
                  <c:v>Guinée</c:v>
                </c:pt>
              </c:strCache>
            </c:strRef>
          </c:cat>
          <c:val>
            <c:numRef>
              <c:f>'Q44_ABC_Fréquent école'!$W$130:$W$143</c:f>
              <c:numCache>
                <c:formatCode>0%</c:formatCode>
                <c:ptCount val="14"/>
                <c:pt idx="0">
                  <c:v>0.19</c:v>
                </c:pt>
                <c:pt idx="1">
                  <c:v>0.32</c:v>
                </c:pt>
                <c:pt idx="2">
                  <c:v>0.37</c:v>
                </c:pt>
                <c:pt idx="3">
                  <c:v>0.38</c:v>
                </c:pt>
                <c:pt idx="4">
                  <c:v>0.47</c:v>
                </c:pt>
                <c:pt idx="5">
                  <c:v>0.48</c:v>
                </c:pt>
                <c:pt idx="6">
                  <c:v>0.48</c:v>
                </c:pt>
                <c:pt idx="7">
                  <c:v>0.5</c:v>
                </c:pt>
                <c:pt idx="9">
                  <c:v>0.28999999999999998</c:v>
                </c:pt>
                <c:pt idx="10">
                  <c:v>0.34</c:v>
                </c:pt>
                <c:pt idx="11">
                  <c:v>0.5</c:v>
                </c:pt>
                <c:pt idx="13">
                  <c:v>0.4</c:v>
                </c:pt>
              </c:numCache>
            </c:numRef>
          </c:val>
          <c:extLst xmlns:c16r2="http://schemas.microsoft.com/office/drawing/2015/06/chart">
            <c:ext xmlns:c16="http://schemas.microsoft.com/office/drawing/2014/chart" uri="{C3380CC4-5D6E-409C-BE32-E72D297353CC}">
              <c16:uniqueId val="{00000018-DF71-48A5-99C3-20AF53114714}"/>
            </c:ext>
          </c:extLst>
        </c:ser>
        <c:dLbls>
          <c:dLblPos val="outEnd"/>
          <c:showLegendKey val="0"/>
          <c:showVal val="1"/>
          <c:showCatName val="0"/>
          <c:showSerName val="0"/>
          <c:showPercent val="0"/>
          <c:showBubbleSize val="0"/>
        </c:dLbls>
        <c:gapWidth val="80"/>
        <c:axId val="-437656512"/>
        <c:axId val="-437644544"/>
      </c:barChart>
      <c:catAx>
        <c:axId val="-437656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437644544"/>
        <c:crosses val="autoZero"/>
        <c:auto val="1"/>
        <c:lblAlgn val="ctr"/>
        <c:lblOffset val="100"/>
        <c:noMultiLvlLbl val="0"/>
      </c:catAx>
      <c:valAx>
        <c:axId val="-437644544"/>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437656512"/>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baseline="0">
          <a:solidFill>
            <a:sysClr val="windowText" lastClr="000000"/>
          </a:solidFill>
        </a:defRPr>
      </a:pPr>
      <a:endParaRPr lang="fr-FR"/>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'Q44_ABC_Fréquent école'!$W$71</c:f>
              <c:strCache>
                <c:ptCount val="1"/>
                <c:pt idx="0">
                  <c:v>Facile/Très facile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'Q44_ABC_Fréquent école'!$V$72:$V$74</c:f>
              <c:numCache>
                <c:formatCode>General</c:formatCode>
                <c:ptCount val="3"/>
                <c:pt idx="0">
                  <c:v>2015</c:v>
                </c:pt>
                <c:pt idx="1">
                  <c:v>2017</c:v>
                </c:pt>
                <c:pt idx="2">
                  <c:v>2019</c:v>
                </c:pt>
              </c:numCache>
            </c:numRef>
          </c:cat>
          <c:val>
            <c:numRef>
              <c:f>'Q44_ABC_Fréquent école'!$W$72:$W$74</c:f>
              <c:numCache>
                <c:formatCode>0%</c:formatCode>
                <c:ptCount val="3"/>
                <c:pt idx="0">
                  <c:v>0.72</c:v>
                </c:pt>
                <c:pt idx="1">
                  <c:v>0.63</c:v>
                </c:pt>
                <c:pt idx="2">
                  <c:v>0.6</c:v>
                </c:pt>
              </c:numCache>
            </c:numRef>
          </c:val>
          <c:smooth val="0"/>
          <c:extLst xmlns:c16r2="http://schemas.microsoft.com/office/drawing/2015/06/chart">
            <c:ext xmlns:c16="http://schemas.microsoft.com/office/drawing/2014/chart" uri="{C3380CC4-5D6E-409C-BE32-E72D297353CC}">
              <c16:uniqueId val="{00000000-93E9-4AA8-8DDE-E380D32738B1}"/>
            </c:ext>
          </c:extLst>
        </c:ser>
        <c:ser>
          <c:idx val="1"/>
          <c:order val="1"/>
          <c:tx>
            <c:strRef>
              <c:f>'Q44_ABC_Fréquent école'!$X$71</c:f>
              <c:strCache>
                <c:ptCount val="1"/>
                <c:pt idx="0">
                  <c:v>Difficile/Très difficile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'Q44_ABC_Fréquent école'!$V$72:$V$74</c:f>
              <c:numCache>
                <c:formatCode>General</c:formatCode>
                <c:ptCount val="3"/>
                <c:pt idx="0">
                  <c:v>2015</c:v>
                </c:pt>
                <c:pt idx="1">
                  <c:v>2017</c:v>
                </c:pt>
                <c:pt idx="2">
                  <c:v>2019</c:v>
                </c:pt>
              </c:numCache>
            </c:numRef>
          </c:cat>
          <c:val>
            <c:numRef>
              <c:f>'Q44_ABC_Fréquent école'!$X$72:$X$74</c:f>
              <c:numCache>
                <c:formatCode>0%</c:formatCode>
                <c:ptCount val="3"/>
                <c:pt idx="0">
                  <c:v>0.28000000000000003</c:v>
                </c:pt>
                <c:pt idx="1">
                  <c:v>0.37</c:v>
                </c:pt>
                <c:pt idx="2">
                  <c:v>0.4</c:v>
                </c:pt>
              </c:numCache>
            </c:numRef>
          </c:val>
          <c:smooth val="0"/>
          <c:extLst xmlns:c16r2="http://schemas.microsoft.com/office/drawing/2015/06/chart">
            <c:ext xmlns:c16="http://schemas.microsoft.com/office/drawing/2014/chart" uri="{C3380CC4-5D6E-409C-BE32-E72D297353CC}">
              <c16:uniqueId val="{00000001-93E9-4AA8-8DDE-E380D32738B1}"/>
            </c:ext>
          </c:extLst>
        </c:ser>
        <c:dLbls>
          <c:dLblPos val="t"/>
          <c:showLegendKey val="0"/>
          <c:showVal val="1"/>
          <c:showCatName val="0"/>
          <c:showSerName val="0"/>
          <c:showPercent val="0"/>
          <c:showBubbleSize val="0"/>
        </c:dLbls>
        <c:marker val="1"/>
        <c:smooth val="0"/>
        <c:axId val="-437643456"/>
        <c:axId val="-437642912"/>
      </c:lineChart>
      <c:catAx>
        <c:axId val="-43764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37642912"/>
        <c:crosses val="autoZero"/>
        <c:auto val="1"/>
        <c:lblAlgn val="ctr"/>
        <c:lblOffset val="100"/>
        <c:noMultiLvlLbl val="0"/>
      </c:catAx>
      <c:valAx>
        <c:axId val="-437642912"/>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crossAx val="-437643456"/>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pPr>
      <a:endParaRPr lang="fr-FR"/>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3916230765994439E-2"/>
          <c:y val="3.4277296210800709E-2"/>
          <c:w val="0.91949005827659025"/>
          <c:h val="0.89294074174400528"/>
        </c:manualLayout>
      </c:layout>
      <c:barChart>
        <c:barDir val="col"/>
        <c:grouping val="clustered"/>
        <c:varyColors val="0"/>
        <c:ser>
          <c:idx val="0"/>
          <c:order val="0"/>
          <c:tx>
            <c:strRef>
              <c:f>'Q44_ABC_Fréquent école'!$W$195</c:f>
              <c:strCache>
                <c:ptCount val="1"/>
                <c:pt idx="0">
                  <c:v>Une ou deux fois/Quelques fois/Souvent</c:v>
                </c:pt>
              </c:strCache>
            </c:strRef>
          </c:tx>
          <c:spPr>
            <a:solidFill>
              <a:srgbClr val="C00000"/>
            </a:solidFill>
            <a:ln>
              <a:noFill/>
            </a:ln>
            <a:effectLst/>
          </c:spPr>
          <c:invertIfNegative val="0"/>
          <c:dPt>
            <c:idx val="1"/>
            <c:invertIfNegative val="0"/>
            <c:bubble3D val="0"/>
            <c:spPr>
              <a:solidFill>
                <a:schemeClr val="accent6"/>
              </a:solidFill>
              <a:ln>
                <a:noFill/>
              </a:ln>
              <a:effectLst/>
            </c:spPr>
            <c:extLst xmlns:c16r2="http://schemas.microsoft.com/office/drawing/2015/06/chart">
              <c:ext xmlns:c16="http://schemas.microsoft.com/office/drawing/2014/chart" uri="{C3380CC4-5D6E-409C-BE32-E72D297353CC}">
                <c16:uniqueId val="{00000001-08CC-4D44-ACBC-5CB2460171BE}"/>
              </c:ext>
            </c:extLst>
          </c:dPt>
          <c:dPt>
            <c:idx val="2"/>
            <c:invertIfNegative val="0"/>
            <c:bubble3D val="0"/>
            <c:spPr>
              <a:pattFill prst="pct70">
                <a:fgClr>
                  <a:schemeClr val="tx1">
                    <a:lumMod val="50000"/>
                    <a:lumOff val="50000"/>
                  </a:schemeClr>
                </a:fgClr>
                <a:bgClr>
                  <a:schemeClr val="bg1"/>
                </a:bgClr>
              </a:pattFill>
              <a:ln>
                <a:noFill/>
              </a:ln>
              <a:effectLst/>
            </c:spPr>
            <c:extLst xmlns:c16r2="http://schemas.microsoft.com/office/drawing/2015/06/chart">
              <c:ext xmlns:c16="http://schemas.microsoft.com/office/drawing/2014/chart" uri="{C3380CC4-5D6E-409C-BE32-E72D297353CC}">
                <c16:uniqueId val="{00000003-08CC-4D44-ACBC-5CB2460171BE}"/>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'Q44_ABC_Fréquent école'!$V$196:$V$198</c:f>
              <c:numCache>
                <c:formatCode>General</c:formatCode>
                <c:ptCount val="3"/>
                <c:pt idx="0">
                  <c:v>2015</c:v>
                </c:pt>
                <c:pt idx="1">
                  <c:v>2017</c:v>
                </c:pt>
                <c:pt idx="2">
                  <c:v>2019</c:v>
                </c:pt>
              </c:numCache>
            </c:numRef>
          </c:cat>
          <c:val>
            <c:numRef>
              <c:f>'Q44_ABC_Fréquent école'!$W$196:$W$198</c:f>
              <c:numCache>
                <c:formatCode>0%</c:formatCode>
                <c:ptCount val="3"/>
                <c:pt idx="0">
                  <c:v>0.24</c:v>
                </c:pt>
                <c:pt idx="1">
                  <c:v>0.23</c:v>
                </c:pt>
                <c:pt idx="2">
                  <c:v>0.26</c:v>
                </c:pt>
              </c:numCache>
            </c:numRef>
          </c:val>
          <c:extLst xmlns:c16r2="http://schemas.microsoft.com/office/drawing/2015/06/chart">
            <c:ext xmlns:c16="http://schemas.microsoft.com/office/drawing/2014/chart" uri="{C3380CC4-5D6E-409C-BE32-E72D297353CC}">
              <c16:uniqueId val="{00000004-08CC-4D44-ACBC-5CB2460171BE}"/>
            </c:ext>
          </c:extLst>
        </c:ser>
        <c:dLbls>
          <c:dLblPos val="outEnd"/>
          <c:showLegendKey val="0"/>
          <c:showVal val="1"/>
          <c:showCatName val="0"/>
          <c:showSerName val="0"/>
          <c:showPercent val="0"/>
          <c:showBubbleSize val="0"/>
        </c:dLbls>
        <c:gapWidth val="80"/>
        <c:overlap val="25"/>
        <c:axId val="-481207040"/>
        <c:axId val="-481204864"/>
      </c:barChart>
      <c:catAx>
        <c:axId val="-481207040"/>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400" b="0" i="0" u="none" strike="noStrike" kern="1200" cap="none" spc="20" normalizeH="0" baseline="0">
                <a:solidFill>
                  <a:schemeClr val="tx1">
                    <a:lumMod val="65000"/>
                    <a:lumOff val="35000"/>
                  </a:schemeClr>
                </a:solidFill>
                <a:latin typeface="+mn-lt"/>
                <a:ea typeface="+mn-ea"/>
                <a:cs typeface="+mn-cs"/>
              </a:defRPr>
            </a:pPr>
            <a:endParaRPr lang="fr-FR"/>
          </a:p>
        </c:txPr>
        <c:crossAx val="-481204864"/>
        <c:crosses val="autoZero"/>
        <c:auto val="1"/>
        <c:lblAlgn val="ctr"/>
        <c:lblOffset val="100"/>
        <c:noMultiLvlLbl val="0"/>
      </c:catAx>
      <c:valAx>
        <c:axId val="-481204864"/>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spc="20" baseline="0">
                <a:solidFill>
                  <a:schemeClr val="tx1">
                    <a:lumMod val="65000"/>
                    <a:lumOff val="35000"/>
                  </a:schemeClr>
                </a:solidFill>
                <a:latin typeface="+mn-lt"/>
                <a:ea typeface="+mn-ea"/>
                <a:cs typeface="+mn-cs"/>
              </a:defRPr>
            </a:pPr>
            <a:endParaRPr lang="fr-FR"/>
          </a:p>
        </c:txPr>
        <c:crossAx val="-48120704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baseline="0"/>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969692466851242"/>
          <c:y val="2.1890547263681594E-2"/>
          <c:w val="0.61673525121088291"/>
          <c:h val="0.80935448740549221"/>
        </c:manualLayout>
      </c:layout>
      <c:barChart>
        <c:barDir val="bar"/>
        <c:grouping val="percentStacked"/>
        <c:varyColors val="0"/>
        <c:ser>
          <c:idx val="0"/>
          <c:order val="0"/>
          <c:tx>
            <c:strRef>
              <c:f>'Q3_Direction où va le pays'!$W$29</c:f>
              <c:strCache>
                <c:ptCount val="1"/>
                <c:pt idx="0">
                  <c:v>Dans la mauvaise direction</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'Q3_Direction où va le pays'!$V$30:$V$42</c:f>
              <c:strCache>
                <c:ptCount val="13"/>
                <c:pt idx="0">
                  <c:v>Urbain</c:v>
                </c:pt>
                <c:pt idx="1">
                  <c:v>Rural</c:v>
                </c:pt>
                <c:pt idx="3">
                  <c:v>Sans instruction formelle</c:v>
                </c:pt>
                <c:pt idx="4">
                  <c:v>Primaire</c:v>
                </c:pt>
                <c:pt idx="5">
                  <c:v>Secondaire</c:v>
                </c:pt>
                <c:pt idx="6">
                  <c:v>Post-secondaire</c:v>
                </c:pt>
                <c:pt idx="8">
                  <c:v>Pauvreté vécue basse/nulle</c:v>
                </c:pt>
                <c:pt idx="9">
                  <c:v>Pauvreté vécue modérée</c:v>
                </c:pt>
                <c:pt idx="10">
                  <c:v>Pauvreté vécue élevée</c:v>
                </c:pt>
                <c:pt idx="12">
                  <c:v>Guinée</c:v>
                </c:pt>
              </c:strCache>
            </c:strRef>
          </c:cat>
          <c:val>
            <c:numRef>
              <c:f>'Q3_Direction où va le pays'!$W$30:$W$42</c:f>
              <c:numCache>
                <c:formatCode>0%</c:formatCode>
                <c:ptCount val="13"/>
                <c:pt idx="0">
                  <c:v>0.73</c:v>
                </c:pt>
                <c:pt idx="1">
                  <c:v>0.59</c:v>
                </c:pt>
                <c:pt idx="3">
                  <c:v>0.57999999999999996</c:v>
                </c:pt>
                <c:pt idx="4">
                  <c:v>0.7</c:v>
                </c:pt>
                <c:pt idx="5">
                  <c:v>0.69</c:v>
                </c:pt>
                <c:pt idx="6">
                  <c:v>0.73</c:v>
                </c:pt>
                <c:pt idx="8">
                  <c:v>0.4</c:v>
                </c:pt>
                <c:pt idx="9">
                  <c:v>0.63</c:v>
                </c:pt>
                <c:pt idx="10">
                  <c:v>0.72</c:v>
                </c:pt>
                <c:pt idx="12">
                  <c:v>0.64</c:v>
                </c:pt>
              </c:numCache>
            </c:numRef>
          </c:val>
          <c:extLst xmlns:c16r2="http://schemas.microsoft.com/office/drawing/2015/06/chart">
            <c:ext xmlns:c16="http://schemas.microsoft.com/office/drawing/2014/chart" uri="{C3380CC4-5D6E-409C-BE32-E72D297353CC}">
              <c16:uniqueId val="{00000000-7DEC-4557-9550-8997869FB607}"/>
            </c:ext>
          </c:extLst>
        </c:ser>
        <c:ser>
          <c:idx val="1"/>
          <c:order val="1"/>
          <c:tx>
            <c:strRef>
              <c:f>'Q3_Direction où va le pays'!$X$29</c:f>
              <c:strCache>
                <c:ptCount val="1"/>
                <c:pt idx="0">
                  <c:v>Dans la bonne direction</c:v>
                </c:pt>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'Q3_Direction où va le pays'!$V$30:$V$42</c:f>
              <c:strCache>
                <c:ptCount val="13"/>
                <c:pt idx="0">
                  <c:v>Urbain</c:v>
                </c:pt>
                <c:pt idx="1">
                  <c:v>Rural</c:v>
                </c:pt>
                <c:pt idx="3">
                  <c:v>Sans instruction formelle</c:v>
                </c:pt>
                <c:pt idx="4">
                  <c:v>Primaire</c:v>
                </c:pt>
                <c:pt idx="5">
                  <c:v>Secondaire</c:v>
                </c:pt>
                <c:pt idx="6">
                  <c:v>Post-secondaire</c:v>
                </c:pt>
                <c:pt idx="8">
                  <c:v>Pauvreté vécue basse/nulle</c:v>
                </c:pt>
                <c:pt idx="9">
                  <c:v>Pauvreté vécue modérée</c:v>
                </c:pt>
                <c:pt idx="10">
                  <c:v>Pauvreté vécue élevée</c:v>
                </c:pt>
                <c:pt idx="12">
                  <c:v>Guinée</c:v>
                </c:pt>
              </c:strCache>
            </c:strRef>
          </c:cat>
          <c:val>
            <c:numRef>
              <c:f>'Q3_Direction où va le pays'!$X$30:$X$42</c:f>
              <c:numCache>
                <c:formatCode>0%</c:formatCode>
                <c:ptCount val="13"/>
                <c:pt idx="0">
                  <c:v>0.27</c:v>
                </c:pt>
                <c:pt idx="1">
                  <c:v>0.41</c:v>
                </c:pt>
                <c:pt idx="3">
                  <c:v>0.42</c:v>
                </c:pt>
                <c:pt idx="4">
                  <c:v>0.3</c:v>
                </c:pt>
                <c:pt idx="5">
                  <c:v>0.31</c:v>
                </c:pt>
                <c:pt idx="6">
                  <c:v>0.27</c:v>
                </c:pt>
                <c:pt idx="8">
                  <c:v>0.6</c:v>
                </c:pt>
                <c:pt idx="9">
                  <c:v>0.27</c:v>
                </c:pt>
                <c:pt idx="10">
                  <c:v>0.28000000000000003</c:v>
                </c:pt>
                <c:pt idx="12">
                  <c:v>0.36</c:v>
                </c:pt>
              </c:numCache>
            </c:numRef>
          </c:val>
          <c:extLst xmlns:c16r2="http://schemas.microsoft.com/office/drawing/2015/06/chart">
            <c:ext xmlns:c16="http://schemas.microsoft.com/office/drawing/2014/chart" uri="{C3380CC4-5D6E-409C-BE32-E72D297353CC}">
              <c16:uniqueId val="{00000001-7DEC-4557-9550-8997869FB607}"/>
            </c:ext>
          </c:extLst>
        </c:ser>
        <c:dLbls>
          <c:dLblPos val="ctr"/>
          <c:showLegendKey val="0"/>
          <c:showVal val="1"/>
          <c:showCatName val="0"/>
          <c:showSerName val="0"/>
          <c:showPercent val="0"/>
          <c:showBubbleSize val="0"/>
        </c:dLbls>
        <c:gapWidth val="50"/>
        <c:overlap val="100"/>
        <c:axId val="-483563936"/>
        <c:axId val="-483559584"/>
      </c:barChart>
      <c:catAx>
        <c:axId val="-483563936"/>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483559584"/>
        <c:crosses val="autoZero"/>
        <c:auto val="1"/>
        <c:lblAlgn val="ctr"/>
        <c:lblOffset val="100"/>
        <c:noMultiLvlLbl val="0"/>
      </c:catAx>
      <c:valAx>
        <c:axId val="-483559584"/>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483563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chemeClr val="tx1"/>
          </a:solidFill>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'Q44_ABC_Fréquent école'!$W$205</c:f>
              <c:strCache>
                <c:ptCount val="1"/>
                <c:pt idx="0">
                  <c:v>Une ou deux fois/Quelques fois/Souvent</c:v>
                </c:pt>
              </c:strCache>
            </c:strRef>
          </c:tx>
          <c:spPr>
            <a:solidFill>
              <a:srgbClr val="C00000"/>
            </a:solidFill>
            <a:ln>
              <a:noFill/>
            </a:ln>
            <a:effectLst/>
          </c:spPr>
          <c:invertIfNegative val="0"/>
          <c:dPt>
            <c:idx val="5"/>
            <c:invertIfNegative val="0"/>
            <c:bubble3D val="0"/>
            <c:spPr>
              <a:pattFill prst="dkUpDiag">
                <a:fgClr>
                  <a:srgbClr val="C00000"/>
                </a:fgClr>
                <a:bgClr>
                  <a:schemeClr val="bg1"/>
                </a:bgClr>
              </a:pattFill>
              <a:ln>
                <a:noFill/>
              </a:ln>
              <a:effectLst/>
            </c:spPr>
            <c:extLst xmlns:c16r2="http://schemas.microsoft.com/office/drawing/2015/06/chart">
              <c:ext xmlns:c16="http://schemas.microsoft.com/office/drawing/2014/chart" uri="{C3380CC4-5D6E-409C-BE32-E72D297353CC}">
                <c16:uniqueId val="{00000001-3BBA-4840-BB67-66C5A9E79FC4}"/>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'Q44_ABC_Fréquent école'!$V$206:$V$214</c:f>
              <c:strCache>
                <c:ptCount val="9"/>
                <c:pt idx="0">
                  <c:v>Labé</c:v>
                </c:pt>
                <c:pt idx="1">
                  <c:v>Kankan</c:v>
                </c:pt>
                <c:pt idx="2">
                  <c:v>Mamou</c:v>
                </c:pt>
                <c:pt idx="3">
                  <c:v>Faranah</c:v>
                </c:pt>
                <c:pt idx="4">
                  <c:v>N'Zérékoré</c:v>
                </c:pt>
                <c:pt idx="5">
                  <c:v>Guinée</c:v>
                </c:pt>
                <c:pt idx="6">
                  <c:v>Boké</c:v>
                </c:pt>
                <c:pt idx="7">
                  <c:v>Conakry</c:v>
                </c:pt>
                <c:pt idx="8">
                  <c:v>Kindia</c:v>
                </c:pt>
              </c:strCache>
            </c:strRef>
          </c:cat>
          <c:val>
            <c:numRef>
              <c:f>'Q44_ABC_Fréquent école'!$W$206:$W$214</c:f>
              <c:numCache>
                <c:formatCode>0%</c:formatCode>
                <c:ptCount val="9"/>
                <c:pt idx="0">
                  <c:v>0.1</c:v>
                </c:pt>
                <c:pt idx="1">
                  <c:v>0.15</c:v>
                </c:pt>
                <c:pt idx="2">
                  <c:v>0.15</c:v>
                </c:pt>
                <c:pt idx="3">
                  <c:v>0.22</c:v>
                </c:pt>
                <c:pt idx="4">
                  <c:v>0.22</c:v>
                </c:pt>
                <c:pt idx="5">
                  <c:v>0.26</c:v>
                </c:pt>
                <c:pt idx="6">
                  <c:v>0.34</c:v>
                </c:pt>
                <c:pt idx="7">
                  <c:v>0.34</c:v>
                </c:pt>
                <c:pt idx="8">
                  <c:v>0.45</c:v>
                </c:pt>
              </c:numCache>
            </c:numRef>
          </c:val>
          <c:extLst xmlns:c16r2="http://schemas.microsoft.com/office/drawing/2015/06/chart">
            <c:ext xmlns:c16="http://schemas.microsoft.com/office/drawing/2014/chart" uri="{C3380CC4-5D6E-409C-BE32-E72D297353CC}">
              <c16:uniqueId val="{00000002-3BBA-4840-BB67-66C5A9E79FC4}"/>
            </c:ext>
          </c:extLst>
        </c:ser>
        <c:dLbls>
          <c:dLblPos val="outEnd"/>
          <c:showLegendKey val="0"/>
          <c:showVal val="1"/>
          <c:showCatName val="0"/>
          <c:showSerName val="0"/>
          <c:showPercent val="0"/>
          <c:showBubbleSize val="0"/>
        </c:dLbls>
        <c:gapWidth val="80"/>
        <c:axId val="-437655968"/>
        <c:axId val="-437655424"/>
      </c:barChart>
      <c:catAx>
        <c:axId val="-437655968"/>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437655424"/>
        <c:crosses val="autoZero"/>
        <c:auto val="1"/>
        <c:lblAlgn val="ctr"/>
        <c:lblOffset val="100"/>
        <c:noMultiLvlLbl val="0"/>
      </c:catAx>
      <c:valAx>
        <c:axId val="-437655424"/>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43765596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baseline="0">
          <a:solidFill>
            <a:sysClr val="windowText" lastClr="000000"/>
          </a:solidFill>
        </a:defRPr>
      </a:pPr>
      <a:endParaRPr lang="fr-FR"/>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'[GUI R8 Education Education_os_bh-17aout20.xlsb]Q48_Priorité (2)'!$Z$105</c:f>
              <c:strCache>
                <c:ptCount val="1"/>
                <c:pt idx="0">
                  <c:v>Première réponse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'[GUI R8 Education Education_os_bh-17aout20.xlsb]Q48_Priorité (2)'!$Y$106:$Y$111</c:f>
              <c:strCache>
                <c:ptCount val="6"/>
                <c:pt idx="0">
                  <c:v>Infrastructures/
Routes</c:v>
                </c:pt>
                <c:pt idx="1">
                  <c:v>Eau</c:v>
                </c:pt>
                <c:pt idx="2">
                  <c:v>Electricité</c:v>
                </c:pt>
                <c:pt idx="3">
                  <c:v>Santé</c:v>
                </c:pt>
                <c:pt idx="4">
                  <c:v>Education</c:v>
                </c:pt>
                <c:pt idx="5">
                  <c:v>Chômage</c:v>
                </c:pt>
              </c:strCache>
            </c:strRef>
          </c:cat>
          <c:val>
            <c:numRef>
              <c:f>'[GUI R8 Education Education_os_bh-17aout20.xlsb]Q48_Priorité (2)'!$Z$106:$Z$111</c:f>
              <c:numCache>
                <c:formatCode>0%</c:formatCode>
                <c:ptCount val="6"/>
                <c:pt idx="0">
                  <c:v>0.35</c:v>
                </c:pt>
                <c:pt idx="1">
                  <c:v>0.26</c:v>
                </c:pt>
                <c:pt idx="2">
                  <c:v>7.0000000000000007E-2</c:v>
                </c:pt>
                <c:pt idx="3">
                  <c:v>7.0000000000000007E-2</c:v>
                </c:pt>
                <c:pt idx="4">
                  <c:v>0.06</c:v>
                </c:pt>
                <c:pt idx="5">
                  <c:v>0.06</c:v>
                </c:pt>
              </c:numCache>
            </c:numRef>
          </c:val>
          <c:extLst xmlns:c16r2="http://schemas.microsoft.com/office/drawing/2015/06/chart">
            <c:ext xmlns:c16="http://schemas.microsoft.com/office/drawing/2014/chart" uri="{C3380CC4-5D6E-409C-BE32-E72D297353CC}">
              <c16:uniqueId val="{00000000-4A1C-4AF4-8707-273337D119DC}"/>
            </c:ext>
          </c:extLst>
        </c:ser>
        <c:ser>
          <c:idx val="1"/>
          <c:order val="1"/>
          <c:tx>
            <c:strRef>
              <c:f>'[GUI R8 Education Education_os_bh-17aout20.xlsb]Q48_Priorité (2)'!$AA$105</c:f>
              <c:strCache>
                <c:ptCount val="1"/>
                <c:pt idx="0">
                  <c:v>Deuxième réponse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'[GUI R8 Education Education_os_bh-17aout20.xlsb]Q48_Priorité (2)'!$Y$106:$Y$111</c:f>
              <c:strCache>
                <c:ptCount val="6"/>
                <c:pt idx="0">
                  <c:v>Infrastructures/
Routes</c:v>
                </c:pt>
                <c:pt idx="1">
                  <c:v>Eau</c:v>
                </c:pt>
                <c:pt idx="2">
                  <c:v>Electricité</c:v>
                </c:pt>
                <c:pt idx="3">
                  <c:v>Santé</c:v>
                </c:pt>
                <c:pt idx="4">
                  <c:v>Education</c:v>
                </c:pt>
                <c:pt idx="5">
                  <c:v>Chômage</c:v>
                </c:pt>
              </c:strCache>
            </c:strRef>
          </c:cat>
          <c:val>
            <c:numRef>
              <c:f>'[GUI R8 Education Education_os_bh-17aout20.xlsb]Q48_Priorité (2)'!$AA$106:$AA$111</c:f>
              <c:numCache>
                <c:formatCode>0%</c:formatCode>
                <c:ptCount val="6"/>
                <c:pt idx="0">
                  <c:v>0.2</c:v>
                </c:pt>
                <c:pt idx="1">
                  <c:v>0.23</c:v>
                </c:pt>
                <c:pt idx="2">
                  <c:v>0.14000000000000001</c:v>
                </c:pt>
                <c:pt idx="3">
                  <c:v>0.11</c:v>
                </c:pt>
                <c:pt idx="4">
                  <c:v>0.08</c:v>
                </c:pt>
                <c:pt idx="5">
                  <c:v>0.08</c:v>
                </c:pt>
              </c:numCache>
            </c:numRef>
          </c:val>
          <c:extLst xmlns:c16r2="http://schemas.microsoft.com/office/drawing/2015/06/chart">
            <c:ext xmlns:c16="http://schemas.microsoft.com/office/drawing/2014/chart" uri="{C3380CC4-5D6E-409C-BE32-E72D297353CC}">
              <c16:uniqueId val="{00000001-4A1C-4AF4-8707-273337D119DC}"/>
            </c:ext>
          </c:extLst>
        </c:ser>
        <c:ser>
          <c:idx val="2"/>
          <c:order val="2"/>
          <c:tx>
            <c:strRef>
              <c:f>'[GUI R8 Education Education_os_bh-17aout20.xlsb]Q48_Priorité (2)'!$AB$105</c:f>
              <c:strCache>
                <c:ptCount val="1"/>
                <c:pt idx="0">
                  <c:v>Troisième réponse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fr-FR"/>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'[GUI R8 Education Education_os_bh-17aout20.xlsb]Q48_Priorité (2)'!$Y$106:$Y$111</c:f>
              <c:strCache>
                <c:ptCount val="6"/>
                <c:pt idx="0">
                  <c:v>Infrastructures/
Routes</c:v>
                </c:pt>
                <c:pt idx="1">
                  <c:v>Eau</c:v>
                </c:pt>
                <c:pt idx="2">
                  <c:v>Electricité</c:v>
                </c:pt>
                <c:pt idx="3">
                  <c:v>Santé</c:v>
                </c:pt>
                <c:pt idx="4">
                  <c:v>Education</c:v>
                </c:pt>
                <c:pt idx="5">
                  <c:v>Chômage</c:v>
                </c:pt>
              </c:strCache>
            </c:strRef>
          </c:cat>
          <c:val>
            <c:numRef>
              <c:f>'[GUI R8 Education Education_os_bh-17aout20.xlsb]Q48_Priorité (2)'!$AB$106:$AB$111</c:f>
              <c:numCache>
                <c:formatCode>0%</c:formatCode>
                <c:ptCount val="6"/>
                <c:pt idx="0">
                  <c:v>0.16</c:v>
                </c:pt>
                <c:pt idx="1">
                  <c:v>0.16</c:v>
                </c:pt>
                <c:pt idx="2">
                  <c:v>0.13</c:v>
                </c:pt>
                <c:pt idx="3">
                  <c:v>0.14000000000000001</c:v>
                </c:pt>
                <c:pt idx="4">
                  <c:v>0.11</c:v>
                </c:pt>
                <c:pt idx="5">
                  <c:v>7.0000000000000007E-2</c:v>
                </c:pt>
              </c:numCache>
            </c:numRef>
          </c:val>
          <c:extLst xmlns:c16r2="http://schemas.microsoft.com/office/drawing/2015/06/chart">
            <c:ext xmlns:c16="http://schemas.microsoft.com/office/drawing/2014/chart" uri="{C3380CC4-5D6E-409C-BE32-E72D297353CC}">
              <c16:uniqueId val="{00000002-4A1C-4AF4-8707-273337D119DC}"/>
            </c:ext>
          </c:extLst>
        </c:ser>
        <c:dLbls>
          <c:dLblPos val="ctr"/>
          <c:showLegendKey val="0"/>
          <c:showVal val="1"/>
          <c:showCatName val="0"/>
          <c:showSerName val="0"/>
          <c:showPercent val="0"/>
          <c:showBubbleSize val="0"/>
        </c:dLbls>
        <c:gapWidth val="150"/>
        <c:overlap val="100"/>
        <c:axId val="-483570464"/>
        <c:axId val="-483566112"/>
      </c:barChart>
      <c:catAx>
        <c:axId val="-483570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r-FR"/>
          </a:p>
        </c:txPr>
        <c:crossAx val="-483566112"/>
        <c:crosses val="autoZero"/>
        <c:auto val="1"/>
        <c:lblAlgn val="ctr"/>
        <c:lblOffset val="100"/>
        <c:noMultiLvlLbl val="0"/>
      </c:catAx>
      <c:valAx>
        <c:axId val="-483566112"/>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r-FR"/>
          </a:p>
        </c:txPr>
        <c:crossAx val="-483570464"/>
        <c:crosses val="autoZero"/>
        <c:crossBetween val="between"/>
        <c:majorUnit val="0.2"/>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sz="1200" baseline="0">
          <a:solidFill>
            <a:sysClr val="windowText" lastClr="000000"/>
          </a:solidFill>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107790268715606"/>
          <c:y val="2.2481164179925912E-2"/>
          <c:w val="0.47339189839907164"/>
          <c:h val="0.91162166759386043"/>
        </c:manualLayout>
      </c:layout>
      <c:barChart>
        <c:barDir val="bar"/>
        <c:grouping val="clustered"/>
        <c:varyColors val="0"/>
        <c:ser>
          <c:idx val="0"/>
          <c:order val="0"/>
          <c:tx>
            <c:strRef>
              <c:f>'Q49_Dépenses addit'!$M$7</c:f>
              <c:strCache>
                <c:ptCount val="1"/>
                <c:pt idx="0">
                  <c:v>%</c:v>
                </c:pt>
              </c:strCache>
            </c:strRef>
          </c:tx>
          <c:spPr>
            <a:solidFill>
              <a:schemeClr val="accent2">
                <a:lumMod val="75000"/>
              </a:schemeClr>
            </a:solidFill>
            <a:ln>
              <a:noFill/>
            </a:ln>
            <a:effectLst>
              <a:outerShdw blurRad="40000" dist="23000" dir="5400000" rotWithShape="0">
                <a:srgbClr val="000000">
                  <a:alpha val="35000"/>
                </a:srgbClr>
              </a:outerShdw>
            </a:effectLst>
          </c:spPr>
          <c:invertIfNegative val="0"/>
          <c:dPt>
            <c:idx val="5"/>
            <c:invertIfNegative val="0"/>
            <c:bubble3D val="0"/>
            <c:spPr>
              <a:pattFill prst="narHorz">
                <a:fgClr>
                  <a:schemeClr val="accent2">
                    <a:lumMod val="75000"/>
                  </a:schemeClr>
                </a:fgClr>
                <a:bgClr>
                  <a:schemeClr val="bg1"/>
                </a:bgClr>
              </a:patt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1-2D3C-4157-9304-4315F6A5AD16}"/>
              </c:ext>
            </c:extLst>
          </c:dPt>
          <c:dPt>
            <c:idx val="6"/>
            <c:invertIfNegative val="0"/>
            <c:bubble3D val="0"/>
            <c:spPr>
              <a:solidFill>
                <a:schemeClr val="accent2">
                  <a:lumMod val="75000"/>
                </a:schemeClr>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3-2D3C-4157-9304-4315F6A5AD16}"/>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'Q49_Dépenses addit'!$L$10:$L$14</c:f>
              <c:strCache>
                <c:ptCount val="5"/>
                <c:pt idx="0">
                  <c:v>Services sociaux tels qu'améliorer la santé et prévenir la toxicomanie</c:v>
                </c:pt>
                <c:pt idx="1">
                  <c:v>Formation professionnelle</c:v>
                </c:pt>
                <c:pt idx="2">
                  <c:v>Prêts à la création d'entreprises</c:v>
                </c:pt>
                <c:pt idx="3">
                  <c:v>Education</c:v>
                </c:pt>
                <c:pt idx="4">
                  <c:v>Création d'emploi</c:v>
                </c:pt>
              </c:strCache>
            </c:strRef>
          </c:cat>
          <c:val>
            <c:numRef>
              <c:f>'Q49_Dépenses addit'!$M$10:$M$14</c:f>
              <c:numCache>
                <c:formatCode>0%</c:formatCode>
                <c:ptCount val="5"/>
                <c:pt idx="0">
                  <c:v>0.05</c:v>
                </c:pt>
                <c:pt idx="1">
                  <c:v>0.08</c:v>
                </c:pt>
                <c:pt idx="2">
                  <c:v>0.11</c:v>
                </c:pt>
                <c:pt idx="3">
                  <c:v>0.24</c:v>
                </c:pt>
                <c:pt idx="4">
                  <c:v>0.52</c:v>
                </c:pt>
              </c:numCache>
            </c:numRef>
          </c:val>
          <c:extLst xmlns:c16r2="http://schemas.microsoft.com/office/drawing/2015/06/chart">
            <c:ext xmlns:c16="http://schemas.microsoft.com/office/drawing/2014/chart" uri="{C3380CC4-5D6E-409C-BE32-E72D297353CC}">
              <c16:uniqueId val="{00000004-2D3C-4157-9304-4315F6A5AD16}"/>
            </c:ext>
          </c:extLst>
        </c:ser>
        <c:dLbls>
          <c:dLblPos val="outEnd"/>
          <c:showLegendKey val="0"/>
          <c:showVal val="1"/>
          <c:showCatName val="0"/>
          <c:showSerName val="0"/>
          <c:showPercent val="0"/>
          <c:showBubbleSize val="0"/>
        </c:dLbls>
        <c:gapWidth val="80"/>
        <c:axId val="-437650528"/>
        <c:axId val="-437649440"/>
      </c:barChart>
      <c:catAx>
        <c:axId val="-437650528"/>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437649440"/>
        <c:crosses val="autoZero"/>
        <c:auto val="1"/>
        <c:lblAlgn val="ctr"/>
        <c:lblOffset val="100"/>
        <c:noMultiLvlLbl val="0"/>
      </c:catAx>
      <c:valAx>
        <c:axId val="-437649440"/>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437650528"/>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baseline="0">
          <a:solidFill>
            <a:sysClr val="windowText" lastClr="000000"/>
          </a:solidFill>
        </a:defRPr>
      </a:pPr>
      <a:endParaRPr lang="fr-FR"/>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'Q50h_Perform Gvmt'!$W$36</c:f>
              <c:strCache>
                <c:ptCount val="1"/>
                <c:pt idx="0">
                  <c:v>Plutôt mal/Très mal</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'Q50h_Perform Gvmt'!$V$37:$V$40</c:f>
              <c:numCache>
                <c:formatCode>General</c:formatCode>
                <c:ptCount val="4"/>
                <c:pt idx="0">
                  <c:v>2013</c:v>
                </c:pt>
                <c:pt idx="1">
                  <c:v>2015</c:v>
                </c:pt>
                <c:pt idx="2">
                  <c:v>2017</c:v>
                </c:pt>
                <c:pt idx="3">
                  <c:v>2019</c:v>
                </c:pt>
              </c:numCache>
            </c:numRef>
          </c:cat>
          <c:val>
            <c:numRef>
              <c:f>'Q50h_Perform Gvmt'!$W$37:$W$40</c:f>
              <c:numCache>
                <c:formatCode>0%</c:formatCode>
                <c:ptCount val="4"/>
                <c:pt idx="0">
                  <c:v>0.49</c:v>
                </c:pt>
                <c:pt idx="1">
                  <c:v>0.53</c:v>
                </c:pt>
                <c:pt idx="2">
                  <c:v>0.6</c:v>
                </c:pt>
                <c:pt idx="3">
                  <c:v>0.73</c:v>
                </c:pt>
              </c:numCache>
            </c:numRef>
          </c:val>
          <c:extLst xmlns:c16r2="http://schemas.microsoft.com/office/drawing/2015/06/chart">
            <c:ext xmlns:c16="http://schemas.microsoft.com/office/drawing/2014/chart" uri="{C3380CC4-5D6E-409C-BE32-E72D297353CC}">
              <c16:uniqueId val="{00000000-448A-4375-B497-14A51F5B34EA}"/>
            </c:ext>
          </c:extLst>
        </c:ser>
        <c:ser>
          <c:idx val="1"/>
          <c:order val="1"/>
          <c:tx>
            <c:strRef>
              <c:f>'Q50h_Perform Gvmt'!$X$36</c:f>
              <c:strCache>
                <c:ptCount val="1"/>
                <c:pt idx="0">
                  <c:v>Plutôt bien/Très bien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'Q50h_Perform Gvmt'!$V$37:$V$40</c:f>
              <c:numCache>
                <c:formatCode>General</c:formatCode>
                <c:ptCount val="4"/>
                <c:pt idx="0">
                  <c:v>2013</c:v>
                </c:pt>
                <c:pt idx="1">
                  <c:v>2015</c:v>
                </c:pt>
                <c:pt idx="2">
                  <c:v>2017</c:v>
                </c:pt>
                <c:pt idx="3">
                  <c:v>2019</c:v>
                </c:pt>
              </c:numCache>
            </c:numRef>
          </c:cat>
          <c:val>
            <c:numRef>
              <c:f>'Q50h_Perform Gvmt'!$X$37:$X$40</c:f>
              <c:numCache>
                <c:formatCode>0%</c:formatCode>
                <c:ptCount val="4"/>
                <c:pt idx="0">
                  <c:v>0.5</c:v>
                </c:pt>
                <c:pt idx="1">
                  <c:v>0.46</c:v>
                </c:pt>
                <c:pt idx="2">
                  <c:v>0.39</c:v>
                </c:pt>
                <c:pt idx="3">
                  <c:v>0.27</c:v>
                </c:pt>
              </c:numCache>
            </c:numRef>
          </c:val>
          <c:extLst xmlns:c16r2="http://schemas.microsoft.com/office/drawing/2015/06/chart">
            <c:ext xmlns:c16="http://schemas.microsoft.com/office/drawing/2014/chart" uri="{C3380CC4-5D6E-409C-BE32-E72D297353CC}">
              <c16:uniqueId val="{00000001-448A-4375-B497-14A51F5B34EA}"/>
            </c:ext>
          </c:extLst>
        </c:ser>
        <c:dLbls>
          <c:dLblPos val="ctr"/>
          <c:showLegendKey val="0"/>
          <c:showVal val="1"/>
          <c:showCatName val="0"/>
          <c:showSerName val="0"/>
          <c:showPercent val="0"/>
          <c:showBubbleSize val="0"/>
        </c:dLbls>
        <c:gapWidth val="79"/>
        <c:overlap val="100"/>
        <c:axId val="-285200624"/>
        <c:axId val="-285199536"/>
      </c:barChart>
      <c:catAx>
        <c:axId val="-2852006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cap="all" spc="120" normalizeH="0" baseline="0">
                <a:solidFill>
                  <a:schemeClr val="tx1"/>
                </a:solidFill>
                <a:latin typeface="+mn-lt"/>
                <a:ea typeface="+mn-ea"/>
                <a:cs typeface="+mn-cs"/>
              </a:defRPr>
            </a:pPr>
            <a:endParaRPr lang="fr-FR"/>
          </a:p>
        </c:txPr>
        <c:crossAx val="-285199536"/>
        <c:crosses val="autoZero"/>
        <c:auto val="1"/>
        <c:lblAlgn val="ctr"/>
        <c:lblOffset val="100"/>
        <c:noMultiLvlLbl val="0"/>
      </c:catAx>
      <c:valAx>
        <c:axId val="-285199536"/>
        <c:scaling>
          <c:orientation val="minMax"/>
        </c:scaling>
        <c:delete val="1"/>
        <c:axPos val="l"/>
        <c:numFmt formatCode="0%" sourceLinked="1"/>
        <c:majorTickMark val="none"/>
        <c:minorTickMark val="none"/>
        <c:tickLblPos val="nextTo"/>
        <c:crossAx val="-285200624"/>
        <c:crosses val="autoZero"/>
        <c:crossBetween val="between"/>
      </c:valAx>
      <c:spPr>
        <a:noFill/>
        <a:ln>
          <a:noFill/>
        </a:ln>
        <a:effectLst/>
      </c:spPr>
    </c:plotArea>
    <c:legend>
      <c:legendPos val="r"/>
      <c:layout>
        <c:manualLayout>
          <c:xMode val="edge"/>
          <c:yMode val="edge"/>
          <c:x val="0.84398178570846072"/>
          <c:y val="0.25502300747353684"/>
          <c:w val="0.14440296795457189"/>
          <c:h val="0.5666756771801903"/>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chemeClr val="tx1"/>
          </a:solidFill>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'Q50h_Perform Gvmt'!$AC$8</c:f>
              <c:strCache>
                <c:ptCount val="1"/>
                <c:pt idx="0">
                  <c:v>Plutôt mal/Très mal</c:v>
                </c:pt>
              </c:strCache>
            </c:strRef>
          </c:tx>
          <c:spPr>
            <a:solidFill>
              <a:srgbClr val="C00000"/>
            </a:solidFill>
            <a:ln>
              <a:noFill/>
            </a:ln>
            <a:effectLst>
              <a:outerShdw blurRad="40000" dist="23000" dir="5400000" rotWithShape="0">
                <a:srgbClr val="000000">
                  <a:alpha val="35000"/>
                </a:srgbClr>
              </a:outerShdw>
            </a:effectLst>
          </c:spPr>
          <c:invertIfNegative val="0"/>
          <c:dPt>
            <c:idx val="0"/>
            <c:invertIfNegative val="0"/>
            <c:bubble3D val="0"/>
            <c:spPr>
              <a:solidFill>
                <a:srgbClr val="00B050"/>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1-50B5-41B6-A6D7-B84BD7882E3A}"/>
              </c:ext>
            </c:extLst>
          </c:dPt>
          <c:dPt>
            <c:idx val="1"/>
            <c:invertIfNegative val="0"/>
            <c:bubble3D val="0"/>
            <c:spPr>
              <a:solidFill>
                <a:srgbClr val="00B050"/>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3-50B5-41B6-A6D7-B84BD7882E3A}"/>
              </c:ext>
            </c:extLst>
          </c:dPt>
          <c:dPt>
            <c:idx val="3"/>
            <c:invertIfNegative val="0"/>
            <c:bubble3D val="0"/>
            <c:spPr>
              <a:solidFill>
                <a:srgbClr val="002060"/>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5-50B5-41B6-A6D7-B84BD7882E3A}"/>
              </c:ext>
            </c:extLst>
          </c:dPt>
          <c:dPt>
            <c:idx val="4"/>
            <c:invertIfNegative val="0"/>
            <c:bubble3D val="0"/>
            <c:spPr>
              <a:solidFill>
                <a:srgbClr val="002060"/>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7-50B5-41B6-A6D7-B84BD7882E3A}"/>
              </c:ext>
            </c:extLst>
          </c:dPt>
          <c:dPt>
            <c:idx val="5"/>
            <c:invertIfNegative val="0"/>
            <c:bubble3D val="0"/>
            <c:spPr>
              <a:solidFill>
                <a:schemeClr val="accent5">
                  <a:lumMod val="75000"/>
                </a:schemeClr>
              </a:solid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9-50B5-41B6-A6D7-B84BD7882E3A}"/>
              </c:ext>
            </c:extLst>
          </c:dPt>
          <c:dPt>
            <c:idx val="16"/>
            <c:invertIfNegative val="0"/>
            <c:bubble3D val="0"/>
            <c:spPr>
              <a:pattFill prst="narHorz">
                <a:fgClr>
                  <a:srgbClr val="C00000"/>
                </a:fgClr>
                <a:bgClr>
                  <a:schemeClr val="bg1"/>
                </a:bgClr>
              </a:pattFill>
              <a:ln>
                <a:noFill/>
              </a:ln>
              <a:effectLst>
                <a:outerShdw blurRad="40000" dist="23000" dir="5400000" rotWithShape="0">
                  <a:srgbClr val="000000">
                    <a:alpha val="35000"/>
                  </a:srgbClr>
                </a:outerShdw>
              </a:effectLst>
            </c:spPr>
            <c:extLst xmlns:c16r2="http://schemas.microsoft.com/office/drawing/2015/06/chart">
              <c:ext xmlns:c16="http://schemas.microsoft.com/office/drawing/2014/chart" uri="{C3380CC4-5D6E-409C-BE32-E72D297353CC}">
                <c16:uniqueId val="{0000000B-50B5-41B6-A6D7-B84BD7882E3A}"/>
              </c:ext>
            </c:extLst>
          </c:dPt>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'Q50h_Perform Gvmt'!$AB$9:$AB$25</c:f>
              <c:strCache>
                <c:ptCount val="17"/>
                <c:pt idx="0">
                  <c:v>Urbain</c:v>
                </c:pt>
                <c:pt idx="1">
                  <c:v>Rural</c:v>
                </c:pt>
                <c:pt idx="3">
                  <c:v>Pauvreté vécue basse/nulle</c:v>
                </c:pt>
                <c:pt idx="4">
                  <c:v>Pauvreté vécue modérée</c:v>
                </c:pt>
                <c:pt idx="5">
                  <c:v>Pauvreté vécue élevée</c:v>
                </c:pt>
                <c:pt idx="7">
                  <c:v>Faranah</c:v>
                </c:pt>
                <c:pt idx="8">
                  <c:v>Kankan</c:v>
                </c:pt>
                <c:pt idx="9">
                  <c:v>Mamou</c:v>
                </c:pt>
                <c:pt idx="10">
                  <c:v>Boké</c:v>
                </c:pt>
                <c:pt idx="11">
                  <c:v>N'Zérékoré</c:v>
                </c:pt>
                <c:pt idx="12">
                  <c:v>Kindia</c:v>
                </c:pt>
                <c:pt idx="13">
                  <c:v>Labé</c:v>
                </c:pt>
                <c:pt idx="14">
                  <c:v>Conakry</c:v>
                </c:pt>
                <c:pt idx="16">
                  <c:v>Guinée</c:v>
                </c:pt>
              </c:strCache>
            </c:strRef>
          </c:cat>
          <c:val>
            <c:numRef>
              <c:f>'Q50h_Perform Gvmt'!$AC$9:$AC$25</c:f>
              <c:numCache>
                <c:formatCode>0%</c:formatCode>
                <c:ptCount val="17"/>
                <c:pt idx="0">
                  <c:v>0.79</c:v>
                </c:pt>
                <c:pt idx="1">
                  <c:v>0.7</c:v>
                </c:pt>
                <c:pt idx="3">
                  <c:v>0.51</c:v>
                </c:pt>
                <c:pt idx="4">
                  <c:v>0.72</c:v>
                </c:pt>
                <c:pt idx="5">
                  <c:v>0.82</c:v>
                </c:pt>
                <c:pt idx="7">
                  <c:v>0.55000000000000004</c:v>
                </c:pt>
                <c:pt idx="8">
                  <c:v>0.65</c:v>
                </c:pt>
                <c:pt idx="9">
                  <c:v>0.67</c:v>
                </c:pt>
                <c:pt idx="10">
                  <c:v>0.68</c:v>
                </c:pt>
                <c:pt idx="11">
                  <c:v>0.69</c:v>
                </c:pt>
                <c:pt idx="12">
                  <c:v>0.74</c:v>
                </c:pt>
                <c:pt idx="13">
                  <c:v>0.85</c:v>
                </c:pt>
                <c:pt idx="14">
                  <c:v>0.94</c:v>
                </c:pt>
                <c:pt idx="16">
                  <c:v>0.73</c:v>
                </c:pt>
              </c:numCache>
            </c:numRef>
          </c:val>
          <c:extLst xmlns:c16r2="http://schemas.microsoft.com/office/drawing/2015/06/chart">
            <c:ext xmlns:c16="http://schemas.microsoft.com/office/drawing/2014/chart" uri="{C3380CC4-5D6E-409C-BE32-E72D297353CC}">
              <c16:uniqueId val="{0000000C-50B5-41B6-A6D7-B84BD7882E3A}"/>
            </c:ext>
          </c:extLst>
        </c:ser>
        <c:dLbls>
          <c:dLblPos val="outEnd"/>
          <c:showLegendKey val="0"/>
          <c:showVal val="1"/>
          <c:showCatName val="0"/>
          <c:showSerName val="0"/>
          <c:showPercent val="0"/>
          <c:showBubbleSize val="0"/>
        </c:dLbls>
        <c:gapWidth val="20"/>
        <c:axId val="-578952720"/>
        <c:axId val="-578950000"/>
      </c:barChart>
      <c:catAx>
        <c:axId val="-578952720"/>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578950000"/>
        <c:crosses val="autoZero"/>
        <c:auto val="1"/>
        <c:lblAlgn val="ctr"/>
        <c:lblOffset val="100"/>
        <c:noMultiLvlLbl val="0"/>
      </c:catAx>
      <c:valAx>
        <c:axId val="-578950000"/>
        <c:scaling>
          <c:orientation val="minMax"/>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578952720"/>
        <c:crosses val="autoZero"/>
        <c:crossBetween val="between"/>
        <c:majorUnit val="0.2"/>
      </c:valAx>
      <c:spPr>
        <a:noFill/>
        <a:ln>
          <a:noFill/>
        </a:ln>
        <a:effectLst/>
      </c:spPr>
    </c:plotArea>
    <c:plotVisOnly val="1"/>
    <c:dispBlanksAs val="gap"/>
    <c:showDLblsOverMax val="0"/>
  </c:chart>
  <c:spPr>
    <a:noFill/>
    <a:ln>
      <a:noFill/>
    </a:ln>
    <a:effectLst/>
  </c:spPr>
  <c:txPr>
    <a:bodyPr/>
    <a:lstStyle/>
    <a:p>
      <a:pPr>
        <a:defRPr sz="1400" baseline="0">
          <a:solidFill>
            <a:sysClr val="windowText" lastClr="000000"/>
          </a:solidFill>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642129596185796E-2"/>
          <c:y val="3.7616099071207429E-2"/>
          <c:w val="0.70952842438491504"/>
          <c:h val="0.89014028937148781"/>
        </c:manualLayout>
      </c:layout>
      <c:lineChart>
        <c:grouping val="standard"/>
        <c:varyColors val="0"/>
        <c:ser>
          <c:idx val="0"/>
          <c:order val="0"/>
          <c:tx>
            <c:strRef>
              <c:f>'Q4ab_Situa et Cdtions vie'!$AA$6</c:f>
              <c:strCache>
                <c:ptCount val="1"/>
                <c:pt idx="0">
                  <c:v>Assez mal/Très mal</c:v>
                </c:pt>
              </c:strCache>
            </c:strRef>
          </c:tx>
          <c:spPr>
            <a:ln w="28575" cap="rnd">
              <a:solidFill>
                <a:schemeClr val="accent1"/>
              </a:solidFill>
              <a:round/>
            </a:ln>
            <a:effectLst/>
          </c:spPr>
          <c:marker>
            <c:symbol val="circle"/>
            <c:size val="5"/>
            <c:spPr>
              <a:solidFill>
                <a:schemeClr val="accent1"/>
              </a:solidFill>
              <a:ln w="28575">
                <a:solidFill>
                  <a:schemeClr val="accent1"/>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'Q4ab_Situa et Cdtions vie'!$Z$7:$Z$10</c:f>
              <c:numCache>
                <c:formatCode>General</c:formatCode>
                <c:ptCount val="4"/>
                <c:pt idx="0">
                  <c:v>2013</c:v>
                </c:pt>
                <c:pt idx="1">
                  <c:v>2015</c:v>
                </c:pt>
                <c:pt idx="2">
                  <c:v>2017</c:v>
                </c:pt>
                <c:pt idx="3">
                  <c:v>2019</c:v>
                </c:pt>
              </c:numCache>
            </c:numRef>
          </c:cat>
          <c:val>
            <c:numRef>
              <c:f>'Q4ab_Situa et Cdtions vie'!$AA$7:$AA$10</c:f>
              <c:numCache>
                <c:formatCode>0%</c:formatCode>
                <c:ptCount val="4"/>
                <c:pt idx="0">
                  <c:v>0.59</c:v>
                </c:pt>
                <c:pt idx="1">
                  <c:v>0.55000000000000004</c:v>
                </c:pt>
                <c:pt idx="2">
                  <c:v>0.66</c:v>
                </c:pt>
                <c:pt idx="3">
                  <c:v>0.68</c:v>
                </c:pt>
              </c:numCache>
            </c:numRef>
          </c:val>
          <c:smooth val="0"/>
          <c:extLst xmlns:c16r2="http://schemas.microsoft.com/office/drawing/2015/06/chart">
            <c:ext xmlns:c16="http://schemas.microsoft.com/office/drawing/2014/chart" uri="{C3380CC4-5D6E-409C-BE32-E72D297353CC}">
              <c16:uniqueId val="{00000000-D774-4E4F-86D5-74528F80FD26}"/>
            </c:ext>
          </c:extLst>
        </c:ser>
        <c:ser>
          <c:idx val="1"/>
          <c:order val="1"/>
          <c:tx>
            <c:strRef>
              <c:f>'Q4ab_Situa et Cdtions vie'!$AB$6</c:f>
              <c:strCache>
                <c:ptCount val="1"/>
                <c:pt idx="0">
                  <c:v>Assez bien/Très bien</c:v>
                </c:pt>
              </c:strCache>
            </c:strRef>
          </c:tx>
          <c:spPr>
            <a:ln w="19050" cap="rnd">
              <a:solidFill>
                <a:schemeClr val="accent2"/>
              </a:solidFill>
              <a:round/>
            </a:ln>
            <a:effectLst/>
          </c:spPr>
          <c:marker>
            <c:symbol val="diamond"/>
            <c:size val="5"/>
            <c:spPr>
              <a:solidFill>
                <a:schemeClr val="accent2"/>
              </a:solidFill>
              <a:ln w="19050">
                <a:solidFill>
                  <a:schemeClr val="accent2"/>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'Q4ab_Situa et Cdtions vie'!$Z$7:$Z$10</c:f>
              <c:numCache>
                <c:formatCode>General</c:formatCode>
                <c:ptCount val="4"/>
                <c:pt idx="0">
                  <c:v>2013</c:v>
                </c:pt>
                <c:pt idx="1">
                  <c:v>2015</c:v>
                </c:pt>
                <c:pt idx="2">
                  <c:v>2017</c:v>
                </c:pt>
                <c:pt idx="3">
                  <c:v>2019</c:v>
                </c:pt>
              </c:numCache>
            </c:numRef>
          </c:cat>
          <c:val>
            <c:numRef>
              <c:f>'Q4ab_Situa et Cdtions vie'!$AB$7:$AB$10</c:f>
              <c:numCache>
                <c:formatCode>0%</c:formatCode>
                <c:ptCount val="4"/>
                <c:pt idx="0">
                  <c:v>0.32</c:v>
                </c:pt>
                <c:pt idx="1">
                  <c:v>0.35</c:v>
                </c:pt>
                <c:pt idx="2">
                  <c:v>0.23</c:v>
                </c:pt>
                <c:pt idx="3">
                  <c:v>0.25</c:v>
                </c:pt>
              </c:numCache>
            </c:numRef>
          </c:val>
          <c:smooth val="0"/>
          <c:extLst xmlns:c16r2="http://schemas.microsoft.com/office/drawing/2015/06/chart">
            <c:ext xmlns:c16="http://schemas.microsoft.com/office/drawing/2014/chart" uri="{C3380CC4-5D6E-409C-BE32-E72D297353CC}">
              <c16:uniqueId val="{00000001-D774-4E4F-86D5-74528F80FD26}"/>
            </c:ext>
          </c:extLst>
        </c:ser>
        <c:ser>
          <c:idx val="2"/>
          <c:order val="2"/>
          <c:tx>
            <c:strRef>
              <c:f>'Q4ab_Situa et Cdtions vie'!$AC$6</c:f>
              <c:strCache>
                <c:ptCount val="1"/>
                <c:pt idx="0">
                  <c:v>Ni bien, ni mal</c:v>
                </c:pt>
              </c:strCache>
            </c:strRef>
          </c:tx>
          <c:spPr>
            <a:ln w="19050" cap="rnd">
              <a:solidFill>
                <a:schemeClr val="accent3"/>
              </a:solidFill>
              <a:round/>
            </a:ln>
            <a:effectLst/>
          </c:spPr>
          <c:marker>
            <c:symbol val="x"/>
            <c:size val="5"/>
            <c:spPr>
              <a:solidFill>
                <a:schemeClr val="accent3"/>
              </a:solidFill>
              <a:ln w="19050">
                <a:solidFill>
                  <a:schemeClr val="accent3"/>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'Q4ab_Situa et Cdtions vie'!$Z$7:$Z$10</c:f>
              <c:numCache>
                <c:formatCode>General</c:formatCode>
                <c:ptCount val="4"/>
                <c:pt idx="0">
                  <c:v>2013</c:v>
                </c:pt>
                <c:pt idx="1">
                  <c:v>2015</c:v>
                </c:pt>
                <c:pt idx="2">
                  <c:v>2017</c:v>
                </c:pt>
                <c:pt idx="3">
                  <c:v>2019</c:v>
                </c:pt>
              </c:numCache>
            </c:numRef>
          </c:cat>
          <c:val>
            <c:numRef>
              <c:f>'Q4ab_Situa et Cdtions vie'!$AC$7:$AC$10</c:f>
              <c:numCache>
                <c:formatCode>0%</c:formatCode>
                <c:ptCount val="4"/>
                <c:pt idx="0">
                  <c:v>0.09</c:v>
                </c:pt>
                <c:pt idx="1">
                  <c:v>0.08</c:v>
                </c:pt>
                <c:pt idx="2">
                  <c:v>0.1</c:v>
                </c:pt>
                <c:pt idx="3">
                  <c:v>7.0000000000000007E-2</c:v>
                </c:pt>
              </c:numCache>
            </c:numRef>
          </c:val>
          <c:smooth val="0"/>
          <c:extLst xmlns:c16r2="http://schemas.microsoft.com/office/drawing/2015/06/chart">
            <c:ext xmlns:c16="http://schemas.microsoft.com/office/drawing/2014/chart" uri="{C3380CC4-5D6E-409C-BE32-E72D297353CC}">
              <c16:uniqueId val="{00000002-D774-4E4F-86D5-74528F80FD26}"/>
            </c:ext>
          </c:extLst>
        </c:ser>
        <c:dLbls>
          <c:dLblPos val="t"/>
          <c:showLegendKey val="0"/>
          <c:showVal val="1"/>
          <c:showCatName val="0"/>
          <c:showSerName val="0"/>
          <c:showPercent val="0"/>
          <c:showBubbleSize val="0"/>
        </c:dLbls>
        <c:marker val="1"/>
        <c:smooth val="0"/>
        <c:axId val="-444834736"/>
        <c:axId val="-444838000"/>
      </c:lineChart>
      <c:catAx>
        <c:axId val="-44483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444838000"/>
        <c:crosses val="autoZero"/>
        <c:auto val="1"/>
        <c:lblAlgn val="ctr"/>
        <c:lblOffset val="100"/>
        <c:noMultiLvlLbl val="0"/>
      </c:catAx>
      <c:valAx>
        <c:axId val="-444838000"/>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444834736"/>
        <c:crosses val="autoZero"/>
        <c:crossBetween val="between"/>
        <c:majorUnit val="0.2"/>
      </c:valAx>
      <c:spPr>
        <a:noFill/>
        <a:ln>
          <a:noFill/>
        </a:ln>
        <a:effectLst/>
      </c:spPr>
    </c:plotArea>
    <c:legend>
      <c:legendPos val="r"/>
      <c:layout>
        <c:manualLayout>
          <c:xMode val="edge"/>
          <c:yMode val="edge"/>
          <c:x val="0.80646901541114846"/>
          <c:y val="0.32051155738675113"/>
          <c:w val="0.1825041057758415"/>
          <c:h val="0.59662877143936111"/>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ysClr val="windowText" lastClr="000000"/>
          </a:solidFill>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4140378679080211E-2"/>
          <c:y val="3.8267707045022741E-2"/>
          <c:w val="0.72274334823865816"/>
          <c:h val="0.88691679434479864"/>
        </c:manualLayout>
      </c:layout>
      <c:lineChart>
        <c:grouping val="standard"/>
        <c:varyColors val="0"/>
        <c:ser>
          <c:idx val="0"/>
          <c:order val="0"/>
          <c:tx>
            <c:strRef>
              <c:f>'Q4ab_Situa et Cdtions vie'!$AA$31</c:f>
              <c:strCache>
                <c:ptCount val="1"/>
                <c:pt idx="0">
                  <c:v>Assez mal/
Très mal</c:v>
                </c:pt>
              </c:strCache>
            </c:strRef>
          </c:tx>
          <c:spPr>
            <a:ln w="19050" cap="rnd">
              <a:solidFill>
                <a:schemeClr val="accent1"/>
              </a:solidFill>
              <a:round/>
            </a:ln>
            <a:effectLst/>
          </c:spPr>
          <c:marker>
            <c:symbol val="circle"/>
            <c:size val="5"/>
            <c:spPr>
              <a:solidFill>
                <a:schemeClr val="accent1"/>
              </a:solidFill>
              <a:ln w="19050">
                <a:solidFill>
                  <a:schemeClr val="accent1"/>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'Q4ab_Situa et Cdtions vie'!$Z$32:$Z$35</c:f>
              <c:numCache>
                <c:formatCode>General</c:formatCode>
                <c:ptCount val="4"/>
                <c:pt idx="0">
                  <c:v>2013</c:v>
                </c:pt>
                <c:pt idx="1">
                  <c:v>2015</c:v>
                </c:pt>
                <c:pt idx="2">
                  <c:v>2017</c:v>
                </c:pt>
                <c:pt idx="3">
                  <c:v>2019</c:v>
                </c:pt>
              </c:numCache>
            </c:numRef>
          </c:cat>
          <c:val>
            <c:numRef>
              <c:f>'Q4ab_Situa et Cdtions vie'!$AA$32:$AA$35</c:f>
              <c:numCache>
                <c:formatCode>0%</c:formatCode>
                <c:ptCount val="4"/>
                <c:pt idx="0">
                  <c:v>0.56999999999999995</c:v>
                </c:pt>
                <c:pt idx="1">
                  <c:v>0.57999999999999996</c:v>
                </c:pt>
                <c:pt idx="2">
                  <c:v>0.64</c:v>
                </c:pt>
                <c:pt idx="3">
                  <c:v>0.64</c:v>
                </c:pt>
              </c:numCache>
            </c:numRef>
          </c:val>
          <c:smooth val="0"/>
          <c:extLst xmlns:c16r2="http://schemas.microsoft.com/office/drawing/2015/06/chart">
            <c:ext xmlns:c16="http://schemas.microsoft.com/office/drawing/2014/chart" uri="{C3380CC4-5D6E-409C-BE32-E72D297353CC}">
              <c16:uniqueId val="{00000000-19B4-4767-9D32-75D17195E936}"/>
            </c:ext>
          </c:extLst>
        </c:ser>
        <c:ser>
          <c:idx val="1"/>
          <c:order val="1"/>
          <c:tx>
            <c:strRef>
              <c:f>'Q4ab_Situa et Cdtions vie'!$AB$31</c:f>
              <c:strCache>
                <c:ptCount val="1"/>
                <c:pt idx="0">
                  <c:v>Assez bien/
Très bien</c:v>
                </c:pt>
              </c:strCache>
            </c:strRef>
          </c:tx>
          <c:spPr>
            <a:ln w="19050" cap="rnd">
              <a:solidFill>
                <a:schemeClr val="accent2"/>
              </a:solidFill>
              <a:round/>
            </a:ln>
            <a:effectLst/>
          </c:spPr>
          <c:marker>
            <c:symbol val="triangle"/>
            <c:size val="5"/>
            <c:spPr>
              <a:solidFill>
                <a:schemeClr val="accent2"/>
              </a:solidFill>
              <a:ln w="19050">
                <a:solidFill>
                  <a:schemeClr val="accent2"/>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'Q4ab_Situa et Cdtions vie'!$Z$32:$Z$35</c:f>
              <c:numCache>
                <c:formatCode>General</c:formatCode>
                <c:ptCount val="4"/>
                <c:pt idx="0">
                  <c:v>2013</c:v>
                </c:pt>
                <c:pt idx="1">
                  <c:v>2015</c:v>
                </c:pt>
                <c:pt idx="2">
                  <c:v>2017</c:v>
                </c:pt>
                <c:pt idx="3">
                  <c:v>2019</c:v>
                </c:pt>
              </c:numCache>
            </c:numRef>
          </c:cat>
          <c:val>
            <c:numRef>
              <c:f>'Q4ab_Situa et Cdtions vie'!$AB$32:$AB$35</c:f>
              <c:numCache>
                <c:formatCode>0%</c:formatCode>
                <c:ptCount val="4"/>
                <c:pt idx="0">
                  <c:v>0.33</c:v>
                </c:pt>
                <c:pt idx="1">
                  <c:v>0.34</c:v>
                </c:pt>
                <c:pt idx="2">
                  <c:v>0.23</c:v>
                </c:pt>
                <c:pt idx="3">
                  <c:v>0.24</c:v>
                </c:pt>
              </c:numCache>
            </c:numRef>
          </c:val>
          <c:smooth val="0"/>
          <c:extLst xmlns:c16r2="http://schemas.microsoft.com/office/drawing/2015/06/chart">
            <c:ext xmlns:c16="http://schemas.microsoft.com/office/drawing/2014/chart" uri="{C3380CC4-5D6E-409C-BE32-E72D297353CC}">
              <c16:uniqueId val="{00000001-19B4-4767-9D32-75D17195E936}"/>
            </c:ext>
          </c:extLst>
        </c:ser>
        <c:ser>
          <c:idx val="2"/>
          <c:order val="2"/>
          <c:tx>
            <c:strRef>
              <c:f>'Q4ab_Situa et Cdtions vie'!$AC$31</c:f>
              <c:strCache>
                <c:ptCount val="1"/>
                <c:pt idx="0">
                  <c:v>Ni bien, ni mal</c:v>
                </c:pt>
              </c:strCache>
            </c:strRef>
          </c:tx>
          <c:spPr>
            <a:ln w="19050" cap="rnd">
              <a:solidFill>
                <a:schemeClr val="accent3"/>
              </a:solidFill>
              <a:round/>
            </a:ln>
            <a:effectLst/>
          </c:spPr>
          <c:marker>
            <c:symbol val="x"/>
            <c:size val="5"/>
            <c:spPr>
              <a:solidFill>
                <a:schemeClr val="accent3"/>
              </a:solidFill>
              <a:ln w="19050">
                <a:solidFill>
                  <a:schemeClr val="accent3"/>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'Q4ab_Situa et Cdtions vie'!$Z$32:$Z$35</c:f>
              <c:numCache>
                <c:formatCode>General</c:formatCode>
                <c:ptCount val="4"/>
                <c:pt idx="0">
                  <c:v>2013</c:v>
                </c:pt>
                <c:pt idx="1">
                  <c:v>2015</c:v>
                </c:pt>
                <c:pt idx="2">
                  <c:v>2017</c:v>
                </c:pt>
                <c:pt idx="3">
                  <c:v>2019</c:v>
                </c:pt>
              </c:numCache>
            </c:numRef>
          </c:cat>
          <c:val>
            <c:numRef>
              <c:f>'Q4ab_Situa et Cdtions vie'!$AC$32:$AC$35</c:f>
              <c:numCache>
                <c:formatCode>0%</c:formatCode>
                <c:ptCount val="4"/>
                <c:pt idx="0">
                  <c:v>0.1</c:v>
                </c:pt>
                <c:pt idx="1">
                  <c:v>0.08</c:v>
                </c:pt>
                <c:pt idx="2">
                  <c:v>0.13</c:v>
                </c:pt>
                <c:pt idx="3">
                  <c:v>0.11</c:v>
                </c:pt>
              </c:numCache>
            </c:numRef>
          </c:val>
          <c:smooth val="0"/>
          <c:extLst xmlns:c16r2="http://schemas.microsoft.com/office/drawing/2015/06/chart">
            <c:ext xmlns:c16="http://schemas.microsoft.com/office/drawing/2014/chart" uri="{C3380CC4-5D6E-409C-BE32-E72D297353CC}">
              <c16:uniqueId val="{00000002-19B4-4767-9D32-75D17195E936}"/>
            </c:ext>
          </c:extLst>
        </c:ser>
        <c:dLbls>
          <c:dLblPos val="t"/>
          <c:showLegendKey val="0"/>
          <c:showVal val="1"/>
          <c:showCatName val="0"/>
          <c:showSerName val="0"/>
          <c:showPercent val="0"/>
          <c:showBubbleSize val="0"/>
        </c:dLbls>
        <c:marker val="1"/>
        <c:smooth val="0"/>
        <c:axId val="-444836368"/>
        <c:axId val="-444841808"/>
      </c:lineChart>
      <c:catAx>
        <c:axId val="-444836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444841808"/>
        <c:crosses val="autoZero"/>
        <c:auto val="1"/>
        <c:lblAlgn val="ctr"/>
        <c:lblOffset val="100"/>
        <c:noMultiLvlLbl val="0"/>
      </c:catAx>
      <c:valAx>
        <c:axId val="-444841808"/>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444836368"/>
        <c:crosses val="autoZero"/>
        <c:crossBetween val="between"/>
        <c:majorUnit val="0.2"/>
      </c:valAx>
      <c:spPr>
        <a:noFill/>
        <a:ln>
          <a:noFill/>
        </a:ln>
        <a:effectLst/>
      </c:spPr>
    </c:plotArea>
    <c:legend>
      <c:legendPos val="r"/>
      <c:layout>
        <c:manualLayout>
          <c:xMode val="edge"/>
          <c:yMode val="edge"/>
          <c:x val="0.80738437239064031"/>
          <c:y val="0.33197983358918531"/>
          <c:w val="0.18152505298223659"/>
          <c:h val="0.60362502612020674"/>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ysClr val="windowText" lastClr="000000"/>
          </a:solidFill>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'Q6ab_Cdt Eco Pays'!$AA$6</c:f>
              <c:strCache>
                <c:ptCount val="1"/>
                <c:pt idx="0">
                  <c:v>Pires/
Bien pires</c:v>
                </c:pt>
              </c:strCache>
            </c:strRef>
          </c:tx>
          <c:spPr>
            <a:ln w="28575" cap="rnd">
              <a:solidFill>
                <a:schemeClr val="accent5"/>
              </a:solidFill>
              <a:round/>
            </a:ln>
            <a:effectLst/>
          </c:spPr>
          <c:marker>
            <c:symbol val="circle"/>
            <c:size val="5"/>
            <c:spPr>
              <a:solidFill>
                <a:schemeClr val="accent5"/>
              </a:solidFill>
              <a:ln w="28575">
                <a:noFill/>
              </a:ln>
              <a:effectLst/>
            </c:spPr>
          </c:marker>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'Q6ab_Cdt Eco Pays'!$Z$7:$Z$10</c:f>
              <c:numCache>
                <c:formatCode>General</c:formatCode>
                <c:ptCount val="4"/>
                <c:pt idx="0">
                  <c:v>2013</c:v>
                </c:pt>
                <c:pt idx="1">
                  <c:v>2015</c:v>
                </c:pt>
                <c:pt idx="2">
                  <c:v>2017</c:v>
                </c:pt>
                <c:pt idx="3">
                  <c:v>2019</c:v>
                </c:pt>
              </c:numCache>
            </c:numRef>
          </c:cat>
          <c:val>
            <c:numRef>
              <c:f>'Q6ab_Cdt Eco Pays'!$AA$7:$AA$10</c:f>
              <c:numCache>
                <c:formatCode>0%</c:formatCode>
                <c:ptCount val="4"/>
                <c:pt idx="0">
                  <c:v>0.49</c:v>
                </c:pt>
                <c:pt idx="1">
                  <c:v>0.47</c:v>
                </c:pt>
                <c:pt idx="2">
                  <c:v>0.52</c:v>
                </c:pt>
                <c:pt idx="3">
                  <c:v>0.53</c:v>
                </c:pt>
              </c:numCache>
            </c:numRef>
          </c:val>
          <c:smooth val="0"/>
          <c:extLst xmlns:c16r2="http://schemas.microsoft.com/office/drawing/2015/06/chart">
            <c:ext xmlns:c16="http://schemas.microsoft.com/office/drawing/2014/chart" uri="{C3380CC4-5D6E-409C-BE32-E72D297353CC}">
              <c16:uniqueId val="{00000000-1F29-49D0-96E2-ABCA07EDF6B5}"/>
            </c:ext>
          </c:extLst>
        </c:ser>
        <c:ser>
          <c:idx val="1"/>
          <c:order val="1"/>
          <c:tx>
            <c:strRef>
              <c:f>'Q6ab_Cdt Eco Pays'!$AB$6</c:f>
              <c:strCache>
                <c:ptCount val="1"/>
                <c:pt idx="0">
                  <c:v>Identiques</c:v>
                </c:pt>
              </c:strCache>
            </c:strRef>
          </c:tx>
          <c:spPr>
            <a:ln w="28575" cap="rnd">
              <a:solidFill>
                <a:schemeClr val="accent2"/>
              </a:solidFill>
              <a:round/>
            </a:ln>
            <a:effectLst/>
          </c:spPr>
          <c:marker>
            <c:symbol val="circle"/>
            <c:size val="5"/>
            <c:spPr>
              <a:solidFill>
                <a:schemeClr val="accent2"/>
              </a:solidFill>
              <a:ln w="28575">
                <a:solidFill>
                  <a:schemeClr val="accent2"/>
                </a:solidFill>
              </a:ln>
              <a:effectLst/>
            </c:spPr>
          </c:marker>
          <c:dLbls>
            <c:dLbl>
              <c:idx val="0"/>
              <c:layout>
                <c:manualLayout>
                  <c:x val="-3.7110499792527354E-2"/>
                  <c:y val="3.229369535989257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F29-49D0-96E2-ABCA07EDF6B5}"/>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'Q6ab_Cdt Eco Pays'!$Z$7:$Z$10</c:f>
              <c:numCache>
                <c:formatCode>General</c:formatCode>
                <c:ptCount val="4"/>
                <c:pt idx="0">
                  <c:v>2013</c:v>
                </c:pt>
                <c:pt idx="1">
                  <c:v>2015</c:v>
                </c:pt>
                <c:pt idx="2">
                  <c:v>2017</c:v>
                </c:pt>
                <c:pt idx="3">
                  <c:v>2019</c:v>
                </c:pt>
              </c:numCache>
            </c:numRef>
          </c:cat>
          <c:val>
            <c:numRef>
              <c:f>'Q6ab_Cdt Eco Pays'!$AB$7:$AB$10</c:f>
              <c:numCache>
                <c:formatCode>0%</c:formatCode>
                <c:ptCount val="4"/>
                <c:pt idx="0">
                  <c:v>0.23</c:v>
                </c:pt>
                <c:pt idx="1">
                  <c:v>0.17</c:v>
                </c:pt>
                <c:pt idx="2">
                  <c:v>0.24</c:v>
                </c:pt>
                <c:pt idx="3">
                  <c:v>0.25</c:v>
                </c:pt>
              </c:numCache>
            </c:numRef>
          </c:val>
          <c:smooth val="0"/>
          <c:extLst xmlns:c16r2="http://schemas.microsoft.com/office/drawing/2015/06/chart">
            <c:ext xmlns:c16="http://schemas.microsoft.com/office/drawing/2014/chart" uri="{C3380CC4-5D6E-409C-BE32-E72D297353CC}">
              <c16:uniqueId val="{00000002-1F29-49D0-96E2-ABCA07EDF6B5}"/>
            </c:ext>
          </c:extLst>
        </c:ser>
        <c:ser>
          <c:idx val="2"/>
          <c:order val="2"/>
          <c:tx>
            <c:strRef>
              <c:f>'Q6ab_Cdt Eco Pays'!$AC$6</c:f>
              <c:strCache>
                <c:ptCount val="1"/>
                <c:pt idx="0">
                  <c:v>Meilleures/
Bien meilleures</c:v>
                </c:pt>
              </c:strCache>
            </c:strRef>
          </c:tx>
          <c:spPr>
            <a:ln w="28575" cap="rnd">
              <a:solidFill>
                <a:schemeClr val="tx2"/>
              </a:solidFill>
              <a:round/>
            </a:ln>
            <a:effectLst/>
          </c:spPr>
          <c:marker>
            <c:symbol val="x"/>
            <c:size val="5"/>
            <c:spPr>
              <a:solidFill>
                <a:schemeClr val="tx2"/>
              </a:solidFill>
              <a:ln w="28575">
                <a:noFill/>
              </a:ln>
              <a:effectLst/>
            </c:spPr>
          </c:marker>
          <c:dLbls>
            <c:dLbl>
              <c:idx val="2"/>
              <c:layout>
                <c:manualLayout>
                  <c:x val="-2.7358586782944491E-2"/>
                  <c:y val="2.850565063141707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F29-49D0-96E2-ABCA07EDF6B5}"/>
                </c:ext>
                <c:ext xmlns:c15="http://schemas.microsoft.com/office/drawing/2012/chart" uri="{CE6537A1-D6FC-4f65-9D91-7224C49458BB}">
                  <c15:layout/>
                </c:ext>
              </c:extLst>
            </c:dLbl>
            <c:dLbl>
              <c:idx val="3"/>
              <c:layout>
                <c:manualLayout>
                  <c:x val="-1.1286981984394973E-2"/>
                  <c:y val="9.0638177963741455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F29-49D0-96E2-ABCA07EDF6B5}"/>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'Q6ab_Cdt Eco Pays'!$Z$7:$Z$10</c:f>
              <c:numCache>
                <c:formatCode>General</c:formatCode>
                <c:ptCount val="4"/>
                <c:pt idx="0">
                  <c:v>2013</c:v>
                </c:pt>
                <c:pt idx="1">
                  <c:v>2015</c:v>
                </c:pt>
                <c:pt idx="2">
                  <c:v>2017</c:v>
                </c:pt>
                <c:pt idx="3">
                  <c:v>2019</c:v>
                </c:pt>
              </c:numCache>
            </c:numRef>
          </c:cat>
          <c:val>
            <c:numRef>
              <c:f>'Q6ab_Cdt Eco Pays'!$AC$7:$AC$10</c:f>
              <c:numCache>
                <c:formatCode>0%</c:formatCode>
                <c:ptCount val="4"/>
                <c:pt idx="0">
                  <c:v>0.28000000000000003</c:v>
                </c:pt>
                <c:pt idx="1">
                  <c:v>0.35</c:v>
                </c:pt>
                <c:pt idx="2">
                  <c:v>0.24</c:v>
                </c:pt>
                <c:pt idx="3">
                  <c:v>0.22</c:v>
                </c:pt>
              </c:numCache>
            </c:numRef>
          </c:val>
          <c:smooth val="0"/>
          <c:extLst xmlns:c16r2="http://schemas.microsoft.com/office/drawing/2015/06/chart">
            <c:ext xmlns:c16="http://schemas.microsoft.com/office/drawing/2014/chart" uri="{C3380CC4-5D6E-409C-BE32-E72D297353CC}">
              <c16:uniqueId val="{00000005-1F29-49D0-96E2-ABCA07EDF6B5}"/>
            </c:ext>
          </c:extLst>
        </c:ser>
        <c:dLbls>
          <c:dLblPos val="t"/>
          <c:showLegendKey val="0"/>
          <c:showVal val="1"/>
          <c:showCatName val="0"/>
          <c:showSerName val="0"/>
          <c:showPercent val="0"/>
          <c:showBubbleSize val="0"/>
        </c:dLbls>
        <c:marker val="1"/>
        <c:smooth val="0"/>
        <c:axId val="-444839088"/>
        <c:axId val="-444835824"/>
      </c:lineChart>
      <c:catAx>
        <c:axId val="-44483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444835824"/>
        <c:crosses val="autoZero"/>
        <c:auto val="1"/>
        <c:lblAlgn val="ctr"/>
        <c:lblOffset val="100"/>
        <c:noMultiLvlLbl val="0"/>
      </c:catAx>
      <c:valAx>
        <c:axId val="-444835824"/>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444839088"/>
        <c:crosses val="autoZero"/>
        <c:crossBetween val="between"/>
        <c:majorUnit val="0.2"/>
      </c:valAx>
      <c:spPr>
        <a:noFill/>
        <a:ln>
          <a:noFill/>
        </a:ln>
        <a:effectLst/>
      </c:spPr>
    </c:plotArea>
    <c:legend>
      <c:legendPos val="r"/>
      <c:layout>
        <c:manualLayout>
          <c:xMode val="edge"/>
          <c:yMode val="edge"/>
          <c:x val="0.81021603700697309"/>
          <c:y val="0.39670539456355275"/>
          <c:w val="0.17913789177053105"/>
          <c:h val="0.43705010553405371"/>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ysClr val="windowText" lastClr="000000"/>
          </a:solidFill>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3913360607682513E-2"/>
          <c:y val="3.1016027855114332E-2"/>
          <c:w val="0.69057601958454629"/>
          <c:h val="0.90780243553273698"/>
        </c:manualLayout>
      </c:layout>
      <c:lineChart>
        <c:grouping val="standard"/>
        <c:varyColors val="0"/>
        <c:ser>
          <c:idx val="0"/>
          <c:order val="0"/>
          <c:tx>
            <c:strRef>
              <c:f>'Q6ab_Cdt Eco Pays'!$AA$39</c:f>
              <c:strCache>
                <c:ptCount val="1"/>
                <c:pt idx="0">
                  <c:v>Meilleures/
Bien meilleures</c:v>
                </c:pt>
              </c:strCache>
            </c:strRef>
          </c:tx>
          <c:spPr>
            <a:ln w="28575" cap="rnd">
              <a:solidFill>
                <a:schemeClr val="accent1"/>
              </a:solidFill>
              <a:round/>
            </a:ln>
            <a:effectLst/>
          </c:spPr>
          <c:marker>
            <c:symbol val="circle"/>
            <c:size val="5"/>
            <c:spPr>
              <a:solidFill>
                <a:schemeClr val="accent1"/>
              </a:solidFill>
              <a:ln w="28575">
                <a:solidFill>
                  <a:schemeClr val="accent1"/>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'Q6ab_Cdt Eco Pays'!$Z$40:$Z$43</c:f>
              <c:numCache>
                <c:formatCode>General</c:formatCode>
                <c:ptCount val="4"/>
                <c:pt idx="0">
                  <c:v>2013</c:v>
                </c:pt>
                <c:pt idx="1">
                  <c:v>2015</c:v>
                </c:pt>
                <c:pt idx="2">
                  <c:v>2017</c:v>
                </c:pt>
                <c:pt idx="3">
                  <c:v>2019</c:v>
                </c:pt>
              </c:numCache>
            </c:numRef>
          </c:cat>
          <c:val>
            <c:numRef>
              <c:f>'Q6ab_Cdt Eco Pays'!$AA$40:$AA$43</c:f>
              <c:numCache>
                <c:formatCode>0%</c:formatCode>
                <c:ptCount val="4"/>
                <c:pt idx="0">
                  <c:v>0.69</c:v>
                </c:pt>
                <c:pt idx="1">
                  <c:v>0.54</c:v>
                </c:pt>
                <c:pt idx="2">
                  <c:v>0.42</c:v>
                </c:pt>
                <c:pt idx="3">
                  <c:v>0.45</c:v>
                </c:pt>
              </c:numCache>
            </c:numRef>
          </c:val>
          <c:smooth val="0"/>
          <c:extLst xmlns:c16r2="http://schemas.microsoft.com/office/drawing/2015/06/chart">
            <c:ext xmlns:c16="http://schemas.microsoft.com/office/drawing/2014/chart" uri="{C3380CC4-5D6E-409C-BE32-E72D297353CC}">
              <c16:uniqueId val="{00000000-720E-4D9E-B363-80747103D993}"/>
            </c:ext>
          </c:extLst>
        </c:ser>
        <c:ser>
          <c:idx val="1"/>
          <c:order val="1"/>
          <c:tx>
            <c:strRef>
              <c:f>'Q6ab_Cdt Eco Pays'!$AB$39</c:f>
              <c:strCache>
                <c:ptCount val="1"/>
                <c:pt idx="0">
                  <c:v>Pires/
Bien pires</c:v>
                </c:pt>
              </c:strCache>
            </c:strRef>
          </c:tx>
          <c:spPr>
            <a:ln w="28575" cap="rnd">
              <a:solidFill>
                <a:schemeClr val="accent2"/>
              </a:solidFill>
              <a:round/>
            </a:ln>
            <a:effectLst/>
          </c:spPr>
          <c:marker>
            <c:symbol val="circle"/>
            <c:size val="5"/>
            <c:spPr>
              <a:solidFill>
                <a:schemeClr val="accent2"/>
              </a:solidFill>
              <a:ln w="28575">
                <a:solidFill>
                  <a:schemeClr val="accent2"/>
                </a:solidFill>
              </a:ln>
              <a:effectLst/>
            </c:spPr>
          </c:marker>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'Q6ab_Cdt Eco Pays'!$Z$40:$Z$43</c:f>
              <c:numCache>
                <c:formatCode>General</c:formatCode>
                <c:ptCount val="4"/>
                <c:pt idx="0">
                  <c:v>2013</c:v>
                </c:pt>
                <c:pt idx="1">
                  <c:v>2015</c:v>
                </c:pt>
                <c:pt idx="2">
                  <c:v>2017</c:v>
                </c:pt>
                <c:pt idx="3">
                  <c:v>2019</c:v>
                </c:pt>
              </c:numCache>
            </c:numRef>
          </c:cat>
          <c:val>
            <c:numRef>
              <c:f>'Q6ab_Cdt Eco Pays'!$AB$40:$AB$43</c:f>
              <c:numCache>
                <c:formatCode>0%</c:formatCode>
                <c:ptCount val="4"/>
                <c:pt idx="0">
                  <c:v>0.24</c:v>
                </c:pt>
                <c:pt idx="1">
                  <c:v>0.23</c:v>
                </c:pt>
                <c:pt idx="2">
                  <c:v>0.28999999999999998</c:v>
                </c:pt>
                <c:pt idx="3">
                  <c:v>0.31</c:v>
                </c:pt>
              </c:numCache>
            </c:numRef>
          </c:val>
          <c:smooth val="0"/>
          <c:extLst xmlns:c16r2="http://schemas.microsoft.com/office/drawing/2015/06/chart">
            <c:ext xmlns:c16="http://schemas.microsoft.com/office/drawing/2014/chart" uri="{C3380CC4-5D6E-409C-BE32-E72D297353CC}">
              <c16:uniqueId val="{00000001-720E-4D9E-B363-80747103D993}"/>
            </c:ext>
          </c:extLst>
        </c:ser>
        <c:ser>
          <c:idx val="2"/>
          <c:order val="2"/>
          <c:tx>
            <c:strRef>
              <c:f>'Q6ab_Cdt Eco Pays'!$AC$39</c:f>
              <c:strCache>
                <c:ptCount val="1"/>
                <c:pt idx="0">
                  <c:v>Identiques</c:v>
                </c:pt>
              </c:strCache>
            </c:strRef>
          </c:tx>
          <c:spPr>
            <a:ln w="28575" cap="rnd">
              <a:solidFill>
                <a:schemeClr val="accent6"/>
              </a:solidFill>
              <a:round/>
            </a:ln>
            <a:effectLst/>
          </c:spPr>
          <c:marker>
            <c:symbol val="triangle"/>
            <c:size val="6"/>
            <c:spPr>
              <a:solidFill>
                <a:schemeClr val="accent6"/>
              </a:solidFill>
              <a:ln w="28575">
                <a:noFill/>
              </a:ln>
              <a:effectLst/>
            </c:spPr>
          </c:marker>
          <c:dLbls>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'Q6ab_Cdt Eco Pays'!$Z$40:$Z$43</c:f>
              <c:numCache>
                <c:formatCode>General</c:formatCode>
                <c:ptCount val="4"/>
                <c:pt idx="0">
                  <c:v>2013</c:v>
                </c:pt>
                <c:pt idx="1">
                  <c:v>2015</c:v>
                </c:pt>
                <c:pt idx="2">
                  <c:v>2017</c:v>
                </c:pt>
                <c:pt idx="3">
                  <c:v>2019</c:v>
                </c:pt>
              </c:numCache>
            </c:numRef>
          </c:cat>
          <c:val>
            <c:numRef>
              <c:f>'Q6ab_Cdt Eco Pays'!$AC$40:$AC$43</c:f>
              <c:numCache>
                <c:formatCode>0%</c:formatCode>
                <c:ptCount val="4"/>
                <c:pt idx="0">
                  <c:v>7.0000000000000007E-2</c:v>
                </c:pt>
                <c:pt idx="1">
                  <c:v>0.12</c:v>
                </c:pt>
                <c:pt idx="2">
                  <c:v>0.2</c:v>
                </c:pt>
                <c:pt idx="3">
                  <c:v>0.2</c:v>
                </c:pt>
              </c:numCache>
            </c:numRef>
          </c:val>
          <c:smooth val="0"/>
          <c:extLst xmlns:c16r2="http://schemas.microsoft.com/office/drawing/2015/06/chart">
            <c:ext xmlns:c16="http://schemas.microsoft.com/office/drawing/2014/chart" uri="{C3380CC4-5D6E-409C-BE32-E72D297353CC}">
              <c16:uniqueId val="{00000002-720E-4D9E-B363-80747103D993}"/>
            </c:ext>
          </c:extLst>
        </c:ser>
        <c:dLbls>
          <c:dLblPos val="t"/>
          <c:showLegendKey val="0"/>
          <c:showVal val="1"/>
          <c:showCatName val="0"/>
          <c:showSerName val="0"/>
          <c:showPercent val="0"/>
          <c:showBubbleSize val="0"/>
        </c:dLbls>
        <c:marker val="1"/>
        <c:smooth val="0"/>
        <c:axId val="-444841264"/>
        <c:axId val="-444840176"/>
      </c:lineChart>
      <c:catAx>
        <c:axId val="-44484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444840176"/>
        <c:crosses val="autoZero"/>
        <c:auto val="1"/>
        <c:lblAlgn val="ctr"/>
        <c:lblOffset val="100"/>
        <c:noMultiLvlLbl val="0"/>
      </c:catAx>
      <c:valAx>
        <c:axId val="-444840176"/>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444841264"/>
        <c:crosses val="autoZero"/>
        <c:crossBetween val="between"/>
        <c:majorUnit val="0.2"/>
      </c:valAx>
      <c:spPr>
        <a:noFill/>
        <a:ln>
          <a:noFill/>
        </a:ln>
        <a:effectLst/>
      </c:spPr>
    </c:plotArea>
    <c:legend>
      <c:legendPos val="r"/>
      <c:layout>
        <c:manualLayout>
          <c:xMode val="edge"/>
          <c:yMode val="edge"/>
          <c:x val="0.80652569431962129"/>
          <c:y val="0.38683437388924252"/>
          <c:w val="0.18262122196607172"/>
          <c:h val="0.50176897851481317"/>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ysClr val="windowText" lastClr="000000"/>
          </a:solidFill>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Q7_ABCDE!$L$362</c:f>
              <c:strCache>
                <c:ptCount val="1"/>
                <c:pt idx="0">
                  <c:v>Plusieurs fois/Toujours</c:v>
                </c:pt>
              </c:strCache>
            </c:strRef>
          </c:tx>
          <c:spPr>
            <a:solidFill>
              <a:schemeClr val="accent6">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Q7_ABCDE!$M$361:$Q$361</c:f>
              <c:strCache>
                <c:ptCount val="5"/>
                <c:pt idx="0">
                  <c:v>Revenus en espèces</c:v>
                </c:pt>
                <c:pt idx="1">
                  <c:v>Médicaments ou soins médicaux</c:v>
                </c:pt>
                <c:pt idx="2">
                  <c:v>Eau potable pour les besoins domestiques</c:v>
                </c:pt>
                <c:pt idx="3">
                  <c:v>Nourriture</c:v>
                </c:pt>
                <c:pt idx="4">
                  <c:v>Combustible pour la cuisson des repas</c:v>
                </c:pt>
              </c:strCache>
            </c:strRef>
          </c:cat>
          <c:val>
            <c:numRef>
              <c:f>Q7_ABCDE!$M$362:$Q$362</c:f>
              <c:numCache>
                <c:formatCode>0%</c:formatCode>
                <c:ptCount val="5"/>
                <c:pt idx="0">
                  <c:v>0.74</c:v>
                </c:pt>
                <c:pt idx="1">
                  <c:v>0.38</c:v>
                </c:pt>
                <c:pt idx="2">
                  <c:v>0.41</c:v>
                </c:pt>
                <c:pt idx="3">
                  <c:v>0.23</c:v>
                </c:pt>
                <c:pt idx="4">
                  <c:v>0.17</c:v>
                </c:pt>
              </c:numCache>
            </c:numRef>
          </c:val>
          <c:extLst xmlns:c16r2="http://schemas.microsoft.com/office/drawing/2015/06/chart">
            <c:ext xmlns:c16="http://schemas.microsoft.com/office/drawing/2014/chart" uri="{C3380CC4-5D6E-409C-BE32-E72D297353CC}">
              <c16:uniqueId val="{00000000-E09F-4607-BFD9-452AE71F7290}"/>
            </c:ext>
          </c:extLst>
        </c:ser>
        <c:ser>
          <c:idx val="1"/>
          <c:order val="1"/>
          <c:tx>
            <c:strRef>
              <c:f>Q7_ABCDE!$L$363</c:f>
              <c:strCache>
                <c:ptCount val="1"/>
                <c:pt idx="0">
                  <c:v>Quelques fois</c:v>
                </c:pt>
              </c:strCache>
            </c:strRef>
          </c:tx>
          <c:spPr>
            <a:solidFill>
              <a:schemeClr val="accent6"/>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Q7_ABCDE!$M$361:$Q$361</c:f>
              <c:strCache>
                <c:ptCount val="5"/>
                <c:pt idx="0">
                  <c:v>Revenus en espèces</c:v>
                </c:pt>
                <c:pt idx="1">
                  <c:v>Médicaments ou soins médicaux</c:v>
                </c:pt>
                <c:pt idx="2">
                  <c:v>Eau potable pour les besoins domestiques</c:v>
                </c:pt>
                <c:pt idx="3">
                  <c:v>Nourriture</c:v>
                </c:pt>
                <c:pt idx="4">
                  <c:v>Combustible pour la cuisson des repas</c:v>
                </c:pt>
              </c:strCache>
            </c:strRef>
          </c:cat>
          <c:val>
            <c:numRef>
              <c:f>Q7_ABCDE!$M$363:$Q$363</c:f>
              <c:numCache>
                <c:formatCode>0%</c:formatCode>
                <c:ptCount val="5"/>
                <c:pt idx="0">
                  <c:v>0.21</c:v>
                </c:pt>
                <c:pt idx="1">
                  <c:v>0.38</c:v>
                </c:pt>
                <c:pt idx="2">
                  <c:v>0.28999999999999998</c:v>
                </c:pt>
                <c:pt idx="3">
                  <c:v>0.32</c:v>
                </c:pt>
                <c:pt idx="4">
                  <c:v>0.31</c:v>
                </c:pt>
              </c:numCache>
            </c:numRef>
          </c:val>
          <c:extLst xmlns:c16r2="http://schemas.microsoft.com/office/drawing/2015/06/chart">
            <c:ext xmlns:c16="http://schemas.microsoft.com/office/drawing/2014/chart" uri="{C3380CC4-5D6E-409C-BE32-E72D297353CC}">
              <c16:uniqueId val="{00000001-E09F-4607-BFD9-452AE71F7290}"/>
            </c:ext>
          </c:extLst>
        </c:ser>
        <c:ser>
          <c:idx val="2"/>
          <c:order val="2"/>
          <c:tx>
            <c:strRef>
              <c:f>Q7_ABCDE!$L$364</c:f>
              <c:strCache>
                <c:ptCount val="1"/>
                <c:pt idx="0">
                  <c:v>Juste une ou deux fois</c:v>
                </c:pt>
              </c:strCache>
            </c:strRef>
          </c:tx>
          <c:spPr>
            <a:solidFill>
              <a:schemeClr val="accent6">
                <a:lumMod val="60000"/>
                <a:lumOff val="40000"/>
              </a:schemeClr>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Q7_ABCDE!$M$361:$Q$361</c:f>
              <c:strCache>
                <c:ptCount val="5"/>
                <c:pt idx="0">
                  <c:v>Revenus en espèces</c:v>
                </c:pt>
                <c:pt idx="1">
                  <c:v>Médicaments ou soins médicaux</c:v>
                </c:pt>
                <c:pt idx="2">
                  <c:v>Eau potable pour les besoins domestiques</c:v>
                </c:pt>
                <c:pt idx="3">
                  <c:v>Nourriture</c:v>
                </c:pt>
                <c:pt idx="4">
                  <c:v>Combustible pour la cuisson des repas</c:v>
                </c:pt>
              </c:strCache>
            </c:strRef>
          </c:cat>
          <c:val>
            <c:numRef>
              <c:f>Q7_ABCDE!$M$364:$Q$364</c:f>
              <c:numCache>
                <c:formatCode>0%</c:formatCode>
                <c:ptCount val="5"/>
                <c:pt idx="0">
                  <c:v>0.02</c:v>
                </c:pt>
                <c:pt idx="1">
                  <c:v>0.08</c:v>
                </c:pt>
                <c:pt idx="2">
                  <c:v>0.04</c:v>
                </c:pt>
                <c:pt idx="3">
                  <c:v>7.0000000000000007E-2</c:v>
                </c:pt>
                <c:pt idx="4">
                  <c:v>0.08</c:v>
                </c:pt>
              </c:numCache>
            </c:numRef>
          </c:val>
          <c:extLst xmlns:c16r2="http://schemas.microsoft.com/office/drawing/2015/06/chart">
            <c:ext xmlns:c16="http://schemas.microsoft.com/office/drawing/2014/chart" uri="{C3380CC4-5D6E-409C-BE32-E72D297353CC}">
              <c16:uniqueId val="{00000002-E09F-4607-BFD9-452AE71F7290}"/>
            </c:ext>
          </c:extLst>
        </c:ser>
        <c:dLbls>
          <c:dLblPos val="ctr"/>
          <c:showLegendKey val="0"/>
          <c:showVal val="1"/>
          <c:showCatName val="0"/>
          <c:showSerName val="0"/>
          <c:showPercent val="0"/>
          <c:showBubbleSize val="0"/>
        </c:dLbls>
        <c:gapWidth val="48"/>
        <c:overlap val="100"/>
        <c:axId val="-444837456"/>
        <c:axId val="-444831472"/>
      </c:barChart>
      <c:catAx>
        <c:axId val="-444837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444831472"/>
        <c:crosses val="autoZero"/>
        <c:auto val="1"/>
        <c:lblAlgn val="ctr"/>
        <c:lblOffset val="100"/>
        <c:noMultiLvlLbl val="0"/>
      </c:catAx>
      <c:valAx>
        <c:axId val="-444831472"/>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crossAx val="-444837456"/>
        <c:crosses val="autoZero"/>
        <c:crossBetween val="between"/>
        <c:majorUnit val="0.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ysClr val="windowText" lastClr="000000"/>
          </a:solidFill>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511570703576426"/>
          <c:y val="2.881467522952735E-2"/>
          <c:w val="0.49270508547625413"/>
          <c:h val="0.7229342126106385"/>
        </c:manualLayout>
      </c:layout>
      <c:barChart>
        <c:barDir val="bar"/>
        <c:grouping val="clustered"/>
        <c:varyColors val="0"/>
        <c:ser>
          <c:idx val="0"/>
          <c:order val="0"/>
          <c:tx>
            <c:strRef>
              <c:f>'[GUI R8 Conditions économiques_os_6Aug20.xlsb]Q7_ABCDE'!$W$26</c:f>
              <c:strCache>
                <c:ptCount val="1"/>
                <c:pt idx="0">
                  <c:v>Pauvreté vécue basse/nulle</c:v>
                </c:pt>
              </c:strCache>
            </c:strRef>
          </c:tx>
          <c:spPr>
            <a:solidFill>
              <a:schemeClr val="accent5">
                <a:lumMod val="75000"/>
              </a:schemeClr>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'[GUI R8 Conditions économiques_os_6Aug20.xlsb]Q7_ABCDE'!$V$27:$V$31</c:f>
              <c:strCache>
                <c:ptCount val="5"/>
                <c:pt idx="0">
                  <c:v>Manque de nourriture</c:v>
                </c:pt>
                <c:pt idx="1">
                  <c:v>Manque d'eau potable pour les besoins domestiques</c:v>
                </c:pt>
                <c:pt idx="2">
                  <c:v>Manque de médicaments ou de soins médicaux</c:v>
                </c:pt>
                <c:pt idx="3">
                  <c:v>Manque de combustibles pour la cuisson des repas</c:v>
                </c:pt>
                <c:pt idx="4">
                  <c:v>Manque d'argent</c:v>
                </c:pt>
              </c:strCache>
            </c:strRef>
          </c:cat>
          <c:val>
            <c:numRef>
              <c:f>'[GUI R8 Conditions économiques_os_6Aug20.xlsb]Q7_ABCDE'!$W$27:$W$31</c:f>
              <c:numCache>
                <c:formatCode>0%</c:formatCode>
                <c:ptCount val="5"/>
                <c:pt idx="0">
                  <c:v>0.09</c:v>
                </c:pt>
                <c:pt idx="1">
                  <c:v>0.23</c:v>
                </c:pt>
                <c:pt idx="2">
                  <c:v>0.31</c:v>
                </c:pt>
                <c:pt idx="3">
                  <c:v>0.13</c:v>
                </c:pt>
                <c:pt idx="4">
                  <c:v>0.86</c:v>
                </c:pt>
              </c:numCache>
            </c:numRef>
          </c:val>
          <c:extLst xmlns:c16r2="http://schemas.microsoft.com/office/drawing/2015/06/chart">
            <c:ext xmlns:c16="http://schemas.microsoft.com/office/drawing/2014/chart" uri="{C3380CC4-5D6E-409C-BE32-E72D297353CC}">
              <c16:uniqueId val="{00000000-C7AD-4DC7-A224-29815DF016F2}"/>
            </c:ext>
          </c:extLst>
        </c:ser>
        <c:ser>
          <c:idx val="1"/>
          <c:order val="1"/>
          <c:tx>
            <c:strRef>
              <c:f>'[GUI R8 Conditions économiques_os_6Aug20.xlsb]Q7_ABCDE'!$X$26</c:f>
              <c:strCache>
                <c:ptCount val="1"/>
                <c:pt idx="0">
                  <c:v>Pauvreté vécue modérée</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'[GUI R8 Conditions économiques_os_6Aug20.xlsb]Q7_ABCDE'!$V$27:$V$31</c:f>
              <c:strCache>
                <c:ptCount val="5"/>
                <c:pt idx="0">
                  <c:v>Manque de nourriture</c:v>
                </c:pt>
                <c:pt idx="1">
                  <c:v>Manque d'eau potable pour les besoins domestiques</c:v>
                </c:pt>
                <c:pt idx="2">
                  <c:v>Manque de médicaments ou de soins médicaux</c:v>
                </c:pt>
                <c:pt idx="3">
                  <c:v>Manque de combustibles pour la cuisson des repas</c:v>
                </c:pt>
                <c:pt idx="4">
                  <c:v>Manque d'argent</c:v>
                </c:pt>
              </c:strCache>
            </c:strRef>
          </c:cat>
          <c:val>
            <c:numRef>
              <c:f>'[GUI R8 Conditions économiques_os_6Aug20.xlsb]Q7_ABCDE'!$X$27:$X$31</c:f>
              <c:numCache>
                <c:formatCode>0%</c:formatCode>
                <c:ptCount val="5"/>
                <c:pt idx="0">
                  <c:v>0.54</c:v>
                </c:pt>
                <c:pt idx="1">
                  <c:v>0.72</c:v>
                </c:pt>
                <c:pt idx="2">
                  <c:v>0.85</c:v>
                </c:pt>
                <c:pt idx="3">
                  <c:v>0.46</c:v>
                </c:pt>
                <c:pt idx="4">
                  <c:v>0.99</c:v>
                </c:pt>
              </c:numCache>
            </c:numRef>
          </c:val>
          <c:extLst xmlns:c16r2="http://schemas.microsoft.com/office/drawing/2015/06/chart">
            <c:ext xmlns:c16="http://schemas.microsoft.com/office/drawing/2014/chart" uri="{C3380CC4-5D6E-409C-BE32-E72D297353CC}">
              <c16:uniqueId val="{00000001-C7AD-4DC7-A224-29815DF016F2}"/>
            </c:ext>
          </c:extLst>
        </c:ser>
        <c:ser>
          <c:idx val="2"/>
          <c:order val="2"/>
          <c:tx>
            <c:strRef>
              <c:f>'[GUI R8 Conditions économiques_os_6Aug20.xlsb]Q7_ABCDE'!$Y$26</c:f>
              <c:strCache>
                <c:ptCount val="1"/>
                <c:pt idx="0">
                  <c:v>Pauvreté vécue élevée</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'[GUI R8 Conditions économiques_os_6Aug20.xlsb]Q7_ABCDE'!$V$27:$V$31</c:f>
              <c:strCache>
                <c:ptCount val="5"/>
                <c:pt idx="0">
                  <c:v>Manque de nourriture</c:v>
                </c:pt>
                <c:pt idx="1">
                  <c:v>Manque d'eau potable pour les besoins domestiques</c:v>
                </c:pt>
                <c:pt idx="2">
                  <c:v>Manque de médicaments ou de soins médicaux</c:v>
                </c:pt>
                <c:pt idx="3">
                  <c:v>Manque de combustibles pour la cuisson des repas</c:v>
                </c:pt>
                <c:pt idx="4">
                  <c:v>Manque d'argent</c:v>
                </c:pt>
              </c:strCache>
            </c:strRef>
          </c:cat>
          <c:val>
            <c:numRef>
              <c:f>'[GUI R8 Conditions économiques_os_6Aug20.xlsb]Q7_ABCDE'!$Y$27:$Y$31</c:f>
              <c:numCache>
                <c:formatCode>0%</c:formatCode>
                <c:ptCount val="5"/>
                <c:pt idx="0">
                  <c:v>0.87</c:v>
                </c:pt>
                <c:pt idx="1">
                  <c:v>0.95</c:v>
                </c:pt>
                <c:pt idx="2">
                  <c:v>0.99</c:v>
                </c:pt>
                <c:pt idx="3">
                  <c:v>0.78</c:v>
                </c:pt>
                <c:pt idx="4">
                  <c:v>1</c:v>
                </c:pt>
              </c:numCache>
            </c:numRef>
          </c:val>
          <c:extLst xmlns:c16r2="http://schemas.microsoft.com/office/drawing/2015/06/chart">
            <c:ext xmlns:c16="http://schemas.microsoft.com/office/drawing/2014/chart" uri="{C3380CC4-5D6E-409C-BE32-E72D297353CC}">
              <c16:uniqueId val="{00000002-C7AD-4DC7-A224-29815DF016F2}"/>
            </c:ext>
          </c:extLst>
        </c:ser>
        <c:dLbls>
          <c:dLblPos val="outEnd"/>
          <c:showLegendKey val="0"/>
          <c:showVal val="1"/>
          <c:showCatName val="0"/>
          <c:showSerName val="0"/>
          <c:showPercent val="0"/>
          <c:showBubbleSize val="0"/>
        </c:dLbls>
        <c:gapWidth val="80"/>
        <c:axId val="-483568288"/>
        <c:axId val="-483560672"/>
      </c:barChart>
      <c:catAx>
        <c:axId val="-483568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483560672"/>
        <c:crosses val="autoZero"/>
        <c:auto val="1"/>
        <c:lblAlgn val="ctr"/>
        <c:lblOffset val="100"/>
        <c:noMultiLvlLbl val="0"/>
      </c:catAx>
      <c:valAx>
        <c:axId val="-483560672"/>
        <c:scaling>
          <c:orientation val="minMax"/>
          <c:max val="1"/>
        </c:scaling>
        <c:delete val="0"/>
        <c:axPos val="b"/>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48356828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chemeClr val="tx1"/>
          </a:solidFill>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15616125621963"/>
          <c:y val="2.9689602327222772E-2"/>
          <c:w val="0.60980264862775835"/>
          <c:h val="0.79290981692970408"/>
        </c:manualLayout>
      </c:layout>
      <c:barChart>
        <c:barDir val="bar"/>
        <c:grouping val="percentStacked"/>
        <c:varyColors val="0"/>
        <c:ser>
          <c:idx val="0"/>
          <c:order val="0"/>
          <c:tx>
            <c:strRef>
              <c:f>'[GUI R8 Conditions économiques_os_6Aug20.xlsb]Q50b_Réponse Gvmt'!$W$77</c:f>
              <c:strCache>
                <c:ptCount val="1"/>
                <c:pt idx="0">
                  <c:v>Plutôt mal/Très mal</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'[GUI R8 Conditions économiques_os_6Aug20.xlsb]Q50b_Réponse Gvmt'!$V$78:$V$90</c:f>
              <c:strCache>
                <c:ptCount val="13"/>
                <c:pt idx="0">
                  <c:v>Urbain</c:v>
                </c:pt>
                <c:pt idx="1">
                  <c:v>Rural</c:v>
                </c:pt>
                <c:pt idx="3">
                  <c:v>Sans instruction formelle</c:v>
                </c:pt>
                <c:pt idx="4">
                  <c:v>Primaire</c:v>
                </c:pt>
                <c:pt idx="5">
                  <c:v>Secondaire</c:v>
                </c:pt>
                <c:pt idx="6">
                  <c:v>Post-secondaire</c:v>
                </c:pt>
                <c:pt idx="8">
                  <c:v>Pauvreté vécue basse/nulle</c:v>
                </c:pt>
                <c:pt idx="9">
                  <c:v>Pauvreté vécue modérée</c:v>
                </c:pt>
                <c:pt idx="10">
                  <c:v>Pauvreté vécue élevée</c:v>
                </c:pt>
                <c:pt idx="12">
                  <c:v>Guinée</c:v>
                </c:pt>
              </c:strCache>
            </c:strRef>
          </c:cat>
          <c:val>
            <c:numRef>
              <c:f>'[GUI R8 Conditions économiques_os_6Aug20.xlsb]Q50b_Réponse Gvmt'!$W$78:$W$90</c:f>
              <c:numCache>
                <c:formatCode>0%</c:formatCode>
                <c:ptCount val="13"/>
                <c:pt idx="0">
                  <c:v>0.84</c:v>
                </c:pt>
                <c:pt idx="1">
                  <c:v>0.86</c:v>
                </c:pt>
                <c:pt idx="3">
                  <c:v>0.87</c:v>
                </c:pt>
                <c:pt idx="4">
                  <c:v>0.86</c:v>
                </c:pt>
                <c:pt idx="5">
                  <c:v>0.86</c:v>
                </c:pt>
                <c:pt idx="6">
                  <c:v>0.79</c:v>
                </c:pt>
                <c:pt idx="8">
                  <c:v>0.65</c:v>
                </c:pt>
                <c:pt idx="9">
                  <c:v>0.85</c:v>
                </c:pt>
                <c:pt idx="10">
                  <c:v>0.92</c:v>
                </c:pt>
                <c:pt idx="12">
                  <c:v>0.85</c:v>
                </c:pt>
              </c:numCache>
            </c:numRef>
          </c:val>
          <c:extLst xmlns:c16r2="http://schemas.microsoft.com/office/drawing/2015/06/chart">
            <c:ext xmlns:c16="http://schemas.microsoft.com/office/drawing/2014/chart" uri="{C3380CC4-5D6E-409C-BE32-E72D297353CC}">
              <c16:uniqueId val="{00000000-6CF7-4BF9-AA27-18412F924E4C}"/>
            </c:ext>
          </c:extLst>
        </c:ser>
        <c:ser>
          <c:idx val="1"/>
          <c:order val="1"/>
          <c:tx>
            <c:strRef>
              <c:f>'[GUI R8 Conditions économiques_os_6Aug20.xlsb]Q50b_Réponse Gvmt'!$X$77</c:f>
              <c:strCache>
                <c:ptCount val="1"/>
                <c:pt idx="0">
                  <c:v>Plutôt bien/Très bien</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1400" b="1" i="0" u="none" strike="noStrike" kern="1200" baseline="0">
                    <a:solidFill>
                      <a:schemeClr val="bg1"/>
                    </a:solidFill>
                    <a:latin typeface="+mn-lt"/>
                    <a:ea typeface="+mn-ea"/>
                    <a:cs typeface="+mn-cs"/>
                  </a:defRPr>
                </a:pPr>
                <a:endParaRPr lang="fr-FR"/>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strRef>
              <c:f>'[GUI R8 Conditions économiques_os_6Aug20.xlsb]Q50b_Réponse Gvmt'!$V$78:$V$90</c:f>
              <c:strCache>
                <c:ptCount val="13"/>
                <c:pt idx="0">
                  <c:v>Urbain</c:v>
                </c:pt>
                <c:pt idx="1">
                  <c:v>Rural</c:v>
                </c:pt>
                <c:pt idx="3">
                  <c:v>Sans instruction formelle</c:v>
                </c:pt>
                <c:pt idx="4">
                  <c:v>Primaire</c:v>
                </c:pt>
                <c:pt idx="5">
                  <c:v>Secondaire</c:v>
                </c:pt>
                <c:pt idx="6">
                  <c:v>Post-secondaire</c:v>
                </c:pt>
                <c:pt idx="8">
                  <c:v>Pauvreté vécue basse/nulle</c:v>
                </c:pt>
                <c:pt idx="9">
                  <c:v>Pauvreté vécue modérée</c:v>
                </c:pt>
                <c:pt idx="10">
                  <c:v>Pauvreté vécue élevée</c:v>
                </c:pt>
                <c:pt idx="12">
                  <c:v>Guinée</c:v>
                </c:pt>
              </c:strCache>
            </c:strRef>
          </c:cat>
          <c:val>
            <c:numRef>
              <c:f>'[GUI R8 Conditions économiques_os_6Aug20.xlsb]Q50b_Réponse Gvmt'!$X$78:$X$90</c:f>
              <c:numCache>
                <c:formatCode>0%</c:formatCode>
                <c:ptCount val="13"/>
                <c:pt idx="0">
                  <c:v>0.16</c:v>
                </c:pt>
                <c:pt idx="1">
                  <c:v>0.14000000000000001</c:v>
                </c:pt>
                <c:pt idx="3">
                  <c:v>0.13</c:v>
                </c:pt>
                <c:pt idx="4">
                  <c:v>0.14000000000000001</c:v>
                </c:pt>
                <c:pt idx="5">
                  <c:v>0.14000000000000001</c:v>
                </c:pt>
                <c:pt idx="6">
                  <c:v>0.21</c:v>
                </c:pt>
                <c:pt idx="8">
                  <c:v>0.35</c:v>
                </c:pt>
                <c:pt idx="9">
                  <c:v>0.15</c:v>
                </c:pt>
                <c:pt idx="10">
                  <c:v>0.08</c:v>
                </c:pt>
                <c:pt idx="12">
                  <c:v>0.15</c:v>
                </c:pt>
              </c:numCache>
            </c:numRef>
          </c:val>
          <c:extLst xmlns:c16r2="http://schemas.microsoft.com/office/drawing/2015/06/chart">
            <c:ext xmlns:c16="http://schemas.microsoft.com/office/drawing/2014/chart" uri="{C3380CC4-5D6E-409C-BE32-E72D297353CC}">
              <c16:uniqueId val="{00000001-6CF7-4BF9-AA27-18412F924E4C}"/>
            </c:ext>
          </c:extLst>
        </c:ser>
        <c:dLbls>
          <c:dLblPos val="ctr"/>
          <c:showLegendKey val="0"/>
          <c:showVal val="1"/>
          <c:showCatName val="0"/>
          <c:showSerName val="0"/>
          <c:showPercent val="0"/>
          <c:showBubbleSize val="0"/>
        </c:dLbls>
        <c:gapWidth val="50"/>
        <c:overlap val="100"/>
        <c:axId val="-483561760"/>
        <c:axId val="-483557952"/>
      </c:barChart>
      <c:catAx>
        <c:axId val="-483561760"/>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483557952"/>
        <c:crosses val="autoZero"/>
        <c:auto val="1"/>
        <c:lblAlgn val="ctr"/>
        <c:lblOffset val="100"/>
        <c:noMultiLvlLbl val="0"/>
      </c:catAx>
      <c:valAx>
        <c:axId val="-483557952"/>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crossAx val="-4835617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fr-FR"/>
        </a:p>
      </c:txPr>
    </c:legend>
    <c:plotVisOnly val="1"/>
    <c:dispBlanksAs val="gap"/>
    <c:showDLblsOverMax val="0"/>
  </c:chart>
  <c:spPr>
    <a:noFill/>
    <a:ln>
      <a:noFill/>
    </a:ln>
    <a:effectLst/>
  </c:spPr>
  <c:txPr>
    <a:bodyPr/>
    <a:lstStyle/>
    <a:p>
      <a:pPr>
        <a:defRPr sz="1400" baseline="0">
          <a:solidFill>
            <a:schemeClr val="tx1"/>
          </a:solidFill>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3.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CEA32-0472-4F7B-A106-DF6AC996DC52}" type="datetimeFigureOut">
              <a:rPr lang="en-US" smtClean="0"/>
              <a:t>9/3/2020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6F956A-8303-4968-BA65-E08AFF42E8A0}" type="slidenum">
              <a:rPr lang="en-US" smtClean="0"/>
              <a:t>‹N°›</a:t>
            </a:fld>
            <a:endParaRPr lang="en-US"/>
          </a:p>
        </p:txBody>
      </p:sp>
    </p:spTree>
    <p:extLst>
      <p:ext uri="{BB962C8B-B14F-4D97-AF65-F5344CB8AC3E}">
        <p14:creationId xmlns:p14="http://schemas.microsoft.com/office/powerpoint/2010/main" val="3971184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A6F956A-8303-4968-BA65-E08AFF42E8A0}" type="slidenum">
              <a:rPr lang="en-US" smtClean="0"/>
              <a:t>1</a:t>
            </a:fld>
            <a:endParaRPr lang="en-US"/>
          </a:p>
        </p:txBody>
      </p:sp>
    </p:spTree>
    <p:extLst>
      <p:ext uri="{BB962C8B-B14F-4D97-AF65-F5344CB8AC3E}">
        <p14:creationId xmlns:p14="http://schemas.microsoft.com/office/powerpoint/2010/main" val="3204681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4173243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4071688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1234828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547902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919817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1343967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DA6F956A-8303-4968-BA65-E08AFF42E8A0}" type="slidenum">
              <a:rPr lang="en-US" smtClean="0"/>
              <a:t>20</a:t>
            </a:fld>
            <a:endParaRPr lang="en-US"/>
          </a:p>
        </p:txBody>
      </p:sp>
    </p:spTree>
    <p:extLst>
      <p:ext uri="{BB962C8B-B14F-4D97-AF65-F5344CB8AC3E}">
        <p14:creationId xmlns:p14="http://schemas.microsoft.com/office/powerpoint/2010/main" val="1925848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Utilisez</a:t>
            </a:r>
            <a:r>
              <a:rPr lang="en-US" dirty="0"/>
              <a:t> </a:t>
            </a:r>
            <a:r>
              <a:rPr lang="en-US" dirty="0" err="1"/>
              <a:t>une</a:t>
            </a:r>
            <a:r>
              <a:rPr lang="en-US" dirty="0"/>
              <a:t> photo </a:t>
            </a:r>
            <a:r>
              <a:rPr lang="en-US" dirty="0" err="1"/>
              <a:t>venant</a:t>
            </a:r>
            <a:r>
              <a:rPr lang="en-US" dirty="0"/>
              <a:t> de </a:t>
            </a:r>
            <a:r>
              <a:rPr lang="en-US" dirty="0" err="1"/>
              <a:t>votre</a:t>
            </a:r>
            <a:r>
              <a:rPr lang="en-US" dirty="0"/>
              <a:t> pays.</a:t>
            </a:r>
          </a:p>
        </p:txBody>
      </p:sp>
      <p:sp>
        <p:nvSpPr>
          <p:cNvPr id="4" name="Slide Number Placeholder 3"/>
          <p:cNvSpPr>
            <a:spLocks noGrp="1"/>
          </p:cNvSpPr>
          <p:nvPr>
            <p:ph type="sldNum" sz="quarter" idx="10"/>
          </p:nvPr>
        </p:nvSpPr>
        <p:spPr/>
        <p:txBody>
          <a:bodyPr/>
          <a:lstStyle/>
          <a:p>
            <a:fld id="{DA6F956A-8303-4968-BA65-E08AFF42E8A0}" type="slidenum">
              <a:rPr lang="en-US" smtClean="0"/>
              <a:t>22</a:t>
            </a:fld>
            <a:endParaRPr lang="en-US"/>
          </a:p>
        </p:txBody>
      </p:sp>
    </p:spTree>
    <p:extLst>
      <p:ext uri="{BB962C8B-B14F-4D97-AF65-F5344CB8AC3E}">
        <p14:creationId xmlns:p14="http://schemas.microsoft.com/office/powerpoint/2010/main" val="2906034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Utilisez</a:t>
            </a:r>
            <a:r>
              <a:rPr lang="en-US" dirty="0"/>
              <a:t> </a:t>
            </a:r>
            <a:r>
              <a:rPr lang="en-US" dirty="0" err="1"/>
              <a:t>une</a:t>
            </a:r>
            <a:r>
              <a:rPr lang="en-US" dirty="0"/>
              <a:t> photo </a:t>
            </a:r>
            <a:r>
              <a:rPr lang="en-US" dirty="0" err="1"/>
              <a:t>venant</a:t>
            </a:r>
            <a:r>
              <a:rPr lang="en-US" dirty="0"/>
              <a:t> de </a:t>
            </a:r>
            <a:r>
              <a:rPr lang="en-US" dirty="0" err="1"/>
              <a:t>votre</a:t>
            </a:r>
            <a:r>
              <a:rPr lang="en-US" dirty="0"/>
              <a:t> pays.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1056635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3296679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Notez que le contexte général et la section sur la méthodologie ont été simplifiés pour donner juste ce que la plupart de l’audience veut savoir.</a:t>
            </a:r>
          </a:p>
          <a:p>
            <a:r>
              <a:rPr lang="fr-FR" dirty="0"/>
              <a:t>Du moins, ayez à votre disposition des informations additionnelles sur le contexte et la méthodologie pour répondre à d’éventuelles questions.</a:t>
            </a:r>
          </a:p>
        </p:txBody>
      </p:sp>
      <p:sp>
        <p:nvSpPr>
          <p:cNvPr id="4" name="Slide Number Placeholder 3"/>
          <p:cNvSpPr>
            <a:spLocks noGrp="1"/>
          </p:cNvSpPr>
          <p:nvPr>
            <p:ph type="sldNum" sz="quarter" idx="10"/>
          </p:nvPr>
        </p:nvSpPr>
        <p:spPr/>
        <p:txBody>
          <a:bodyPr/>
          <a:lstStyle/>
          <a:p>
            <a:fld id="{DA6F956A-8303-4968-BA65-E08AFF42E8A0}" type="slidenum">
              <a:rPr lang="en-US" smtClean="0"/>
              <a:t>3</a:t>
            </a:fld>
            <a:endParaRPr lang="en-US"/>
          </a:p>
        </p:txBody>
      </p:sp>
    </p:spTree>
    <p:extLst>
      <p:ext uri="{BB962C8B-B14F-4D97-AF65-F5344CB8AC3E}">
        <p14:creationId xmlns:p14="http://schemas.microsoft.com/office/powerpoint/2010/main" val="6939787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373470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869829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33073346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274551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17147341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16745192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4097577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3468323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Utilisez</a:t>
            </a:r>
            <a:r>
              <a:rPr lang="en-US" dirty="0"/>
              <a:t> </a:t>
            </a:r>
            <a:r>
              <a:rPr lang="en-US" dirty="0" err="1"/>
              <a:t>une</a:t>
            </a:r>
            <a:r>
              <a:rPr lang="en-US" dirty="0"/>
              <a:t> photo </a:t>
            </a:r>
            <a:r>
              <a:rPr lang="en-US" dirty="0" err="1"/>
              <a:t>venant</a:t>
            </a:r>
            <a:r>
              <a:rPr lang="en-US" dirty="0"/>
              <a:t> de </a:t>
            </a:r>
            <a:r>
              <a:rPr lang="en-US" dirty="0" err="1"/>
              <a:t>votre</a:t>
            </a:r>
            <a:r>
              <a:rPr lang="en-US" dirty="0"/>
              <a:t> pays.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717340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7213683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dirty="0"/>
              <a:t>En option</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entury Gothic" pitchFamily="34" charset="0"/>
                <a:ea typeface="MS PGothic" pitchFamily="34" charset="-128"/>
              </a:defRPr>
            </a:lvl1pPr>
            <a:lvl2pPr marL="742950" indent="-285750" eaLnBrk="0" hangingPunct="0">
              <a:defRPr sz="2400">
                <a:solidFill>
                  <a:schemeClr val="tx1"/>
                </a:solidFill>
                <a:latin typeface="Century Gothic" pitchFamily="34" charset="0"/>
                <a:ea typeface="MS PGothic" pitchFamily="34" charset="-128"/>
              </a:defRPr>
            </a:lvl2pPr>
            <a:lvl3pPr marL="1143000" indent="-228600" eaLnBrk="0" hangingPunct="0">
              <a:defRPr sz="2400">
                <a:solidFill>
                  <a:schemeClr val="tx1"/>
                </a:solidFill>
                <a:latin typeface="Century Gothic" pitchFamily="34" charset="0"/>
                <a:ea typeface="MS PGothic" pitchFamily="34" charset="-128"/>
              </a:defRPr>
            </a:lvl3pPr>
            <a:lvl4pPr marL="1600200" indent="-228600" eaLnBrk="0" hangingPunct="0">
              <a:defRPr sz="2400">
                <a:solidFill>
                  <a:schemeClr val="tx1"/>
                </a:solidFill>
                <a:latin typeface="Century Gothic" pitchFamily="34" charset="0"/>
                <a:ea typeface="MS PGothic" pitchFamily="34" charset="-128"/>
              </a:defRPr>
            </a:lvl4pPr>
            <a:lvl5pPr marL="2057400" indent="-228600" eaLnBrk="0" hangingPunct="0">
              <a:defRPr sz="2400">
                <a:solidFill>
                  <a:schemeClr val="tx1"/>
                </a:solidFill>
                <a:latin typeface="Century Gothic" pitchFamily="34" charset="0"/>
                <a:ea typeface="MS PGothic" pitchFamily="34" charset="-128"/>
              </a:defRPr>
            </a:lvl5pPr>
            <a:lvl6pPr marL="25146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6pPr>
            <a:lvl7pPr marL="29718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7pPr>
            <a:lvl8pPr marL="34290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8pPr>
            <a:lvl9pPr marL="3886200" indent="-228600" defTabSz="457200" eaLnBrk="0" fontAlgn="base" hangingPunct="0">
              <a:spcBef>
                <a:spcPct val="0"/>
              </a:spcBef>
              <a:spcAft>
                <a:spcPct val="0"/>
              </a:spcAft>
              <a:defRPr sz="2400">
                <a:solidFill>
                  <a:schemeClr val="tx1"/>
                </a:solidFill>
                <a:latin typeface="Century Gothic" pitchFamily="34" charset="0"/>
                <a:ea typeface="MS PGothic" pitchFamily="34" charset="-128"/>
              </a:defRPr>
            </a:lvl9pPr>
          </a:lstStyle>
          <a:p>
            <a:pPr eaLnBrk="1" hangingPunct="1"/>
            <a:fld id="{DBA15CA8-7054-490E-A8CA-D6B97D460D97}" type="slidenum">
              <a:rPr lang="en-US" sz="1200">
                <a:solidFill>
                  <a:srgbClr val="000000"/>
                </a:solidFill>
              </a:rPr>
              <a:pPr eaLnBrk="1" hangingPunct="1"/>
              <a:t>4</a:t>
            </a:fld>
            <a:endParaRPr lang="en-US" sz="1200">
              <a:solidFill>
                <a:srgbClr val="000000"/>
              </a:solidFill>
            </a:endParaRPr>
          </a:p>
        </p:txBody>
      </p:sp>
    </p:spTree>
    <p:extLst>
      <p:ext uri="{BB962C8B-B14F-4D97-AF65-F5344CB8AC3E}">
        <p14:creationId xmlns:p14="http://schemas.microsoft.com/office/powerpoint/2010/main" val="2593087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18548625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Utilisez</a:t>
            </a:r>
            <a:r>
              <a:rPr lang="en-US" dirty="0"/>
              <a:t> </a:t>
            </a:r>
            <a:r>
              <a:rPr lang="en-US" dirty="0" err="1"/>
              <a:t>une</a:t>
            </a:r>
            <a:r>
              <a:rPr lang="en-US" dirty="0"/>
              <a:t> photo </a:t>
            </a:r>
            <a:r>
              <a:rPr lang="en-US" dirty="0" err="1"/>
              <a:t>venant</a:t>
            </a:r>
            <a:r>
              <a:rPr lang="en-US" dirty="0"/>
              <a:t> de </a:t>
            </a:r>
            <a:r>
              <a:rPr lang="en-US" dirty="0" err="1"/>
              <a:t>votre</a:t>
            </a:r>
            <a:r>
              <a:rPr lang="en-US" dirty="0"/>
              <a:t> pays.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14161255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18245152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A6F956A-8303-4968-BA65-E08AFF42E8A0}" type="slidenum">
              <a:rPr lang="en-US" smtClean="0"/>
              <a:t>40</a:t>
            </a:fld>
            <a:endParaRPr lang="en-US"/>
          </a:p>
        </p:txBody>
      </p:sp>
    </p:spTree>
    <p:extLst>
      <p:ext uri="{BB962C8B-B14F-4D97-AF65-F5344CB8AC3E}">
        <p14:creationId xmlns:p14="http://schemas.microsoft.com/office/powerpoint/2010/main" val="227264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A6F956A-8303-4968-BA65-E08AFF42E8A0}" type="slidenum">
              <a:rPr lang="en-US" smtClean="0"/>
              <a:t>5</a:t>
            </a:fld>
            <a:endParaRPr lang="en-US"/>
          </a:p>
        </p:txBody>
      </p:sp>
    </p:spTree>
    <p:extLst>
      <p:ext uri="{BB962C8B-B14F-4D97-AF65-F5344CB8AC3E}">
        <p14:creationId xmlns:p14="http://schemas.microsoft.com/office/powerpoint/2010/main" val="8424469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Utilisez</a:t>
            </a:r>
            <a:r>
              <a:rPr lang="en-US" dirty="0"/>
              <a:t> </a:t>
            </a:r>
            <a:r>
              <a:rPr lang="en-US" dirty="0" err="1"/>
              <a:t>une</a:t>
            </a:r>
            <a:r>
              <a:rPr lang="en-US" dirty="0"/>
              <a:t> photo </a:t>
            </a:r>
            <a:r>
              <a:rPr lang="en-US" dirty="0" err="1"/>
              <a:t>venant</a:t>
            </a:r>
            <a:r>
              <a:rPr lang="en-US" dirty="0"/>
              <a:t> de </a:t>
            </a:r>
            <a:r>
              <a:rPr lang="en-US" dirty="0" err="1"/>
              <a:t>votre</a:t>
            </a:r>
            <a:r>
              <a:rPr lang="en-US" dirty="0"/>
              <a:t> pays.</a:t>
            </a:r>
          </a:p>
        </p:txBody>
      </p:sp>
      <p:sp>
        <p:nvSpPr>
          <p:cNvPr id="4" name="Slide Number Placeholder 3"/>
          <p:cNvSpPr>
            <a:spLocks noGrp="1"/>
          </p:cNvSpPr>
          <p:nvPr>
            <p:ph type="sldNum" sz="quarter" idx="10"/>
          </p:nvPr>
        </p:nvSpPr>
        <p:spPr/>
        <p:txBody>
          <a:bodyPr/>
          <a:lstStyle/>
          <a:p>
            <a:fld id="{DA6F956A-8303-4968-BA65-E08AFF42E8A0}" type="slidenum">
              <a:rPr lang="en-US" smtClean="0"/>
              <a:t>6</a:t>
            </a:fld>
            <a:endParaRPr lang="en-US"/>
          </a:p>
        </p:txBody>
      </p:sp>
    </p:spTree>
    <p:extLst>
      <p:ext uri="{BB962C8B-B14F-4D97-AF65-F5344CB8AC3E}">
        <p14:creationId xmlns:p14="http://schemas.microsoft.com/office/powerpoint/2010/main" val="227512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524757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1839723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3256659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A6F956A-8303-4968-BA65-E08AFF42E8A0}" type="slidenum">
              <a:rPr kumimoji="0" lang="en-US" sz="1200" b="0" i="0" u="none" strike="noStrike" kern="1200" cap="none" spc="0" normalizeH="0" baseline="0" noProof="0" smtClean="0">
                <a:ln>
                  <a:noFill/>
                </a:ln>
                <a:solidFill>
                  <a:prstClr val="black"/>
                </a:solidFill>
                <a:effectLst/>
                <a:uLnTx/>
                <a:uFillTx/>
                <a:latin typeface="Century Gothic" charset="0"/>
                <a:ea typeface="MS PGothic"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entury Gothic" charset="0"/>
              <a:ea typeface="MS PGothic" charset="0"/>
            </a:endParaRPr>
          </a:p>
        </p:txBody>
      </p:sp>
    </p:spTree>
    <p:extLst>
      <p:ext uri="{BB962C8B-B14F-4D97-AF65-F5344CB8AC3E}">
        <p14:creationId xmlns:p14="http://schemas.microsoft.com/office/powerpoint/2010/main" val="2701679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7"/>
          <p:cNvSpPr>
            <a:spLocks noChangeArrowheads="1"/>
          </p:cNvSpPr>
          <p:nvPr/>
        </p:nvSpPr>
        <p:spPr bwMode="auto">
          <a:xfrm>
            <a:off x="-69850" y="1843088"/>
            <a:ext cx="9274175" cy="2940050"/>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7"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1778000"/>
            <a:ext cx="5383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ic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7513"/>
            <a:ext cx="1416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249238" y="249238"/>
            <a:ext cx="2189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r>
              <a:rPr lang="en-US" sz="800">
                <a:solidFill>
                  <a:srgbClr val="7F7F7F"/>
                </a:solidFill>
              </a:rPr>
              <a:t>WWW.AFROBAROMETER.ORG</a:t>
            </a:r>
          </a:p>
        </p:txBody>
      </p:sp>
      <p:cxnSp>
        <p:nvCxnSpPr>
          <p:cNvPr id="12" name="Straight Connector 11"/>
          <p:cNvCxnSpPr/>
          <p:nvPr/>
        </p:nvCxnSpPr>
        <p:spPr>
          <a:xfrm flipH="1">
            <a:off x="284163" y="66484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84723" y="2549487"/>
            <a:ext cx="8623747" cy="854555"/>
          </a:xfrm>
        </p:spPr>
        <p:txBody>
          <a:bodyPr>
            <a:normAutofit/>
          </a:bodyPr>
          <a:lstStyle>
            <a:lvl1pPr algn="l">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84723" y="3417305"/>
            <a:ext cx="8623747" cy="590413"/>
          </a:xfrm>
        </p:spPr>
        <p:txBody>
          <a:bodyPr>
            <a:normAutofit/>
          </a:bodyPr>
          <a:lstStyle>
            <a:lvl1pPr marL="0" indent="0" algn="l">
              <a:buNone/>
              <a:defRPr sz="2400">
                <a:solidFill>
                  <a:srgbClr val="62626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Text Placeholder 18"/>
          <p:cNvSpPr>
            <a:spLocks noGrp="1"/>
          </p:cNvSpPr>
          <p:nvPr>
            <p:ph type="body" sz="quarter" idx="11"/>
          </p:nvPr>
        </p:nvSpPr>
        <p:spPr>
          <a:xfrm>
            <a:off x="197923" y="6373618"/>
            <a:ext cx="2781300" cy="174625"/>
          </a:xfrm>
        </p:spPr>
        <p:txBody>
          <a:bodyPr>
            <a:noAutofit/>
          </a:bodyPr>
          <a:lstStyle>
            <a:lvl1pPr marL="0" indent="0">
              <a:buNone/>
              <a:defRPr sz="800">
                <a:solidFill>
                  <a:schemeClr val="tx1">
                    <a:lumMod val="50000"/>
                    <a:lumOff val="50000"/>
                  </a:schemeClr>
                </a:solidFill>
                <a:latin typeface="Century Gothic"/>
                <a:cs typeface="Century Gothic"/>
              </a:defRPr>
            </a:lvl1pPr>
            <a:lvl2pPr>
              <a:defRPr sz="1050"/>
            </a:lvl2pPr>
            <a:lvl3pPr>
              <a:defRPr sz="1000"/>
            </a:lvl3pPr>
            <a:lvl4pPr>
              <a:defRPr sz="900"/>
            </a:lvl4pPr>
            <a:lvl5pPr>
              <a:defRPr sz="900"/>
            </a:lvl5pPr>
          </a:lstStyle>
          <a:p>
            <a:pPr lvl="0"/>
            <a:r>
              <a:rPr lang="en-US"/>
              <a:t>Click to edit Master text styles</a:t>
            </a:r>
          </a:p>
        </p:txBody>
      </p:sp>
      <p:sp>
        <p:nvSpPr>
          <p:cNvPr id="23" name="Picture Placeholder 22"/>
          <p:cNvSpPr>
            <a:spLocks noGrp="1"/>
          </p:cNvSpPr>
          <p:nvPr>
            <p:ph type="pic" sz="quarter" idx="12"/>
          </p:nvPr>
        </p:nvSpPr>
        <p:spPr>
          <a:xfrm>
            <a:off x="284163" y="4976813"/>
            <a:ext cx="1620837" cy="1292225"/>
          </a:xfrm>
        </p:spPr>
        <p:txBody>
          <a:bodyPr rtlCol="0">
            <a:normAutofit/>
          </a:bodyPr>
          <a:lstStyle>
            <a:lvl1pPr marL="0" indent="0">
              <a:buNone/>
              <a:defRPr sz="1400"/>
            </a:lvl1pPr>
          </a:lstStyle>
          <a:p>
            <a:pPr lvl="0"/>
            <a:r>
              <a:rPr lang="en-US" noProof="0"/>
              <a:t>Click icon to add picture</a:t>
            </a:r>
            <a:endParaRPr lang="en-US" noProof="0" dirty="0"/>
          </a:p>
        </p:txBody>
      </p:sp>
      <p:sp>
        <p:nvSpPr>
          <p:cNvPr id="13" name="Date Placeholder 3"/>
          <p:cNvSpPr>
            <a:spLocks noGrp="1"/>
          </p:cNvSpPr>
          <p:nvPr>
            <p:ph type="dt" sz="half" idx="13"/>
          </p:nvPr>
        </p:nvSpPr>
        <p:spPr>
          <a:xfrm>
            <a:off x="6775450" y="6138863"/>
            <a:ext cx="2133600" cy="393700"/>
          </a:xfrm>
        </p:spPr>
        <p:txBody>
          <a:bodyPr/>
          <a:lstStyle>
            <a:lvl1pPr algn="r">
              <a:defRPr sz="2400" b="1"/>
            </a:lvl1pPr>
          </a:lstStyle>
          <a:p>
            <a:pPr>
              <a:defRPr/>
            </a:pPr>
            <a:fld id="{25E8B615-3EB9-9F4D-82E4-C7661B16B1C1}" type="datetimeFigureOut">
              <a:rPr lang="en-US" smtClean="0"/>
              <a:pPr>
                <a:defRPr/>
              </a:pPr>
              <a:t>9/3/2020</a:t>
            </a:fld>
            <a:endParaRPr lang="en-US"/>
          </a:p>
        </p:txBody>
      </p:sp>
      <p:pic>
        <p:nvPicPr>
          <p:cNvPr id="14" name="Picture 13">
            <a:extLst>
              <a:ext uri="{FF2B5EF4-FFF2-40B4-BE49-F238E27FC236}">
                <a16:creationId xmlns:a16="http://schemas.microsoft.com/office/drawing/2014/main" xmlns="" id="{0E669F4B-E2AC-4976-B0F6-F021CD88F9A7}"/>
              </a:ext>
            </a:extLst>
          </p:cNvPr>
          <p:cNvPicPr>
            <a:picLocks noChangeAspect="1"/>
          </p:cNvPicPr>
          <p:nvPr userDrawn="1"/>
        </p:nvPicPr>
        <p:blipFill>
          <a:blip r:embed="rId5"/>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3708060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Graph Layout">
    <p:spTree>
      <p:nvGrpSpPr>
        <p:cNvPr id="1" name=""/>
        <p:cNvGrpSpPr/>
        <p:nvPr/>
      </p:nvGrpSpPr>
      <p:grpSpPr>
        <a:xfrm>
          <a:off x="0" y="0"/>
          <a:ext cx="0" cy="0"/>
          <a:chOff x="0" y="0"/>
          <a:chExt cx="0" cy="0"/>
        </a:xfrm>
      </p:grpSpPr>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cxnSp>
        <p:nvCxnSpPr>
          <p:cNvPr id="10" name="Straight Connector 9"/>
          <p:cNvCxnSpPr/>
          <p:nvPr/>
        </p:nvCxnSpPr>
        <p:spPr>
          <a:xfrm flipH="1">
            <a:off x="284163" y="62420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457200" y="274638"/>
            <a:ext cx="8229600" cy="559767"/>
          </a:xfrm>
          <a:ln>
            <a:solidFill>
              <a:schemeClr val="tx1">
                <a:lumMod val="75000"/>
                <a:lumOff val="25000"/>
              </a:schemeClr>
            </a:solidFill>
            <a:prstDash val="sysDash"/>
          </a:ln>
        </p:spPr>
        <p:txBody>
          <a:bodyPr>
            <a:normAutofit/>
          </a:bodyPr>
          <a:lstStyle>
            <a:lvl1pPr algn="ctr">
              <a:defRPr sz="2000"/>
            </a:lvl1pPr>
          </a:lstStyle>
          <a:p>
            <a:r>
              <a:rPr lang="en-US"/>
              <a:t>Click to edit Master title style</a:t>
            </a:r>
            <a:endParaRPr lang="en-US" dirty="0"/>
          </a:p>
        </p:txBody>
      </p:sp>
      <p:sp>
        <p:nvSpPr>
          <p:cNvPr id="9" name="Text Placeholder 8"/>
          <p:cNvSpPr>
            <a:spLocks noGrp="1"/>
          </p:cNvSpPr>
          <p:nvPr>
            <p:ph type="body" sz="quarter" idx="13"/>
          </p:nvPr>
        </p:nvSpPr>
        <p:spPr>
          <a:xfrm>
            <a:off x="405512" y="5784493"/>
            <a:ext cx="6284913" cy="382587"/>
          </a:xfrm>
        </p:spPr>
        <p:txBody>
          <a:bodyPr>
            <a:noAutofit/>
          </a:bodyPr>
          <a:lstStyle>
            <a:lvl1pPr marL="0" indent="0">
              <a:buNone/>
              <a:defRPr sz="1400">
                <a:latin typeface="Century Gothic"/>
                <a:cs typeface="Century Gothic"/>
              </a:defRPr>
            </a:lvl1pPr>
            <a:lvl2pPr>
              <a:defRPr sz="1400"/>
            </a:lvl2pPr>
            <a:lvl3pPr>
              <a:defRPr sz="1200"/>
            </a:lvl3pPr>
            <a:lvl4pPr>
              <a:defRPr sz="1100"/>
            </a:lvl4pPr>
            <a:lvl5pPr>
              <a:defRPr sz="1100"/>
            </a:lvl5pPr>
          </a:lstStyle>
          <a:p>
            <a:pPr lvl="0"/>
            <a:r>
              <a:rPr lang="en-US"/>
              <a:t>Click to edit Master text styles</a:t>
            </a:r>
          </a:p>
        </p:txBody>
      </p:sp>
      <p:sp>
        <p:nvSpPr>
          <p:cNvPr id="16" name="Picture Placeholder 22"/>
          <p:cNvSpPr>
            <a:spLocks noGrp="1"/>
          </p:cNvSpPr>
          <p:nvPr>
            <p:ph type="pic" sz="quarter" idx="12"/>
          </p:nvPr>
        </p:nvSpPr>
        <p:spPr>
          <a:xfrm>
            <a:off x="4362055" y="6298653"/>
            <a:ext cx="905088" cy="457536"/>
          </a:xfrm>
        </p:spPr>
        <p:txBody>
          <a:bodyPr rtlCol="0">
            <a:normAutofit/>
          </a:bodyPr>
          <a:lstStyle>
            <a:lvl1pPr marL="0" indent="0">
              <a:buNone/>
              <a:defRPr sz="1050"/>
            </a:lvl1pPr>
          </a:lstStyle>
          <a:p>
            <a:pPr lvl="0"/>
            <a:r>
              <a:rPr lang="en-US" noProof="0"/>
              <a:t>Click icon to add picture</a:t>
            </a:r>
            <a:endParaRPr lang="en-US" noProof="0" dirty="0"/>
          </a:p>
        </p:txBody>
      </p:sp>
      <p:sp>
        <p:nvSpPr>
          <p:cNvPr id="21" name="Chart Placeholder 20"/>
          <p:cNvSpPr>
            <a:spLocks noGrp="1"/>
          </p:cNvSpPr>
          <p:nvPr>
            <p:ph type="chart" sz="quarter" idx="15"/>
          </p:nvPr>
        </p:nvSpPr>
        <p:spPr>
          <a:xfrm>
            <a:off x="457200" y="974725"/>
            <a:ext cx="8229600" cy="4664075"/>
          </a:xfrm>
        </p:spPr>
        <p:txBody>
          <a:bodyPr rtlCol="0">
            <a:normAutofit/>
          </a:bodyPr>
          <a:lstStyle/>
          <a:p>
            <a:pPr lvl="0"/>
            <a:r>
              <a:rPr lang="en-US" noProof="0"/>
              <a:t>Click icon to add chart</a:t>
            </a:r>
          </a:p>
        </p:txBody>
      </p:sp>
      <p:sp>
        <p:nvSpPr>
          <p:cNvPr id="13" name="Slide Number Placeholder 5"/>
          <p:cNvSpPr>
            <a:spLocks noGrp="1"/>
          </p:cNvSpPr>
          <p:nvPr>
            <p:ph type="sldNum" sz="quarter" idx="16"/>
          </p:nvPr>
        </p:nvSpPr>
        <p:spPr>
          <a:xfrm>
            <a:off x="6807200" y="6465888"/>
            <a:ext cx="2133600" cy="365125"/>
          </a:xfrm>
        </p:spPr>
        <p:txBody>
          <a:bodyPr/>
          <a:lstStyle>
            <a:lvl1pPr>
              <a:defRPr/>
            </a:lvl1pPr>
          </a:lstStyle>
          <a:p>
            <a:pPr>
              <a:defRPr/>
            </a:pPr>
            <a:fld id="{2238F377-1CC9-D747-9286-773277BE5713}" type="slidenum">
              <a:rPr lang="en-US" smtClean="0"/>
              <a:pPr>
                <a:defRPr/>
              </a:pPr>
              <a:t>‹N°›</a:t>
            </a:fld>
            <a:endParaRPr lang="en-US"/>
          </a:p>
        </p:txBody>
      </p:sp>
      <p:pic>
        <p:nvPicPr>
          <p:cNvPr id="4" name="Picture 3">
            <a:extLst>
              <a:ext uri="{FF2B5EF4-FFF2-40B4-BE49-F238E27FC236}">
                <a16:creationId xmlns:a16="http://schemas.microsoft.com/office/drawing/2014/main" xmlns="" id="{A7DF71E5-BBC4-4EDA-B9E8-F61BB1AD085E}"/>
              </a:ext>
            </a:extLst>
          </p:cNvPr>
          <p:cNvPicPr>
            <a:picLocks noChangeAspect="1"/>
          </p:cNvPicPr>
          <p:nvPr userDrawn="1"/>
        </p:nvPicPr>
        <p:blipFill>
          <a:blip r:embed="rId2"/>
          <a:stretch>
            <a:fillRect/>
          </a:stretch>
        </p:blipFill>
        <p:spPr>
          <a:xfrm>
            <a:off x="171206" y="6243732"/>
            <a:ext cx="3839913" cy="619341"/>
          </a:xfrm>
          <a:prstGeom prst="rect">
            <a:avLst/>
          </a:prstGeom>
        </p:spPr>
      </p:pic>
    </p:spTree>
    <p:extLst>
      <p:ext uri="{BB962C8B-B14F-4D97-AF65-F5344CB8AC3E}">
        <p14:creationId xmlns:p14="http://schemas.microsoft.com/office/powerpoint/2010/main" val="2222784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6" name="Rectangle 7"/>
          <p:cNvSpPr>
            <a:spLocks noChangeArrowheads="1"/>
          </p:cNvSpPr>
          <p:nvPr/>
        </p:nvSpPr>
        <p:spPr bwMode="auto">
          <a:xfrm>
            <a:off x="-69850" y="1843088"/>
            <a:ext cx="9274175" cy="2940050"/>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7"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1778000"/>
            <a:ext cx="5383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ic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7513"/>
            <a:ext cx="1416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249238" y="249238"/>
            <a:ext cx="2189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r>
              <a:rPr lang="en-US" sz="800">
                <a:solidFill>
                  <a:srgbClr val="7F7F7F"/>
                </a:solidFill>
              </a:rPr>
              <a:t>WWW.AFROBAROMETER.ORG</a:t>
            </a:r>
          </a:p>
        </p:txBody>
      </p:sp>
      <p:cxnSp>
        <p:nvCxnSpPr>
          <p:cNvPr id="12" name="Straight Connector 11"/>
          <p:cNvCxnSpPr/>
          <p:nvPr/>
        </p:nvCxnSpPr>
        <p:spPr>
          <a:xfrm flipH="1">
            <a:off x="284163" y="66484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84723" y="2549487"/>
            <a:ext cx="8623747" cy="854555"/>
          </a:xfrm>
        </p:spPr>
        <p:txBody>
          <a:bodyPr>
            <a:normAutofit/>
          </a:bodyPr>
          <a:lstStyle>
            <a:lvl1pPr algn="l">
              <a:defRPr sz="4000"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284723" y="3417305"/>
            <a:ext cx="8623747" cy="590413"/>
          </a:xfrm>
        </p:spPr>
        <p:txBody>
          <a:bodyPr>
            <a:norm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9" name="Text Placeholder 18"/>
          <p:cNvSpPr>
            <a:spLocks noGrp="1"/>
          </p:cNvSpPr>
          <p:nvPr>
            <p:ph type="body" sz="quarter" idx="11"/>
          </p:nvPr>
        </p:nvSpPr>
        <p:spPr>
          <a:xfrm>
            <a:off x="197923" y="6373618"/>
            <a:ext cx="2781300" cy="174625"/>
          </a:xfrm>
        </p:spPr>
        <p:txBody>
          <a:bodyPr>
            <a:noAutofit/>
          </a:bodyPr>
          <a:lstStyle>
            <a:lvl1pPr marL="0" indent="0">
              <a:buNone/>
              <a:defRPr sz="800">
                <a:solidFill>
                  <a:schemeClr val="tx1">
                    <a:lumMod val="50000"/>
                    <a:lumOff val="50000"/>
                  </a:schemeClr>
                </a:solidFill>
                <a:latin typeface="Century Gothic"/>
                <a:cs typeface="Century Gothic"/>
              </a:defRPr>
            </a:lvl1pPr>
            <a:lvl2pPr>
              <a:defRPr sz="1050"/>
            </a:lvl2pPr>
            <a:lvl3pPr>
              <a:defRPr sz="1000"/>
            </a:lvl3pPr>
            <a:lvl4pPr>
              <a:defRPr sz="900"/>
            </a:lvl4pPr>
            <a:lvl5pPr>
              <a:defRPr sz="900"/>
            </a:lvl5pPr>
          </a:lstStyle>
          <a:p>
            <a:pPr lvl="0"/>
            <a:r>
              <a:rPr lang="en-US"/>
              <a:t>Click to edit Master text styles</a:t>
            </a:r>
          </a:p>
        </p:txBody>
      </p:sp>
      <p:sp>
        <p:nvSpPr>
          <p:cNvPr id="23" name="Picture Placeholder 22"/>
          <p:cNvSpPr>
            <a:spLocks noGrp="1"/>
          </p:cNvSpPr>
          <p:nvPr>
            <p:ph type="pic" sz="quarter" idx="12"/>
          </p:nvPr>
        </p:nvSpPr>
        <p:spPr>
          <a:xfrm>
            <a:off x="284163" y="4976813"/>
            <a:ext cx="1620837" cy="1292225"/>
          </a:xfrm>
        </p:spPr>
        <p:txBody>
          <a:bodyPr rtlCol="0">
            <a:normAutofit/>
          </a:bodyPr>
          <a:lstStyle>
            <a:lvl1pPr marL="0" indent="0">
              <a:buNone/>
              <a:defRPr sz="1400"/>
            </a:lvl1pPr>
          </a:lstStyle>
          <a:p>
            <a:pPr lvl="0"/>
            <a:r>
              <a:rPr lang="en-US" noProof="0"/>
              <a:t>Click icon to add picture</a:t>
            </a:r>
            <a:endParaRPr lang="en-US" noProof="0" dirty="0"/>
          </a:p>
        </p:txBody>
      </p:sp>
      <p:pic>
        <p:nvPicPr>
          <p:cNvPr id="13" name="Picture 12">
            <a:extLst>
              <a:ext uri="{FF2B5EF4-FFF2-40B4-BE49-F238E27FC236}">
                <a16:creationId xmlns:a16="http://schemas.microsoft.com/office/drawing/2014/main" xmlns="" id="{3823EA95-B0E3-457C-A97B-6F1CD54B3C09}"/>
              </a:ext>
            </a:extLst>
          </p:cNvPr>
          <p:cNvPicPr>
            <a:picLocks noChangeAspect="1"/>
          </p:cNvPicPr>
          <p:nvPr userDrawn="1"/>
        </p:nvPicPr>
        <p:blipFill>
          <a:blip r:embed="rId5"/>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1135072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195999"/>
            <a:ext cx="6303962" cy="1074075"/>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49238" y="1481752"/>
            <a:ext cx="8698872" cy="434333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9" name="Picture 8">
            <a:extLst>
              <a:ext uri="{FF2B5EF4-FFF2-40B4-BE49-F238E27FC236}">
                <a16:creationId xmlns:a16="http://schemas.microsoft.com/office/drawing/2014/main" xmlns="" id="{32734FA2-D9EE-4102-A267-27134BCC4F6D}"/>
              </a:ext>
            </a:extLst>
          </p:cNvPr>
          <p:cNvPicPr>
            <a:picLocks noChangeAspect="1"/>
          </p:cNvPicPr>
          <p:nvPr userDrawn="1"/>
        </p:nvPicPr>
        <p:blipFill>
          <a:blip r:embed="rId2"/>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1722825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307639" cy="1143000"/>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249238" y="1600201"/>
            <a:ext cx="4246562" cy="42406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292070" cy="424063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2"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3" name="Picture 12">
            <a:extLst>
              <a:ext uri="{FF2B5EF4-FFF2-40B4-BE49-F238E27FC236}">
                <a16:creationId xmlns:a16="http://schemas.microsoft.com/office/drawing/2014/main" xmlns="" id="{8CB343DC-A390-4C92-AFCD-59B5F0E329D5}"/>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3906346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pic>
        <p:nvPicPr>
          <p:cNvPr id="8"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315022" cy="1143000"/>
          </a:xfrm>
        </p:spPr>
        <p:txBody>
          <a:bodyPr anchor="t">
            <a:normAutofit/>
          </a:bodyPr>
          <a:lstStyle>
            <a:lvl1pPr>
              <a:defRPr sz="2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249238" y="1535113"/>
            <a:ext cx="4248150"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49238" y="2174875"/>
            <a:ext cx="4248150"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30308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295245"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4"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3" name="Picture 12">
            <a:extLst>
              <a:ext uri="{FF2B5EF4-FFF2-40B4-BE49-F238E27FC236}">
                <a16:creationId xmlns:a16="http://schemas.microsoft.com/office/drawing/2014/main" xmlns="" id="{008FECE8-081E-4457-986B-46C6924EE736}"/>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2368060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pic>
        <p:nvPicPr>
          <p:cNvPr id="4"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icon.png"/>
          <p:cNvPicPr>
            <a:picLocks noChangeAspect="1"/>
          </p:cNvPicPr>
          <p:nvPr/>
        </p:nvPicPr>
        <p:blipFill>
          <a:blip r:embed="rId3">
            <a:alphaModFix amt="13000"/>
            <a:extLst>
              <a:ext uri="{28A0092B-C50C-407E-A947-70E740481C1C}">
                <a14:useLocalDpi xmlns:a14="http://schemas.microsoft.com/office/drawing/2010/main" val="0"/>
              </a:ext>
            </a:extLst>
          </a:blip>
          <a:srcRect/>
          <a:stretch>
            <a:fillRect/>
          </a:stretch>
        </p:blipFill>
        <p:spPr bwMode="auto">
          <a:xfrm>
            <a:off x="6211751" y="100162"/>
            <a:ext cx="2659063" cy="3265488"/>
          </a:xfrm>
          <a:prstGeom prst="rect">
            <a:avLst/>
          </a:prstGeom>
          <a:noFill/>
          <a:ln>
            <a:noFill/>
          </a:ln>
          <a:extLst>
            <a:ext uri="{909E8E84-426E-40DD-AFC4-6F175D3DCCD1}">
              <a14:hiddenFill xmlns:a14="http://schemas.microsoft.com/office/drawing/2010/main">
                <a:solidFill>
                  <a:srgbClr val="FFFFFF">
                    <a:alpha val="13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457200" y="274638"/>
            <a:ext cx="5900312" cy="1143000"/>
          </a:xfrm>
        </p:spPr>
        <p:txBody>
          <a:bodyPr anchor="t">
            <a:normAutofit/>
          </a:bodyPr>
          <a:lstStyle>
            <a:lvl1pPr>
              <a:defRPr sz="2800">
                <a:solidFill>
                  <a:schemeClr val="tx1"/>
                </a:solidFill>
              </a:defRPr>
            </a:lvl1pPr>
          </a:lstStyle>
          <a:p>
            <a:r>
              <a:rPr lang="en-US" dirty="0"/>
              <a:t>Click to edit Master title style</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883554A9-5435-A540-B58E-F005F2F92701}" type="slidenum">
              <a:rPr lang="en-US" smtClean="0"/>
              <a:pPr>
                <a:defRPr/>
              </a:pPr>
              <a:t>‹N°›</a:t>
            </a:fld>
            <a:endParaRPr lang="en-US"/>
          </a:p>
        </p:txBody>
      </p:sp>
      <p:pic>
        <p:nvPicPr>
          <p:cNvPr id="10" name="Picture 9">
            <a:extLst>
              <a:ext uri="{FF2B5EF4-FFF2-40B4-BE49-F238E27FC236}">
                <a16:creationId xmlns:a16="http://schemas.microsoft.com/office/drawing/2014/main" xmlns="" id="{9DA3DC61-0047-46B3-A7F6-C2D40EAD358B}"/>
              </a:ext>
            </a:extLst>
          </p:cNvPr>
          <p:cNvPicPr>
            <a:picLocks noChangeAspect="1"/>
          </p:cNvPicPr>
          <p:nvPr userDrawn="1"/>
        </p:nvPicPr>
        <p:blipFill>
          <a:blip r:embed="rId4"/>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28821692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2" name="Picture 11">
            <a:extLst>
              <a:ext uri="{FF2B5EF4-FFF2-40B4-BE49-F238E27FC236}">
                <a16:creationId xmlns:a16="http://schemas.microsoft.com/office/drawing/2014/main" xmlns="" id="{9DE122AD-D53D-467E-9BA8-0BBBF91AE165}"/>
              </a:ext>
            </a:extLst>
          </p:cNvPr>
          <p:cNvPicPr>
            <a:picLocks noChangeAspect="1"/>
          </p:cNvPicPr>
          <p:nvPr userDrawn="1"/>
        </p:nvPicPr>
        <p:blipFill>
          <a:blip r:embed="rId3"/>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13740435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Slide1">
    <p:spTree>
      <p:nvGrpSpPr>
        <p:cNvPr id="1" name=""/>
        <p:cNvGrpSpPr/>
        <p:nvPr/>
      </p:nvGrpSpPr>
      <p:grpSpPr>
        <a:xfrm>
          <a:off x="0" y="0"/>
          <a:ext cx="0" cy="0"/>
          <a:chOff x="0" y="0"/>
          <a:chExt cx="0" cy="0"/>
        </a:xfrm>
      </p:grpSpPr>
      <p:pic>
        <p:nvPicPr>
          <p:cNvPr id="7"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18543" y="-11695"/>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p:nvSpPr>
        <p:spPr bwMode="auto">
          <a:xfrm>
            <a:off x="-69850" y="1843088"/>
            <a:ext cx="9274175" cy="2940050"/>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9" name="Picture 10" descr="arrow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500" y="1778000"/>
            <a:ext cx="538321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1" descr="icon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17513"/>
            <a:ext cx="1416050"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2"/>
          <p:cNvSpPr txBox="1">
            <a:spLocks noChangeArrowheads="1"/>
          </p:cNvSpPr>
          <p:nvPr/>
        </p:nvSpPr>
        <p:spPr bwMode="auto">
          <a:xfrm>
            <a:off x="249238" y="249238"/>
            <a:ext cx="2189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entury Gothic" charset="0"/>
                <a:ea typeface="MS PGothic" charset="0"/>
                <a:cs typeface="MS PGothic" charset="0"/>
              </a:defRPr>
            </a:lvl1pPr>
            <a:lvl2pPr marL="742950" indent="-285750" eaLnBrk="0" hangingPunct="0">
              <a:defRPr sz="2400">
                <a:solidFill>
                  <a:schemeClr val="tx1"/>
                </a:solidFill>
                <a:latin typeface="Century Gothic" charset="0"/>
                <a:ea typeface="MS PGothic" charset="0"/>
                <a:cs typeface="MS PGothic" charset="0"/>
              </a:defRPr>
            </a:lvl2pPr>
            <a:lvl3pPr marL="1143000" indent="-228600" eaLnBrk="0" hangingPunct="0">
              <a:defRPr sz="2400">
                <a:solidFill>
                  <a:schemeClr val="tx1"/>
                </a:solidFill>
                <a:latin typeface="Century Gothic" charset="0"/>
                <a:ea typeface="MS PGothic" charset="0"/>
                <a:cs typeface="MS PGothic" charset="0"/>
              </a:defRPr>
            </a:lvl3pPr>
            <a:lvl4pPr marL="1600200" indent="-228600" eaLnBrk="0" hangingPunct="0">
              <a:defRPr sz="2400">
                <a:solidFill>
                  <a:schemeClr val="tx1"/>
                </a:solidFill>
                <a:latin typeface="Century Gothic" charset="0"/>
                <a:ea typeface="MS PGothic" charset="0"/>
                <a:cs typeface="MS PGothic" charset="0"/>
              </a:defRPr>
            </a:lvl4pPr>
            <a:lvl5pPr marL="2057400" indent="-228600" eaLnBrk="0" hangingPunct="0">
              <a:defRPr sz="2400">
                <a:solidFill>
                  <a:schemeClr val="tx1"/>
                </a:solidFill>
                <a:latin typeface="Century Gothic"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entury Gothic" charset="0"/>
                <a:ea typeface="MS PGothic" charset="0"/>
                <a:cs typeface="MS PGothic" charset="0"/>
              </a:defRPr>
            </a:lvl9pPr>
          </a:lstStyle>
          <a:p>
            <a:pPr eaLnBrk="1" hangingPunct="1"/>
            <a:r>
              <a:rPr lang="en-US" sz="800" dirty="0">
                <a:solidFill>
                  <a:srgbClr val="7F7F7F"/>
                </a:solidFill>
              </a:rPr>
              <a:t>WWW.AFROBAROMETER.ORG</a:t>
            </a:r>
          </a:p>
        </p:txBody>
      </p:sp>
      <p:cxnSp>
        <p:nvCxnSpPr>
          <p:cNvPr id="12" name="Straight Connector 11"/>
          <p:cNvCxnSpPr/>
          <p:nvPr/>
        </p:nvCxnSpPr>
        <p:spPr>
          <a:xfrm flipH="1">
            <a:off x="284163" y="6648450"/>
            <a:ext cx="8624887" cy="0"/>
          </a:xfrm>
          <a:prstGeom prst="line">
            <a:avLst/>
          </a:prstGeom>
          <a:ln w="3175"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284723" y="2549487"/>
            <a:ext cx="8623747" cy="854555"/>
          </a:xfrm>
        </p:spPr>
        <p:txBody>
          <a:bodyPr>
            <a:normAutofit/>
          </a:bodyPr>
          <a:lstStyle>
            <a:lvl1pPr algn="l">
              <a:defRPr sz="4000" b="1">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284723" y="3417305"/>
            <a:ext cx="8623747" cy="590413"/>
          </a:xfrm>
        </p:spPr>
        <p:txBody>
          <a:bodyPr>
            <a:normAutofit/>
          </a:bodyPr>
          <a:lstStyle>
            <a:lvl1pPr marL="0" indent="0" algn="l">
              <a:buNone/>
              <a:defRPr sz="24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9" name="Text Placeholder 18"/>
          <p:cNvSpPr>
            <a:spLocks noGrp="1"/>
          </p:cNvSpPr>
          <p:nvPr>
            <p:ph type="body" sz="quarter" idx="11"/>
          </p:nvPr>
        </p:nvSpPr>
        <p:spPr>
          <a:xfrm>
            <a:off x="197923" y="6373618"/>
            <a:ext cx="2781300" cy="174625"/>
          </a:xfrm>
        </p:spPr>
        <p:txBody>
          <a:bodyPr>
            <a:noAutofit/>
          </a:bodyPr>
          <a:lstStyle>
            <a:lvl1pPr marL="0" indent="0">
              <a:buNone/>
              <a:defRPr sz="800">
                <a:solidFill>
                  <a:schemeClr val="tx1">
                    <a:lumMod val="50000"/>
                    <a:lumOff val="50000"/>
                  </a:schemeClr>
                </a:solidFill>
                <a:latin typeface="Century Gothic"/>
                <a:cs typeface="Century Gothic"/>
              </a:defRPr>
            </a:lvl1pPr>
            <a:lvl2pPr>
              <a:defRPr sz="1050"/>
            </a:lvl2pPr>
            <a:lvl3pPr>
              <a:defRPr sz="1000"/>
            </a:lvl3pPr>
            <a:lvl4pPr>
              <a:defRPr sz="900"/>
            </a:lvl4pPr>
            <a:lvl5pPr>
              <a:defRPr sz="900"/>
            </a:lvl5pPr>
          </a:lstStyle>
          <a:p>
            <a:pPr lvl="0"/>
            <a:r>
              <a:rPr lang="en-US"/>
              <a:t>Click to edit Master text styles</a:t>
            </a:r>
          </a:p>
        </p:txBody>
      </p:sp>
      <p:sp>
        <p:nvSpPr>
          <p:cNvPr id="23" name="Picture Placeholder 22"/>
          <p:cNvSpPr>
            <a:spLocks noGrp="1"/>
          </p:cNvSpPr>
          <p:nvPr>
            <p:ph type="pic" sz="quarter" idx="12" hasCustomPrompt="1"/>
          </p:nvPr>
        </p:nvSpPr>
        <p:spPr>
          <a:xfrm>
            <a:off x="284163" y="4976813"/>
            <a:ext cx="1620837" cy="1292225"/>
          </a:xfrm>
        </p:spPr>
        <p:txBody>
          <a:bodyPr rtlCol="0">
            <a:normAutofit/>
          </a:bodyPr>
          <a:lstStyle>
            <a:lvl1pPr marL="0" indent="0">
              <a:buNone/>
              <a:defRPr sz="1400"/>
            </a:lvl1pPr>
          </a:lstStyle>
          <a:p>
            <a:pPr lvl="0"/>
            <a:r>
              <a:rPr lang="en-US" noProof="0" dirty="0"/>
              <a:t>Click icon to insert National Partner logo</a:t>
            </a:r>
          </a:p>
        </p:txBody>
      </p:sp>
      <p:sp>
        <p:nvSpPr>
          <p:cNvPr id="5" name="Picture Placeholder 4"/>
          <p:cNvSpPr>
            <a:spLocks noGrp="1"/>
          </p:cNvSpPr>
          <p:nvPr>
            <p:ph type="pic" sz="quarter" idx="14" hasCustomPrompt="1"/>
          </p:nvPr>
        </p:nvSpPr>
        <p:spPr>
          <a:xfrm>
            <a:off x="7071286" y="4976813"/>
            <a:ext cx="1620277" cy="1276389"/>
          </a:xfrm>
        </p:spPr>
        <p:txBody>
          <a:bodyPr/>
          <a:lstStyle>
            <a:lvl1pPr marL="0" indent="0">
              <a:buNone/>
              <a:defRPr sz="1400"/>
            </a:lvl1pPr>
          </a:lstStyle>
          <a:p>
            <a:r>
              <a:rPr lang="en-US" dirty="0"/>
              <a:t>Click icon to insert Core Partner logo</a:t>
            </a:r>
          </a:p>
        </p:txBody>
      </p:sp>
      <p:sp>
        <p:nvSpPr>
          <p:cNvPr id="18" name="Date Placeholder 17"/>
          <p:cNvSpPr>
            <a:spLocks noGrp="1"/>
          </p:cNvSpPr>
          <p:nvPr>
            <p:ph type="dt" sz="half" idx="15"/>
          </p:nvPr>
        </p:nvSpPr>
        <p:spPr/>
        <p:txBody>
          <a:bodyPr/>
          <a:lstStyle/>
          <a:p>
            <a:pPr>
              <a:defRPr/>
            </a:pPr>
            <a:fld id="{25E8B615-3EB9-9F4D-82E4-C7661B16B1C1}" type="datetimeFigureOut">
              <a:rPr lang="en-US" smtClean="0"/>
              <a:pPr>
                <a:defRPr/>
              </a:pPr>
              <a:t>9/3/2020</a:t>
            </a:fld>
            <a:endParaRPr lang="en-US"/>
          </a:p>
        </p:txBody>
      </p:sp>
      <p:sp>
        <p:nvSpPr>
          <p:cNvPr id="20" name="Footer Placeholder 19"/>
          <p:cNvSpPr>
            <a:spLocks noGrp="1"/>
          </p:cNvSpPr>
          <p:nvPr>
            <p:ph type="ftr" sz="quarter" idx="16"/>
          </p:nvPr>
        </p:nvSpPr>
        <p:spPr/>
        <p:txBody>
          <a:bodyPr/>
          <a:lstStyle/>
          <a:p>
            <a:pPr>
              <a:defRPr/>
            </a:pPr>
            <a:endParaRPr lang="en-US"/>
          </a:p>
        </p:txBody>
      </p:sp>
      <p:sp>
        <p:nvSpPr>
          <p:cNvPr id="21" name="Slide Number Placeholder 20"/>
          <p:cNvSpPr>
            <a:spLocks noGrp="1"/>
          </p:cNvSpPr>
          <p:nvPr>
            <p:ph type="sldNum" sz="quarter" idx="17"/>
          </p:nvPr>
        </p:nvSpPr>
        <p:spPr/>
        <p:txBody>
          <a:bodyPr/>
          <a:lstStyle/>
          <a:p>
            <a:pPr>
              <a:defRPr/>
            </a:pPr>
            <a:fld id="{DEF6CA63-793D-9E40-8E6F-CE430C44E2F5}" type="slidenum">
              <a:rPr lang="en-US" smtClean="0"/>
              <a:pPr>
                <a:defRPr/>
              </a:pPr>
              <a:t>‹N°›</a:t>
            </a:fld>
            <a:endParaRPr lang="en-US"/>
          </a:p>
        </p:txBody>
      </p:sp>
      <p:pic>
        <p:nvPicPr>
          <p:cNvPr id="24" name="Picture 23">
            <a:extLst>
              <a:ext uri="{FF2B5EF4-FFF2-40B4-BE49-F238E27FC236}">
                <a16:creationId xmlns:a16="http://schemas.microsoft.com/office/drawing/2014/main" xmlns="" id="{EB7CDAD2-8B60-4028-B1E9-1F1C300102BB}"/>
              </a:ext>
            </a:extLst>
          </p:cNvPr>
          <p:cNvPicPr>
            <a:picLocks noChangeAspect="1"/>
          </p:cNvPicPr>
          <p:nvPr userDrawn="1"/>
        </p:nvPicPr>
        <p:blipFill>
          <a:blip r:embed="rId5"/>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1452389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69850" y="3636963"/>
            <a:ext cx="9274175" cy="1795462"/>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5" name="Picture 8" descr="africa-lines.pn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61810" y="4406900"/>
            <a:ext cx="8528369" cy="838029"/>
          </a:xfrm>
        </p:spPr>
        <p:txBody>
          <a:bodyPr anchor="t">
            <a:normAutofit/>
          </a:bodyPr>
          <a:lstStyle>
            <a:lvl1pPr algn="l">
              <a:defRPr sz="36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1810" y="3849418"/>
            <a:ext cx="8528369" cy="557482"/>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pic>
        <p:nvPicPr>
          <p:cNvPr id="8" name="Picture 7">
            <a:extLst>
              <a:ext uri="{FF2B5EF4-FFF2-40B4-BE49-F238E27FC236}">
                <a16:creationId xmlns:a16="http://schemas.microsoft.com/office/drawing/2014/main" xmlns="" id="{B3167470-F05B-4F2E-B6E7-DF1997B54660}"/>
              </a:ext>
            </a:extLst>
          </p:cNvPr>
          <p:cNvPicPr>
            <a:picLocks noChangeAspect="1"/>
          </p:cNvPicPr>
          <p:nvPr userDrawn="1"/>
        </p:nvPicPr>
        <p:blipFill>
          <a:blip r:embed="rId3"/>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36505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Picture with Caption1">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hasCustomPrompt="1"/>
          </p:nvPr>
        </p:nvSpPr>
        <p:spPr>
          <a:xfrm>
            <a:off x="249238" y="5936831"/>
            <a:ext cx="1620837" cy="819358"/>
          </a:xfrm>
        </p:spPr>
        <p:txBody>
          <a:bodyPr rtlCol="0">
            <a:normAutofit/>
          </a:bodyPr>
          <a:lstStyle>
            <a:lvl1pPr marL="0" indent="0">
              <a:buNone/>
              <a:defRPr sz="1050" baseline="0"/>
            </a:lvl1pPr>
          </a:lstStyle>
          <a:p>
            <a:pPr lvl="0"/>
            <a:r>
              <a:rPr lang="en-US" noProof="0" dirty="0"/>
              <a:t>Click icon to insert National Partner logo</a:t>
            </a:r>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F15335F5-454F-3840-98E8-5750C6E49C90}" type="slidenum">
              <a:rPr lang="en-US" smtClean="0"/>
              <a:pPr>
                <a:defRPr/>
              </a:pPr>
              <a:t>‹N°›</a:t>
            </a:fld>
            <a:endParaRPr lang="en-US"/>
          </a:p>
        </p:txBody>
      </p:sp>
      <p:sp>
        <p:nvSpPr>
          <p:cNvPr id="14" name="Picture Placeholder 13"/>
          <p:cNvSpPr>
            <a:spLocks noGrp="1"/>
          </p:cNvSpPr>
          <p:nvPr>
            <p:ph type="pic" sz="quarter" idx="14" hasCustomPrompt="1"/>
          </p:nvPr>
        </p:nvSpPr>
        <p:spPr>
          <a:xfrm>
            <a:off x="7209347" y="5935520"/>
            <a:ext cx="1608308" cy="819569"/>
          </a:xfrm>
        </p:spPr>
        <p:txBody>
          <a:bodyPr/>
          <a:lstStyle>
            <a:lvl1pPr marL="0" indent="0">
              <a:buNone/>
              <a:defRPr sz="1200" baseline="0"/>
            </a:lvl1pPr>
          </a:lstStyle>
          <a:p>
            <a:r>
              <a:rPr lang="en-US" dirty="0"/>
              <a:t>Click icon to insert Core Partner logo</a:t>
            </a:r>
          </a:p>
        </p:txBody>
      </p:sp>
      <p:pic>
        <p:nvPicPr>
          <p:cNvPr id="15" name="Picture 14">
            <a:extLst>
              <a:ext uri="{FF2B5EF4-FFF2-40B4-BE49-F238E27FC236}">
                <a16:creationId xmlns:a16="http://schemas.microsoft.com/office/drawing/2014/main" xmlns="" id="{0421A70F-3082-4DC1-BC89-260B86761C94}"/>
              </a:ext>
            </a:extLst>
          </p:cNvPr>
          <p:cNvPicPr>
            <a:picLocks noChangeAspect="1"/>
          </p:cNvPicPr>
          <p:nvPr userDrawn="1"/>
        </p:nvPicPr>
        <p:blipFill>
          <a:blip r:embed="rId3"/>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348971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195999"/>
            <a:ext cx="6303962" cy="1074075"/>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idx="1"/>
          </p:nvPr>
        </p:nvSpPr>
        <p:spPr>
          <a:xfrm>
            <a:off x="249238" y="1481752"/>
            <a:ext cx="8698872" cy="4343334"/>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E2A5429C-82A5-374D-9E61-489E67E152CD}" type="slidenum">
              <a:rPr lang="en-US" smtClean="0"/>
              <a:pPr>
                <a:defRPr/>
              </a:pPr>
              <a:t>‹N°›</a:t>
            </a:fld>
            <a:endParaRPr lang="en-US"/>
          </a:p>
        </p:txBody>
      </p:sp>
      <p:pic>
        <p:nvPicPr>
          <p:cNvPr id="13" name="Picture 9" descr="icon.png">
            <a:extLst>
              <a:ext uri="{FF2B5EF4-FFF2-40B4-BE49-F238E27FC236}">
                <a16:creationId xmlns:a16="http://schemas.microsoft.com/office/drawing/2014/main" xmlns="" id="{918A72FA-90D9-4B6B-B8AE-EBFB816389FC}"/>
              </a:ext>
            </a:extLst>
          </p:cNvPr>
          <p:cNvPicPr>
            <a:picLocks noChangeAspect="1"/>
          </p:cNvPicPr>
          <p:nvPr userDrawn="1"/>
        </p:nvPicPr>
        <p:blipFill>
          <a:blip r:embed="rId2" cstate="email">
            <a:alphaModFix amt="25000"/>
            <a:extLst>
              <a:ext uri="{28A0092B-C50C-407E-A947-70E740481C1C}">
                <a14:useLocalDpi xmlns:a14="http://schemas.microsoft.com/office/drawing/2010/main" val="0"/>
              </a:ext>
            </a:extLst>
          </a:blip>
          <a:srcRect/>
          <a:stretch>
            <a:fillRect/>
          </a:stretch>
        </p:blipFill>
        <p:spPr bwMode="auto">
          <a:xfrm>
            <a:off x="6391276" y="101600"/>
            <a:ext cx="2659062" cy="3265488"/>
          </a:xfrm>
          <a:prstGeom prst="rect">
            <a:avLst/>
          </a:prstGeom>
          <a:noFill/>
          <a:ln>
            <a:noFill/>
          </a:ln>
          <a:extLst>
            <a:ext uri="{909E8E84-426E-40DD-AFC4-6F175D3DCCD1}">
              <a14:hiddenFill xmlns:a14="http://schemas.microsoft.com/office/drawing/2010/main">
                <a:solidFill>
                  <a:srgbClr val="FFFFFF">
                    <a:alpha val="25000"/>
                  </a:srgbClr>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xmlns="" id="{FA65757C-5A7A-4DBE-B48A-B38A1D52DB12}"/>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3424686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7"/>
          <p:cNvSpPr>
            <a:spLocks noChangeArrowheads="1"/>
          </p:cNvSpPr>
          <p:nvPr/>
        </p:nvSpPr>
        <p:spPr bwMode="auto">
          <a:xfrm>
            <a:off x="-69850" y="3636963"/>
            <a:ext cx="9274175" cy="1795462"/>
          </a:xfrm>
          <a:prstGeom prst="rect">
            <a:avLst/>
          </a:prstGeom>
          <a:solidFill>
            <a:schemeClr val="accent1"/>
          </a:solidFill>
          <a:ln>
            <a:noFill/>
          </a:ln>
          <a:effectLst>
            <a:outerShdw dist="38100" dir="2700000" algn="tl" rotWithShape="0">
              <a:srgbClr val="808080">
                <a:alpha val="39998"/>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endParaRPr lang="en-US" sz="1800">
              <a:solidFill>
                <a:srgbClr val="FFFFFF"/>
              </a:solidFill>
            </a:endParaRPr>
          </a:p>
        </p:txBody>
      </p:sp>
      <p:pic>
        <p:nvPicPr>
          <p:cNvPr id="5" name="Picture 8"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icon.png"/>
          <p:cNvPicPr>
            <a:picLocks noChangeAspect="1"/>
          </p:cNvPicPr>
          <p:nvPr/>
        </p:nvPicPr>
        <p:blipFill>
          <a:blip r:embed="rId3">
            <a:alphaModFix amt="25000"/>
            <a:extLst>
              <a:ext uri="{28A0092B-C50C-407E-A947-70E740481C1C}">
                <a14:useLocalDpi xmlns:a14="http://schemas.microsoft.com/office/drawing/2010/main" val="0"/>
              </a:ext>
            </a:extLst>
          </a:blip>
          <a:srcRect/>
          <a:stretch>
            <a:fillRect/>
          </a:stretch>
        </p:blipFill>
        <p:spPr bwMode="auto">
          <a:xfrm>
            <a:off x="5877098" y="92734"/>
            <a:ext cx="2882554" cy="3539950"/>
          </a:xfrm>
          <a:prstGeom prst="rect">
            <a:avLst/>
          </a:prstGeom>
          <a:noFill/>
          <a:ln>
            <a:noFill/>
          </a:ln>
          <a:extLst>
            <a:ext uri="{909E8E84-426E-40DD-AFC4-6F175D3DCCD1}">
              <a14:hiddenFill xmlns:a14="http://schemas.microsoft.com/office/drawing/2010/main">
                <a:solidFill>
                  <a:srgbClr val="FFFFFF">
                    <a:alpha val="25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61810" y="4406900"/>
            <a:ext cx="8528369" cy="838029"/>
          </a:xfrm>
        </p:spPr>
        <p:txBody>
          <a:bodyPr anchor="t">
            <a:normAutofit/>
          </a:bodyPr>
          <a:lstStyle>
            <a:lvl1pPr algn="l">
              <a:defRPr sz="3600" b="1" cap="none">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361810" y="3849418"/>
            <a:ext cx="8528369" cy="557482"/>
          </a:xfrm>
        </p:spPr>
        <p:txBody>
          <a:bodyPr anchor="b"/>
          <a:lstStyle>
            <a:lvl1pPr marL="0" indent="0">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8" name="Picture 7">
            <a:extLst>
              <a:ext uri="{FF2B5EF4-FFF2-40B4-BE49-F238E27FC236}">
                <a16:creationId xmlns:a16="http://schemas.microsoft.com/office/drawing/2014/main" xmlns="" id="{38195C3A-6386-4622-85AF-F1FFD011AC05}"/>
              </a:ext>
            </a:extLst>
          </p:cNvPr>
          <p:cNvPicPr>
            <a:picLocks noChangeAspect="1"/>
          </p:cNvPicPr>
          <p:nvPr userDrawn="1"/>
        </p:nvPicPr>
        <p:blipFill>
          <a:blip r:embed="rId4"/>
          <a:stretch>
            <a:fillRect/>
          </a:stretch>
        </p:blipFill>
        <p:spPr>
          <a:xfrm>
            <a:off x="6655943" y="92734"/>
            <a:ext cx="2133871" cy="1385067"/>
          </a:xfrm>
          <a:prstGeom prst="rect">
            <a:avLst/>
          </a:prstGeom>
        </p:spPr>
      </p:pic>
    </p:spTree>
    <p:extLst>
      <p:ext uri="{BB962C8B-B14F-4D97-AF65-F5344CB8AC3E}">
        <p14:creationId xmlns:p14="http://schemas.microsoft.com/office/powerpoint/2010/main" val="357167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7" name="Rectangle 6"/>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307639" cy="1143000"/>
          </a:xfrm>
        </p:spPr>
        <p:txBody>
          <a:bodyPr anchor="t">
            <a:normAutofit/>
          </a:bodyPr>
          <a:lstStyle>
            <a:lvl1pPr>
              <a:defRPr sz="2800">
                <a:solidFill>
                  <a:schemeClr val="tx1"/>
                </a:solidFill>
              </a:defRPr>
            </a:lvl1pPr>
          </a:lstStyle>
          <a:p>
            <a:r>
              <a:rPr lang="en-US" dirty="0"/>
              <a:t>Click to edit Master title style</a:t>
            </a:r>
          </a:p>
        </p:txBody>
      </p:sp>
      <p:sp>
        <p:nvSpPr>
          <p:cNvPr id="3" name="Content Placeholder 2"/>
          <p:cNvSpPr>
            <a:spLocks noGrp="1"/>
          </p:cNvSpPr>
          <p:nvPr>
            <p:ph sz="half" idx="1"/>
          </p:nvPr>
        </p:nvSpPr>
        <p:spPr>
          <a:xfrm>
            <a:off x="249238" y="1600201"/>
            <a:ext cx="4246562" cy="4240638"/>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292070" cy="4240639"/>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2" name="Slide Number Placeholder 5"/>
          <p:cNvSpPr>
            <a:spLocks noGrp="1"/>
          </p:cNvSpPr>
          <p:nvPr>
            <p:ph type="sldNum" sz="quarter" idx="13"/>
          </p:nvPr>
        </p:nvSpPr>
        <p:spPr>
          <a:xfrm>
            <a:off x="6807200" y="6465888"/>
            <a:ext cx="2133600" cy="365125"/>
          </a:xfrm>
        </p:spPr>
        <p:txBody>
          <a:bodyPr/>
          <a:lstStyle>
            <a:lvl1pPr>
              <a:defRPr/>
            </a:lvl1pPr>
          </a:lstStyle>
          <a:p>
            <a:pPr>
              <a:defRPr/>
            </a:pPr>
            <a:fld id="{0732AB1C-56F3-8944-B231-B5237E5640A6}" type="slidenum">
              <a:rPr lang="en-US" smtClean="0"/>
              <a:pPr>
                <a:defRPr/>
              </a:pPr>
              <a:t>‹N°›</a:t>
            </a:fld>
            <a:endParaRPr lang="en-US"/>
          </a:p>
        </p:txBody>
      </p:sp>
      <p:pic>
        <p:nvPicPr>
          <p:cNvPr id="11" name="Picture 10">
            <a:extLst>
              <a:ext uri="{FF2B5EF4-FFF2-40B4-BE49-F238E27FC236}">
                <a16:creationId xmlns:a16="http://schemas.microsoft.com/office/drawing/2014/main" xmlns="" id="{AC419585-501C-4747-9A3E-AAE8FCB0C1FE}"/>
              </a:ext>
            </a:extLst>
          </p:cNvPr>
          <p:cNvPicPr>
            <a:picLocks noChangeAspect="1"/>
          </p:cNvPicPr>
          <p:nvPr userDrawn="1"/>
        </p:nvPicPr>
        <p:blipFill>
          <a:blip r:embed="rId2"/>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2858790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8"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0" name="Rectangle 9"/>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315022" cy="1143000"/>
          </a:xfrm>
        </p:spPr>
        <p:txBody>
          <a:bodyPr anchor="t">
            <a:normAutofit/>
          </a:bodyPr>
          <a:lstStyle>
            <a:lvl1pPr>
              <a:defRPr sz="28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249238" y="1535113"/>
            <a:ext cx="4248150"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49238" y="2174875"/>
            <a:ext cx="4248150"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303085" cy="639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295245" cy="3651194"/>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4"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3" name="Picture 12">
            <a:extLst>
              <a:ext uri="{FF2B5EF4-FFF2-40B4-BE49-F238E27FC236}">
                <a16:creationId xmlns:a16="http://schemas.microsoft.com/office/drawing/2014/main" xmlns="" id="{FB1B676F-7CDF-486C-A581-1F27C6145F20}"/>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492497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7" descr="icon.png"/>
          <p:cNvPicPr>
            <a:picLocks noChangeAspect="1"/>
          </p:cNvPicPr>
          <p:nvPr/>
        </p:nvPicPr>
        <p:blipFill>
          <a:blip r:embed="rId2">
            <a:alphaModFix amt="13000"/>
            <a:extLst>
              <a:ext uri="{28A0092B-C50C-407E-A947-70E740481C1C}">
                <a14:useLocalDpi xmlns:a14="http://schemas.microsoft.com/office/drawing/2010/main" val="0"/>
              </a:ext>
            </a:extLst>
          </a:blip>
          <a:srcRect/>
          <a:stretch>
            <a:fillRect/>
          </a:stretch>
        </p:blipFill>
        <p:spPr bwMode="auto">
          <a:xfrm>
            <a:off x="6264275" y="177800"/>
            <a:ext cx="2659063" cy="3265488"/>
          </a:xfrm>
          <a:prstGeom prst="rect">
            <a:avLst/>
          </a:prstGeom>
          <a:noFill/>
          <a:ln>
            <a:noFill/>
          </a:ln>
          <a:extLst>
            <a:ext uri="{909E8E84-426E-40DD-AFC4-6F175D3DCCD1}">
              <a14:hiddenFill xmlns:a14="http://schemas.microsoft.com/office/drawing/2010/main">
                <a:solidFill>
                  <a:srgbClr val="FFFFFF">
                    <a:alpha val="13000"/>
                  </a:srgbClr>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457200" y="274638"/>
            <a:ext cx="5900312" cy="1143000"/>
          </a:xfrm>
        </p:spPr>
        <p:txBody>
          <a:bodyPr anchor="t">
            <a:normAutofit/>
          </a:bodyPr>
          <a:lstStyle>
            <a:lvl1pPr>
              <a:defRPr sz="2800">
                <a:solidFill>
                  <a:schemeClr val="tx1"/>
                </a:solidFill>
              </a:defRPr>
            </a:lvl1pPr>
          </a:lstStyle>
          <a:p>
            <a:r>
              <a:rPr lang="en-US" dirty="0"/>
              <a:t>Click to edit Master title style</a:t>
            </a:r>
          </a:p>
        </p:txBody>
      </p:sp>
      <p:sp>
        <p:nvSpPr>
          <p:cNvPr id="12" name="Picture Placeholder 22"/>
          <p:cNvSpPr>
            <a:spLocks noGrp="1"/>
          </p:cNvSpPr>
          <p:nvPr>
            <p:ph type="pic" sz="quarter" idx="12"/>
          </p:nvPr>
        </p:nvSpPr>
        <p:spPr>
          <a:xfrm>
            <a:off x="249238" y="5936831"/>
            <a:ext cx="1620837" cy="819358"/>
          </a:xfrm>
        </p:spPr>
        <p:txBody>
          <a:bodyPr rtlCol="0">
            <a:normAutofit/>
          </a:bodyPr>
          <a:lstStyle>
            <a:lvl1pPr marL="0" indent="0">
              <a:buNone/>
              <a:defRPr sz="120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883554A9-5435-A540-B58E-F005F2F92701}" type="slidenum">
              <a:rPr lang="en-US" smtClean="0"/>
              <a:pPr>
                <a:defRPr/>
              </a:pPr>
              <a:t>‹N°›</a:t>
            </a:fld>
            <a:endParaRPr lang="en-US"/>
          </a:p>
        </p:txBody>
      </p:sp>
      <p:pic>
        <p:nvPicPr>
          <p:cNvPr id="9" name="Picture 8">
            <a:extLst>
              <a:ext uri="{FF2B5EF4-FFF2-40B4-BE49-F238E27FC236}">
                <a16:creationId xmlns:a16="http://schemas.microsoft.com/office/drawing/2014/main" xmlns="" id="{AC2BAFC3-35D3-495A-95A3-397CB9A51BC8}"/>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393417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4" name="Picture 7" descr="icon.png"/>
          <p:cNvPicPr>
            <a:picLocks noChangeAspect="1"/>
          </p:cNvPicPr>
          <p:nvPr/>
        </p:nvPicPr>
        <p:blipFill>
          <a:blip r:embed="rId3">
            <a:alphaModFix amt="13000"/>
            <a:extLst>
              <a:ext uri="{28A0092B-C50C-407E-A947-70E740481C1C}">
                <a14:useLocalDpi xmlns:a14="http://schemas.microsoft.com/office/drawing/2010/main" val="0"/>
              </a:ext>
            </a:extLst>
          </a:blip>
          <a:srcRect/>
          <a:stretch>
            <a:fillRect/>
          </a:stretch>
        </p:blipFill>
        <p:spPr bwMode="auto">
          <a:xfrm>
            <a:off x="6264275" y="177800"/>
            <a:ext cx="2659063" cy="3265488"/>
          </a:xfrm>
          <a:prstGeom prst="rect">
            <a:avLst/>
          </a:prstGeom>
          <a:noFill/>
          <a:ln>
            <a:noFill/>
          </a:ln>
          <a:extLst>
            <a:ext uri="{909E8E84-426E-40DD-AFC4-6F175D3DCCD1}">
              <a14:hiddenFill xmlns:a14="http://schemas.microsoft.com/office/drawing/2010/main">
                <a:solidFill>
                  <a:srgbClr val="FFFFFF">
                    <a:alpha val="13000"/>
                  </a:srgbClr>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686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6"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097588" y="1711325"/>
            <a:ext cx="3046412" cy="3463925"/>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9" name="Rectangle 8"/>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 name="Picture Placeholder 2"/>
          <p:cNvSpPr>
            <a:spLocks noGrp="1"/>
          </p:cNvSpPr>
          <p:nvPr>
            <p:ph type="pic" idx="1"/>
          </p:nvPr>
        </p:nvSpPr>
        <p:spPr>
          <a:xfrm>
            <a:off x="86236" y="1710620"/>
            <a:ext cx="6010936" cy="346534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2" name="Title 1"/>
          <p:cNvSpPr>
            <a:spLocks noGrp="1"/>
          </p:cNvSpPr>
          <p:nvPr>
            <p:ph type="title"/>
          </p:nvPr>
        </p:nvSpPr>
        <p:spPr>
          <a:xfrm>
            <a:off x="6334302" y="1988811"/>
            <a:ext cx="2589028" cy="1054308"/>
          </a:xfrm>
        </p:spPr>
        <p:txBody>
          <a:bodyPr anchor="t"/>
          <a:lstStyle>
            <a:lvl1pPr algn="l">
              <a:defRPr sz="2000" b="1">
                <a:solidFill>
                  <a:schemeClr val="bg1"/>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334302" y="3111039"/>
            <a:ext cx="2589028" cy="1074585"/>
          </a:xfrm>
        </p:spPr>
        <p:txBody>
          <a:bodyPr/>
          <a:lstStyle>
            <a:lvl1pPr marL="0" indent="0">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9"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3"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2" name="Picture 11">
            <a:extLst>
              <a:ext uri="{FF2B5EF4-FFF2-40B4-BE49-F238E27FC236}">
                <a16:creationId xmlns:a16="http://schemas.microsoft.com/office/drawing/2014/main" xmlns="" id="{3551F8CF-89B7-477D-A1D6-D3D4AAA165F2}"/>
              </a:ext>
            </a:extLst>
          </p:cNvPr>
          <p:cNvPicPr>
            <a:picLocks noChangeAspect="1"/>
          </p:cNvPicPr>
          <p:nvPr userDrawn="1"/>
        </p:nvPicPr>
        <p:blipFill>
          <a:blip r:embed="rId3"/>
          <a:stretch>
            <a:fillRect/>
          </a:stretch>
        </p:blipFill>
        <p:spPr>
          <a:xfrm>
            <a:off x="6705329" y="81194"/>
            <a:ext cx="2133871" cy="1385067"/>
          </a:xfrm>
          <a:prstGeom prst="rect">
            <a:avLst/>
          </a:prstGeom>
        </p:spPr>
      </p:pic>
    </p:spTree>
    <p:extLst>
      <p:ext uri="{BB962C8B-B14F-4D97-AF65-F5344CB8AC3E}">
        <p14:creationId xmlns:p14="http://schemas.microsoft.com/office/powerpoint/2010/main" val="3763719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5" name="Picture 7" descr="africa-lines.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08350" y="0"/>
            <a:ext cx="5835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0" y="0"/>
            <a:ext cx="85725"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7" name="Rectangle 6"/>
          <p:cNvSpPr/>
          <p:nvPr/>
        </p:nvSpPr>
        <p:spPr>
          <a:xfrm>
            <a:off x="8948738" y="6546850"/>
            <a:ext cx="203200" cy="20955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1"/>
          <p:cNvSpPr>
            <a:spLocks noGrp="1"/>
          </p:cNvSpPr>
          <p:nvPr>
            <p:ph type="title"/>
          </p:nvPr>
        </p:nvSpPr>
        <p:spPr>
          <a:xfrm>
            <a:off x="249238" y="274638"/>
            <a:ext cx="6226416" cy="1143000"/>
          </a:xfrm>
        </p:spPr>
        <p:txBody>
          <a:bodyPr anchor="t">
            <a:normAutofit/>
          </a:bodyPr>
          <a:lstStyle>
            <a:lvl1pPr>
              <a:defRPr sz="2800">
                <a:solidFill>
                  <a:schemeClr val="tx1"/>
                </a:solidFill>
              </a:defRPr>
            </a:lvl1pPr>
          </a:lstStyle>
          <a:p>
            <a:r>
              <a:rPr lang="en-US" dirty="0"/>
              <a:t>Click to edit Master title style</a:t>
            </a:r>
          </a:p>
        </p:txBody>
      </p:sp>
      <p:sp>
        <p:nvSpPr>
          <p:cNvPr id="3" name="Vertical Text Placeholder 2"/>
          <p:cNvSpPr>
            <a:spLocks noGrp="1"/>
          </p:cNvSpPr>
          <p:nvPr>
            <p:ph type="body" orient="vert" idx="1"/>
          </p:nvPr>
        </p:nvSpPr>
        <p:spPr>
          <a:xfrm>
            <a:off x="249238" y="1600200"/>
            <a:ext cx="8691032" cy="4225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22"/>
          <p:cNvSpPr>
            <a:spLocks noGrp="1"/>
          </p:cNvSpPr>
          <p:nvPr>
            <p:ph type="pic" sz="quarter" idx="12"/>
          </p:nvPr>
        </p:nvSpPr>
        <p:spPr>
          <a:xfrm>
            <a:off x="249238" y="5936831"/>
            <a:ext cx="1620837" cy="819358"/>
          </a:xfrm>
        </p:spPr>
        <p:txBody>
          <a:bodyPr rtlCol="0">
            <a:normAutofit/>
          </a:bodyPr>
          <a:lstStyle>
            <a:lvl1pPr marL="0" indent="0">
              <a:buNone/>
              <a:defRPr sz="1050"/>
            </a:lvl1pPr>
          </a:lstStyle>
          <a:p>
            <a:pPr lvl="0"/>
            <a:r>
              <a:rPr lang="en-US" noProof="0"/>
              <a:t>Click icon to add picture</a:t>
            </a:r>
            <a:endParaRPr lang="en-US" noProof="0" dirty="0"/>
          </a:p>
        </p:txBody>
      </p:sp>
      <p:sp>
        <p:nvSpPr>
          <p:cNvPr id="11" name="Slide Number Placeholder 5"/>
          <p:cNvSpPr>
            <a:spLocks noGrp="1"/>
          </p:cNvSpPr>
          <p:nvPr>
            <p:ph type="sldNum" sz="quarter" idx="13"/>
          </p:nvPr>
        </p:nvSpPr>
        <p:spPr>
          <a:xfrm>
            <a:off x="6807200" y="6465888"/>
            <a:ext cx="2133600" cy="365125"/>
          </a:xfrm>
        </p:spPr>
        <p:txBody>
          <a:bodyPr/>
          <a:lstStyle>
            <a:lvl1pPr>
              <a:defRPr/>
            </a:lvl1pPr>
          </a:lstStyle>
          <a:p>
            <a:pPr>
              <a:defRPr/>
            </a:pPr>
            <a:fld id="{DEF6CA63-793D-9E40-8E6F-CE430C44E2F5}" type="slidenum">
              <a:rPr lang="en-US" smtClean="0"/>
              <a:pPr>
                <a:defRPr/>
              </a:pPr>
              <a:t>‹N°›</a:t>
            </a:fld>
            <a:endParaRPr lang="en-US"/>
          </a:p>
        </p:txBody>
      </p:sp>
      <p:pic>
        <p:nvPicPr>
          <p:cNvPr id="10" name="Picture 9">
            <a:extLst>
              <a:ext uri="{FF2B5EF4-FFF2-40B4-BE49-F238E27FC236}">
                <a16:creationId xmlns:a16="http://schemas.microsoft.com/office/drawing/2014/main" xmlns="" id="{677D7693-108A-4FD1-AB60-C8C123AC9F37}"/>
              </a:ext>
            </a:extLst>
          </p:cNvPr>
          <p:cNvPicPr>
            <a:picLocks noChangeAspect="1"/>
          </p:cNvPicPr>
          <p:nvPr userDrawn="1"/>
        </p:nvPicPr>
        <p:blipFill>
          <a:blip r:embed="rId3"/>
          <a:stretch>
            <a:fillRect/>
          </a:stretch>
        </p:blipFill>
        <p:spPr>
          <a:xfrm>
            <a:off x="6877185" y="26987"/>
            <a:ext cx="1993629" cy="1294038"/>
          </a:xfrm>
          <a:prstGeom prst="rect">
            <a:avLst/>
          </a:prstGeom>
        </p:spPr>
      </p:pic>
    </p:spTree>
    <p:extLst>
      <p:ext uri="{BB962C8B-B14F-4D97-AF65-F5344CB8AC3E}">
        <p14:creationId xmlns:p14="http://schemas.microsoft.com/office/powerpoint/2010/main" val="4223534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218" name="Picture 6" descr="background.jpg"/>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700" y="0"/>
            <a:ext cx="911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922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E8E8E"/>
                </a:solidFill>
                <a:latin typeface="Century Gothic" pitchFamily="34" charset="0"/>
                <a:ea typeface="MS PGothic" pitchFamily="34" charset="-128"/>
                <a:cs typeface="+mn-cs"/>
              </a:defRPr>
            </a:lvl1pPr>
          </a:lstStyle>
          <a:p>
            <a:pPr>
              <a:defRPr/>
            </a:pPr>
            <a:fld id="{25E8B615-3EB9-9F4D-82E4-C7661B16B1C1}" type="datetimeFigureOut">
              <a:rPr lang="en-US" smtClean="0"/>
              <a:pPr>
                <a:defRPr/>
              </a:pPr>
              <a:t>9/3/2020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E8E8E"/>
                </a:solidFill>
                <a:latin typeface="Century Gothic" pitchFamily="34" charset="0"/>
                <a:ea typeface="MS PGothic" pitchFamily="34" charset="-128"/>
                <a:cs typeface="+mn-cs"/>
              </a:defRPr>
            </a:lvl1pPr>
          </a:lstStyle>
          <a:p>
            <a:pPr>
              <a:defRPr/>
            </a:pPr>
            <a:fld id="{DEF6CA63-793D-9E40-8E6F-CE430C44E2F5}" type="slidenum">
              <a:rPr lang="en-US" smtClean="0"/>
              <a:pPr>
                <a:defRPr/>
              </a:pPr>
              <a:t>‹N°›</a:t>
            </a:fld>
            <a:endParaRPr lang="en-US"/>
          </a:p>
        </p:txBody>
      </p:sp>
    </p:spTree>
    <p:extLst>
      <p:ext uri="{BB962C8B-B14F-4D97-AF65-F5344CB8AC3E}">
        <p14:creationId xmlns:p14="http://schemas.microsoft.com/office/powerpoint/2010/main" val="3974574763"/>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9" r:id="rId8"/>
    <p:sldLayoutId id="2147483780" r:id="rId9"/>
    <p:sldLayoutId id="2147483781" r:id="rId10"/>
    <p:sldLayoutId id="2147483784" r:id="rId11"/>
    <p:sldLayoutId id="2147483785" r:id="rId12"/>
    <p:sldLayoutId id="2147483786" r:id="rId13"/>
    <p:sldLayoutId id="2147483787" r:id="rId14"/>
    <p:sldLayoutId id="2147483788" r:id="rId15"/>
    <p:sldLayoutId id="2147483790" r:id="rId16"/>
    <p:sldLayoutId id="2147483795" r:id="rId17"/>
    <p:sldLayoutId id="2147483796" r:id="rId18"/>
    <p:sldLayoutId id="2147483797" r:id="rId19"/>
  </p:sldLayoutIdLst>
  <p:txStyles>
    <p:titleStyle>
      <a:lvl1pPr algn="l" defTabSz="457200" rtl="0" eaLnBrk="1" fontAlgn="base" hangingPunct="1">
        <a:spcBef>
          <a:spcPct val="0"/>
        </a:spcBef>
        <a:spcAft>
          <a:spcPct val="0"/>
        </a:spcAft>
        <a:defRPr sz="3200" b="1" kern="1200">
          <a:solidFill>
            <a:schemeClr val="tx1"/>
          </a:solidFill>
          <a:latin typeface="+mj-lt"/>
          <a:ea typeface="MS PGothic" pitchFamily="34" charset="-128"/>
          <a:cs typeface="MS PGothic" charset="0"/>
        </a:defRPr>
      </a:lvl1pPr>
      <a:lvl2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2pPr>
      <a:lvl3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3pPr>
      <a:lvl4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4pPr>
      <a:lvl5pPr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cs typeface="MS PGothic" charset="0"/>
        </a:defRPr>
      </a:lvl5pPr>
      <a:lvl6pPr marL="4572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6pPr>
      <a:lvl7pPr marL="9144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7pPr>
      <a:lvl8pPr marL="13716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8pPr>
      <a:lvl9pPr marL="1828800" algn="l" defTabSz="457200" rtl="0" eaLnBrk="1" fontAlgn="base" hangingPunct="1">
        <a:spcBef>
          <a:spcPct val="0"/>
        </a:spcBef>
        <a:spcAft>
          <a:spcPct val="0"/>
        </a:spcAft>
        <a:defRPr sz="3200" b="1">
          <a:solidFill>
            <a:srgbClr val="626262"/>
          </a:solidFill>
          <a:latin typeface="Century Gothic" pitchFamily="34" charset="0"/>
          <a:ea typeface="MS PGothic" pitchFamily="34" charset="-128"/>
        </a:defRPr>
      </a:lvl9pPr>
    </p:titleStyle>
    <p:bodyStyle>
      <a:lvl1pPr marL="342900" indent="-342900" algn="l" defTabSz="457200" rtl="0" eaLnBrk="1" fontAlgn="base" hangingPunct="1">
        <a:spcBef>
          <a:spcPct val="20000"/>
        </a:spcBef>
        <a:spcAft>
          <a:spcPct val="0"/>
        </a:spcAft>
        <a:buFont typeface="Arial" charset="0"/>
        <a:buChar char="•"/>
        <a:defRPr sz="2800" kern="1200">
          <a:solidFill>
            <a:schemeClr val="tx1"/>
          </a:solidFill>
          <a:latin typeface="Century Gothic" pitchFamily="34" charset="0"/>
          <a:ea typeface="MS PGothic" pitchFamily="34" charset="-128"/>
          <a:cs typeface="Century Gothic" pitchFamily="34" charset="0"/>
        </a:defRPr>
      </a:lvl1pPr>
      <a:lvl2pPr marL="742950" indent="-285750" algn="l" defTabSz="457200" rtl="0" eaLnBrk="1" fontAlgn="base" hangingPunct="1">
        <a:spcBef>
          <a:spcPct val="20000"/>
        </a:spcBef>
        <a:spcAft>
          <a:spcPct val="0"/>
        </a:spcAft>
        <a:buFont typeface="Arial" charset="0"/>
        <a:buChar char="–"/>
        <a:defRPr sz="2400" kern="1200">
          <a:solidFill>
            <a:schemeClr val="tx1"/>
          </a:solidFill>
          <a:latin typeface="Century Gothic" pitchFamily="34" charset="0"/>
          <a:ea typeface="MS PGothic" pitchFamily="34" charset="-128"/>
          <a:cs typeface="Century Gothic" pitchFamily="34" charset="0"/>
        </a:defRPr>
      </a:lvl2pPr>
      <a:lvl3pPr marL="1143000" indent="-228600" algn="l" defTabSz="457200" rtl="0" eaLnBrk="1" fontAlgn="base" hangingPunct="1">
        <a:spcBef>
          <a:spcPct val="20000"/>
        </a:spcBef>
        <a:spcAft>
          <a:spcPct val="0"/>
        </a:spcAft>
        <a:buFont typeface="Arial" charset="0"/>
        <a:buChar char="•"/>
        <a:defRPr sz="2000" kern="1200">
          <a:solidFill>
            <a:schemeClr val="tx1"/>
          </a:solidFill>
          <a:latin typeface="Century Gothic" pitchFamily="34" charset="0"/>
          <a:ea typeface="MS PGothic" pitchFamily="34" charset="-128"/>
          <a:cs typeface="Century Gothic" pitchFamily="34" charset="0"/>
        </a:defRPr>
      </a:lvl3pPr>
      <a:lvl4pPr marL="1600200" indent="-228600" algn="l" defTabSz="457200" rtl="0" eaLnBrk="1" fontAlgn="base" hangingPunct="1">
        <a:spcBef>
          <a:spcPct val="20000"/>
        </a:spcBef>
        <a:spcAft>
          <a:spcPct val="0"/>
        </a:spcAft>
        <a:buFont typeface="Arial" charset="0"/>
        <a:buChar char="–"/>
        <a:defRPr kern="1200">
          <a:solidFill>
            <a:schemeClr val="tx1"/>
          </a:solidFill>
          <a:latin typeface="Century Gothic" pitchFamily="34" charset="0"/>
          <a:ea typeface="MS PGothic" pitchFamily="34" charset="-128"/>
          <a:cs typeface="Century Gothic" pitchFamily="34" charset="0"/>
        </a:defRPr>
      </a:lvl4pPr>
      <a:lvl5pPr marL="2057400" indent="-228600" algn="l" defTabSz="457200" rtl="0" eaLnBrk="1" fontAlgn="base" hangingPunct="1">
        <a:spcBef>
          <a:spcPct val="20000"/>
        </a:spcBef>
        <a:spcAft>
          <a:spcPct val="0"/>
        </a:spcAft>
        <a:buFont typeface="Arial" charset="0"/>
        <a:buChar char="»"/>
        <a:defRPr kern="1200">
          <a:solidFill>
            <a:schemeClr val="tx1"/>
          </a:solidFill>
          <a:latin typeface="Century Gothic" pitchFamily="34" charset="0"/>
          <a:ea typeface="MS PGothic" pitchFamily="34" charset="-128"/>
          <a:cs typeface="Century Gothic"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3"/>
          <p:cNvSpPr>
            <a:spLocks noGrp="1"/>
          </p:cNvSpPr>
          <p:nvPr>
            <p:ph type="title"/>
          </p:nvPr>
        </p:nvSpPr>
        <p:spPr>
          <a:xfrm>
            <a:off x="457200" y="403428"/>
            <a:ext cx="6258560" cy="945538"/>
          </a:xfrm>
        </p:spPr>
        <p:txBody>
          <a:bodyPr>
            <a:normAutofit fontScale="90000"/>
          </a:bodyPr>
          <a:lstStyle/>
          <a:p>
            <a:r>
              <a:rPr lang="en-GB" sz="3600" dirty="0" err="1">
                <a:latin typeface="Century Gothic" charset="0"/>
                <a:ea typeface="MS PGothic" charset="0"/>
              </a:rPr>
              <a:t>Présentation</a:t>
            </a:r>
            <a:r>
              <a:rPr lang="en-GB" sz="3600" dirty="0">
                <a:latin typeface="Century Gothic" charset="0"/>
                <a:ea typeface="MS PGothic" charset="0"/>
              </a:rPr>
              <a:t> de Afrobarometer</a:t>
            </a:r>
            <a:endParaRPr lang="en-GB" sz="3600" noProof="0" dirty="0">
              <a:latin typeface="Century Gothic" charset="0"/>
              <a:ea typeface="MS PGothic" charset="0"/>
            </a:endParaRPr>
          </a:p>
        </p:txBody>
      </p:sp>
      <p:sp>
        <p:nvSpPr>
          <p:cNvPr id="4" name="Content Placeholder 2"/>
          <p:cNvSpPr txBox="1">
            <a:spLocks/>
          </p:cNvSpPr>
          <p:nvPr/>
        </p:nvSpPr>
        <p:spPr>
          <a:xfrm>
            <a:off x="249238" y="1575303"/>
            <a:ext cx="8700798" cy="5074879"/>
          </a:xfrm>
          <a:prstGeom prst="rect">
            <a:avLst/>
          </a:prstGeom>
        </p:spPr>
        <p:txBody>
          <a:bodyPr>
            <a:noAutofit/>
          </a:bodyPr>
          <a:lstStyle>
            <a:lvl1pPr marL="342900" indent="-342900" algn="l" defTabSz="457200" rtl="0" eaLnBrk="1" fontAlgn="base" hangingPunct="1">
              <a:spcBef>
                <a:spcPct val="20000"/>
              </a:spcBef>
              <a:spcAft>
                <a:spcPct val="0"/>
              </a:spcAft>
              <a:buFont typeface="Arial" pitchFamily="34" charset="0"/>
              <a:buChar char="•"/>
              <a:defRPr sz="2800" kern="1200">
                <a:solidFill>
                  <a:srgbClr val="626262"/>
                </a:solidFill>
                <a:latin typeface="Calibri"/>
                <a:ea typeface="MS PGothic" pitchFamily="34" charset="-128"/>
                <a:cs typeface="Calibri"/>
              </a:defRPr>
            </a:lvl1pPr>
            <a:lvl2pPr marL="742950" indent="-285750" algn="l" defTabSz="457200" rtl="0" eaLnBrk="1" fontAlgn="base" hangingPunct="1">
              <a:spcBef>
                <a:spcPct val="20000"/>
              </a:spcBef>
              <a:spcAft>
                <a:spcPct val="0"/>
              </a:spcAft>
              <a:buFont typeface="Arial" pitchFamily="34" charset="0"/>
              <a:buChar char="–"/>
              <a:defRPr sz="2400" kern="1200">
                <a:solidFill>
                  <a:srgbClr val="626262"/>
                </a:solidFill>
                <a:latin typeface="Calibri"/>
                <a:ea typeface="MS PGothic" pitchFamily="34" charset="-128"/>
                <a:cs typeface="Calibri"/>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626262"/>
                </a:solidFill>
                <a:latin typeface="Calibri"/>
                <a:ea typeface="MS PGothic" pitchFamily="34" charset="-128"/>
                <a:cs typeface="Calibri"/>
              </a:defRPr>
            </a:lvl3pPr>
            <a:lvl4pPr marL="1600200" indent="-228600" algn="l" defTabSz="457200" rtl="0" eaLnBrk="1" fontAlgn="base" hangingPunct="1">
              <a:spcBef>
                <a:spcPct val="20000"/>
              </a:spcBef>
              <a:spcAft>
                <a:spcPct val="0"/>
              </a:spcAft>
              <a:buFont typeface="Arial" pitchFamily="34" charset="0"/>
              <a:buChar char="–"/>
              <a:defRPr kern="1200">
                <a:solidFill>
                  <a:srgbClr val="626262"/>
                </a:solidFill>
                <a:latin typeface="Calibri"/>
                <a:ea typeface="MS PGothic" pitchFamily="34" charset="-128"/>
                <a:cs typeface="Calibri"/>
              </a:defRPr>
            </a:lvl4pPr>
            <a:lvl5pPr marL="2057400" indent="-228600" algn="l" defTabSz="457200" rtl="0" eaLnBrk="1" fontAlgn="base" hangingPunct="1">
              <a:spcBef>
                <a:spcPct val="20000"/>
              </a:spcBef>
              <a:spcAft>
                <a:spcPct val="0"/>
              </a:spcAft>
              <a:buFont typeface="Arial" pitchFamily="34" charset="0"/>
              <a:buChar char="»"/>
              <a:defRPr kern="1200">
                <a:solidFill>
                  <a:srgbClr val="626262"/>
                </a:solidFill>
                <a:latin typeface="Calibri"/>
                <a:ea typeface="MS PGothic" pitchFamily="34"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spcBef>
                <a:spcPts val="1200"/>
              </a:spcBef>
              <a:spcAft>
                <a:spcPts val="600"/>
              </a:spcAft>
              <a:defRPr/>
            </a:pPr>
            <a:r>
              <a:rPr lang="fr-FR" sz="2000" dirty="0">
                <a:solidFill>
                  <a:schemeClr val="tx1"/>
                </a:solidFill>
                <a:latin typeface="Century Gothic" pitchFamily="34" charset="0"/>
              </a:rPr>
              <a:t>Un réseau panafricain, indépendant, à but non-lucratif de recherche par sondage qui produit des données fiables sur les expériences et appréciations des Africains relatives à la qualité de vie, à la gouvernance, et à la démocratie. </a:t>
            </a:r>
          </a:p>
          <a:p>
            <a:pPr lvl="0">
              <a:spcBef>
                <a:spcPts val="1200"/>
              </a:spcBef>
              <a:spcAft>
                <a:spcPts val="600"/>
              </a:spcAft>
              <a:defRPr/>
            </a:pPr>
            <a:r>
              <a:rPr lang="fr-FR" sz="2000" dirty="0">
                <a:solidFill>
                  <a:schemeClr val="tx1"/>
                </a:solidFill>
                <a:latin typeface="Century Gothic" pitchFamily="34" charset="0"/>
              </a:rPr>
              <a:t>Lancé en 1999-2001 dans 12 pays. Les enquêtes du Round 8 en 2019/2020 sont prévues pour au moins 35 pays. </a:t>
            </a:r>
          </a:p>
          <a:p>
            <a:pPr lvl="0">
              <a:spcBef>
                <a:spcPts val="1200"/>
              </a:spcBef>
              <a:spcAft>
                <a:spcPts val="600"/>
              </a:spcAft>
              <a:defRPr/>
            </a:pPr>
            <a:r>
              <a:rPr lang="fr-FR" sz="2000" dirty="0">
                <a:solidFill>
                  <a:schemeClr val="tx1"/>
                </a:solidFill>
                <a:latin typeface="Century Gothic" pitchFamily="34" charset="0"/>
              </a:rPr>
              <a:t>L’objectif: Donner au public une voix dans les processus de prise de décision politique en fournissant des données de haute qualité aux décideurs, aux organisations de la société civile, aux académiciens, aux médias, aux bailleurs et investisseurs, ainsi qu’aux Africains ordinaires.</a:t>
            </a:r>
          </a:p>
          <a:p>
            <a:pPr lvl="0">
              <a:spcBef>
                <a:spcPts val="1200"/>
              </a:spcBef>
              <a:spcAft>
                <a:spcPts val="600"/>
              </a:spcAft>
              <a:defRPr/>
            </a:pPr>
            <a:r>
              <a:rPr lang="fr-FR" sz="2000" dirty="0">
                <a:solidFill>
                  <a:schemeClr val="tx1"/>
                </a:solidFill>
                <a:latin typeface="Century Gothic" pitchFamily="34" charset="0"/>
              </a:rPr>
              <a:t>Dans chaque pays, il y a un partenaire national responsable de la mise en œuvre de l’enquête. En Guinée, le partenaire national est </a:t>
            </a:r>
            <a:r>
              <a:rPr lang="fr-FR" sz="2000" b="1" dirty="0">
                <a:solidFill>
                  <a:schemeClr val="tx1"/>
                </a:solidFill>
                <a:latin typeface="Century Gothic" pitchFamily="34" charset="0"/>
              </a:rPr>
              <a:t>Stat View International</a:t>
            </a:r>
            <a:r>
              <a:rPr lang="fr-FR" sz="2000" dirty="0">
                <a:solidFill>
                  <a:schemeClr val="tx1"/>
                </a:solidFill>
                <a:latin typeface="Century Gothic" pitchFamily="34" charset="0"/>
              </a:rPr>
              <a:t>.</a:t>
            </a:r>
          </a:p>
        </p:txBody>
      </p:sp>
    </p:spTree>
    <p:extLst>
      <p:ext uri="{BB962C8B-B14F-4D97-AF65-F5344CB8AC3E}">
        <p14:creationId xmlns:p14="http://schemas.microsoft.com/office/powerpoint/2010/main" val="2714627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28" y="186891"/>
            <a:ext cx="8512011" cy="763723"/>
          </a:xfrm>
          <a:noFill/>
          <a:ln>
            <a:noFill/>
          </a:ln>
        </p:spPr>
        <p:txBody>
          <a:bodyPr rtlCol="0">
            <a:noAutofit/>
          </a:bodyPr>
          <a:lstStyle/>
          <a:p>
            <a:pPr algn="l"/>
            <a:r>
              <a:rPr lang="fr-FR" sz="2400" dirty="0">
                <a:latin typeface="+mn-lt"/>
              </a:rPr>
              <a:t>Evolution de la situation économique du pays </a:t>
            </a:r>
            <a:r>
              <a:rPr lang="fr-FR" sz="2400" b="0" dirty="0">
                <a:latin typeface="+mn-lt"/>
              </a:rPr>
              <a:t>| Guinée | 2013-2019</a:t>
            </a:r>
            <a:endParaRPr lang="fr-FR" sz="2400" dirty="0">
              <a:latin typeface="+mn-lt"/>
            </a:endParaRPr>
          </a:p>
        </p:txBody>
      </p:sp>
      <p:sp>
        <p:nvSpPr>
          <p:cNvPr id="2050" name="Text Placeholder 2"/>
          <p:cNvSpPr>
            <a:spLocks noGrp="1"/>
          </p:cNvSpPr>
          <p:nvPr>
            <p:ph type="body" sz="quarter" idx="13"/>
          </p:nvPr>
        </p:nvSpPr>
        <p:spPr>
          <a:xfrm>
            <a:off x="156130" y="5611090"/>
            <a:ext cx="8806801" cy="609599"/>
          </a:xfrm>
        </p:spPr>
        <p:txBody>
          <a:bodyPr/>
          <a:lstStyle/>
          <a:p>
            <a:r>
              <a:rPr lang="fr-FR" sz="1600" b="1" i="1" dirty="0">
                <a:latin typeface="+mn-lt"/>
              </a:rPr>
              <a:t>Question posée aux répondants: </a:t>
            </a:r>
            <a:r>
              <a:rPr lang="fr-FR" sz="1600" i="1" dirty="0">
                <a:latin typeface="+mn-lt"/>
              </a:rPr>
              <a:t>De manière générale, comment décririez-vous la situation économique actuelle du pays?</a:t>
            </a:r>
            <a:endParaRPr lang="fr-FR" sz="1600" b="1" dirty="0">
              <a:latin typeface="+mn-lt"/>
            </a:endParaRPr>
          </a:p>
        </p:txBody>
      </p:sp>
      <p:graphicFrame>
        <p:nvGraphicFramePr>
          <p:cNvPr id="6" name="Graphique 4">
            <a:extLst>
              <a:ext uri="{FF2B5EF4-FFF2-40B4-BE49-F238E27FC236}">
                <a16:creationId xmlns:a16="http://schemas.microsoft.com/office/drawing/2014/main" xmlns="" id="{00000000-0008-0000-0200-000005000000}"/>
              </a:ext>
            </a:extLst>
          </p:cNvPr>
          <p:cNvGraphicFramePr>
            <a:graphicFrameLocks/>
          </p:cNvGraphicFramePr>
          <p:nvPr>
            <p:extLst>
              <p:ext uri="{D42A27DB-BD31-4B8C-83A1-F6EECF244321}">
                <p14:modId xmlns:p14="http://schemas.microsoft.com/office/powerpoint/2010/main" val="3148289756"/>
              </p:ext>
            </p:extLst>
          </p:nvPr>
        </p:nvGraphicFramePr>
        <p:xfrm>
          <a:off x="1168385" y="1131367"/>
          <a:ext cx="6891094" cy="408490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127553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28" y="186891"/>
            <a:ext cx="7868199" cy="763723"/>
          </a:xfrm>
          <a:noFill/>
          <a:ln>
            <a:noFill/>
          </a:ln>
        </p:spPr>
        <p:txBody>
          <a:bodyPr rtlCol="0">
            <a:noAutofit/>
          </a:bodyPr>
          <a:lstStyle/>
          <a:p>
            <a:pPr algn="l"/>
            <a:r>
              <a:rPr lang="fr-FR" sz="2400" dirty="0">
                <a:latin typeface="+mn-lt"/>
              </a:rPr>
              <a:t>Evolution des conditions de vie actuelles </a:t>
            </a:r>
            <a:r>
              <a:rPr lang="fr-FR" sz="2400" b="0" dirty="0">
                <a:latin typeface="+mn-lt"/>
              </a:rPr>
              <a:t>| Guinée | 2013-2019</a:t>
            </a:r>
            <a:endParaRPr lang="fr-FR" sz="2400" dirty="0">
              <a:latin typeface="+mn-lt"/>
            </a:endParaRPr>
          </a:p>
        </p:txBody>
      </p:sp>
      <p:sp>
        <p:nvSpPr>
          <p:cNvPr id="2050" name="Text Placeholder 2"/>
          <p:cNvSpPr>
            <a:spLocks noGrp="1"/>
          </p:cNvSpPr>
          <p:nvPr>
            <p:ph type="body" sz="quarter" idx="13"/>
          </p:nvPr>
        </p:nvSpPr>
        <p:spPr>
          <a:xfrm>
            <a:off x="156130" y="5694218"/>
            <a:ext cx="8806801" cy="526472"/>
          </a:xfrm>
        </p:spPr>
        <p:txBody>
          <a:bodyPr/>
          <a:lstStyle/>
          <a:p>
            <a:r>
              <a:rPr lang="fr-FR" sz="1600" b="1" i="1" dirty="0">
                <a:latin typeface="+mn-lt"/>
              </a:rPr>
              <a:t>Question posée aux répondants: </a:t>
            </a:r>
            <a:r>
              <a:rPr lang="fr-FR" sz="1600" i="1" dirty="0"/>
              <a:t>De manière générale, comment décririez-vous vos propres conditions de vie actuelles?</a:t>
            </a:r>
            <a:endParaRPr lang="fr-FR" sz="1600" b="1" dirty="0">
              <a:latin typeface="+mn-lt"/>
            </a:endParaRPr>
          </a:p>
        </p:txBody>
      </p:sp>
      <p:graphicFrame>
        <p:nvGraphicFramePr>
          <p:cNvPr id="5" name="Graphique 5">
            <a:extLst>
              <a:ext uri="{FF2B5EF4-FFF2-40B4-BE49-F238E27FC236}">
                <a16:creationId xmlns:a16="http://schemas.microsoft.com/office/drawing/2014/main" xmlns="" id="{00000000-0008-0000-0200-000006000000}"/>
              </a:ext>
            </a:extLst>
          </p:cNvPr>
          <p:cNvGraphicFramePr>
            <a:graphicFrameLocks/>
          </p:cNvGraphicFramePr>
          <p:nvPr>
            <p:extLst>
              <p:ext uri="{D42A27DB-BD31-4B8C-83A1-F6EECF244321}">
                <p14:modId xmlns:p14="http://schemas.microsoft.com/office/powerpoint/2010/main" val="1383958929"/>
              </p:ext>
            </p:extLst>
          </p:nvPr>
        </p:nvGraphicFramePr>
        <p:xfrm>
          <a:off x="797442" y="1233377"/>
          <a:ext cx="7400259" cy="42363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65861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247" y="126124"/>
            <a:ext cx="8718331" cy="708281"/>
          </a:xfrm>
          <a:noFill/>
          <a:ln>
            <a:noFill/>
          </a:ln>
        </p:spPr>
        <p:txBody>
          <a:bodyPr>
            <a:noAutofit/>
          </a:bodyPr>
          <a:lstStyle/>
          <a:p>
            <a:pPr algn="l"/>
            <a:r>
              <a:rPr lang="fr-FR" sz="2400" dirty="0"/>
              <a:t>Evolution des conditions économiques du pays comparées à il y a 12 mois </a:t>
            </a:r>
            <a:r>
              <a:rPr lang="fr-FR" sz="2400" b="0" dirty="0"/>
              <a:t>| Guinée | 2013-2019</a:t>
            </a:r>
            <a:endParaRPr lang="fr-FR" sz="2400" dirty="0"/>
          </a:p>
        </p:txBody>
      </p:sp>
      <p:sp>
        <p:nvSpPr>
          <p:cNvPr id="3" name="Espace réservé du texte 2"/>
          <p:cNvSpPr>
            <a:spLocks noGrp="1"/>
          </p:cNvSpPr>
          <p:nvPr>
            <p:ph type="body" sz="quarter" idx="13"/>
          </p:nvPr>
        </p:nvSpPr>
        <p:spPr>
          <a:xfrm>
            <a:off x="405512" y="5628291"/>
            <a:ext cx="8738488" cy="538790"/>
          </a:xfrm>
        </p:spPr>
        <p:txBody>
          <a:bodyPr/>
          <a:lstStyle/>
          <a:p>
            <a:r>
              <a:rPr lang="fr-FR" sz="1600" b="1" i="1" dirty="0"/>
              <a:t>Question posée aux répondants: </a:t>
            </a:r>
            <a:r>
              <a:rPr lang="fr-FR" sz="1600" i="1" dirty="0"/>
              <a:t>Considérant le passé, comment évaluez-vous les conditions économiques de ce pays comparées à il y a 12 mois?</a:t>
            </a:r>
            <a:endParaRPr lang="fr-FR" sz="1600" b="1" dirty="0"/>
          </a:p>
          <a:p>
            <a:endParaRPr lang="fr-FR" sz="1600" dirty="0"/>
          </a:p>
        </p:txBody>
      </p:sp>
      <p:graphicFrame>
        <p:nvGraphicFramePr>
          <p:cNvPr id="6" name="Graphique 3">
            <a:extLst>
              <a:ext uri="{FF2B5EF4-FFF2-40B4-BE49-F238E27FC236}">
                <a16:creationId xmlns:a16="http://schemas.microsoft.com/office/drawing/2014/main" xmlns="" id="{00000000-0008-0000-0300-000004000000}"/>
              </a:ext>
            </a:extLst>
          </p:cNvPr>
          <p:cNvGraphicFramePr>
            <a:graphicFrameLocks/>
          </p:cNvGraphicFramePr>
          <p:nvPr>
            <p:extLst>
              <p:ext uri="{D42A27DB-BD31-4B8C-83A1-F6EECF244321}">
                <p14:modId xmlns:p14="http://schemas.microsoft.com/office/powerpoint/2010/main" val="3209963980"/>
              </p:ext>
            </p:extLst>
          </p:nvPr>
        </p:nvGraphicFramePr>
        <p:xfrm>
          <a:off x="1068387" y="1116419"/>
          <a:ext cx="7267539" cy="43061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068647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39" y="255448"/>
            <a:ext cx="8703392" cy="763723"/>
          </a:xfrm>
          <a:noFill/>
          <a:ln>
            <a:noFill/>
          </a:ln>
        </p:spPr>
        <p:txBody>
          <a:bodyPr rtlCol="0">
            <a:noAutofit/>
          </a:bodyPr>
          <a:lstStyle/>
          <a:p>
            <a:pPr algn="l"/>
            <a:r>
              <a:rPr lang="fr-FR" sz="2400" dirty="0">
                <a:latin typeface="+mn-lt"/>
              </a:rPr>
              <a:t>Evolution des conditions économiques du pays dans les 12 mois à venir </a:t>
            </a:r>
            <a:r>
              <a:rPr lang="fr-FR" sz="2400" b="0" dirty="0">
                <a:latin typeface="+mn-lt"/>
              </a:rPr>
              <a:t>| Guinée | 2013- 2019</a:t>
            </a:r>
            <a:endParaRPr lang="fr-FR" sz="2400" dirty="0">
              <a:latin typeface="+mn-lt"/>
            </a:endParaRPr>
          </a:p>
        </p:txBody>
      </p:sp>
      <p:sp>
        <p:nvSpPr>
          <p:cNvPr id="2050" name="Text Placeholder 2"/>
          <p:cNvSpPr>
            <a:spLocks noGrp="1"/>
          </p:cNvSpPr>
          <p:nvPr>
            <p:ph type="body" sz="quarter" idx="13"/>
          </p:nvPr>
        </p:nvSpPr>
        <p:spPr>
          <a:xfrm>
            <a:off x="156130" y="5652654"/>
            <a:ext cx="8806801" cy="568035"/>
          </a:xfrm>
        </p:spPr>
        <p:txBody>
          <a:bodyPr/>
          <a:lstStyle/>
          <a:p>
            <a:r>
              <a:rPr lang="fr-FR" b="1" i="1" dirty="0">
                <a:latin typeface="+mn-lt"/>
              </a:rPr>
              <a:t>Question posée aux répondants: </a:t>
            </a:r>
            <a:r>
              <a:rPr lang="fr-FR" i="1" dirty="0">
                <a:latin typeface="+mn-lt"/>
              </a:rPr>
              <a:t>Considérant l’avenir, prévoyez-vous que les conditions économiques de ce pays dans une période de 12 mois seront meilleures ou pires ?</a:t>
            </a:r>
            <a:endParaRPr lang="fr-FR" b="1" dirty="0">
              <a:latin typeface="+mn-lt"/>
            </a:endParaRPr>
          </a:p>
        </p:txBody>
      </p:sp>
      <p:graphicFrame>
        <p:nvGraphicFramePr>
          <p:cNvPr id="6" name="Graphique 4">
            <a:extLst>
              <a:ext uri="{FF2B5EF4-FFF2-40B4-BE49-F238E27FC236}">
                <a16:creationId xmlns:a16="http://schemas.microsoft.com/office/drawing/2014/main" xmlns="" id="{00000000-0008-0000-0300-000005000000}"/>
              </a:ext>
            </a:extLst>
          </p:cNvPr>
          <p:cNvGraphicFramePr>
            <a:graphicFrameLocks/>
          </p:cNvGraphicFramePr>
          <p:nvPr>
            <p:extLst>
              <p:ext uri="{D42A27DB-BD31-4B8C-83A1-F6EECF244321}">
                <p14:modId xmlns:p14="http://schemas.microsoft.com/office/powerpoint/2010/main" val="2887817783"/>
              </p:ext>
            </p:extLst>
          </p:nvPr>
        </p:nvGraphicFramePr>
        <p:xfrm>
          <a:off x="863377" y="1193675"/>
          <a:ext cx="6864351" cy="42516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36326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34" y="114302"/>
            <a:ext cx="8171056" cy="601744"/>
          </a:xfrm>
          <a:noFill/>
          <a:ln>
            <a:noFill/>
          </a:ln>
        </p:spPr>
        <p:txBody>
          <a:bodyPr rtlCol="0">
            <a:noAutofit/>
          </a:bodyPr>
          <a:lstStyle/>
          <a:p>
            <a:pPr algn="l"/>
            <a:r>
              <a:rPr lang="fr-FR" sz="2400" dirty="0"/>
              <a:t>Manque de besoins de première nécessité </a:t>
            </a:r>
            <a:r>
              <a:rPr lang="fr-FR" sz="2400" b="0" dirty="0"/>
              <a:t>| Guinée | 2019</a:t>
            </a:r>
            <a:endParaRPr lang="fr-FR" sz="2400" b="0" dirty="0">
              <a:solidFill>
                <a:srgbClr val="FF0000"/>
              </a:solidFill>
              <a:latin typeface="+mn-lt"/>
            </a:endParaRPr>
          </a:p>
        </p:txBody>
      </p:sp>
      <p:sp>
        <p:nvSpPr>
          <p:cNvPr id="2050" name="Text Placeholder 2"/>
          <p:cNvSpPr>
            <a:spLocks noGrp="1"/>
          </p:cNvSpPr>
          <p:nvPr>
            <p:ph type="body" sz="quarter" idx="13"/>
          </p:nvPr>
        </p:nvSpPr>
        <p:spPr>
          <a:xfrm>
            <a:off x="156130" y="5633356"/>
            <a:ext cx="8806801" cy="587333"/>
          </a:xfrm>
        </p:spPr>
        <p:txBody>
          <a:bodyPr/>
          <a:lstStyle/>
          <a:p>
            <a:r>
              <a:rPr lang="fr-FR" b="1" i="1" dirty="0"/>
              <a:t>Question posée aux répondants:</a:t>
            </a:r>
            <a:r>
              <a:rPr lang="fr-FR" i="1" dirty="0"/>
              <a:t> Au cours des 12 derniers mois, combien de fois, le cas échéant, est-ce que vous, ou un membre de votre famille, avez dû faire face à un manque de…? </a:t>
            </a:r>
            <a:endParaRPr lang="fr-FR" b="1" dirty="0"/>
          </a:p>
        </p:txBody>
      </p:sp>
      <p:graphicFrame>
        <p:nvGraphicFramePr>
          <p:cNvPr id="6" name="Chart 1">
            <a:extLst>
              <a:ext uri="{FF2B5EF4-FFF2-40B4-BE49-F238E27FC236}">
                <a16:creationId xmlns:a16="http://schemas.microsoft.com/office/drawing/2014/main" xmlns="" id="{F39B28F1-392B-4C3D-A843-A6C4A2718D70}"/>
              </a:ext>
            </a:extLst>
          </p:cNvPr>
          <p:cNvGraphicFramePr/>
          <p:nvPr>
            <p:extLst>
              <p:ext uri="{D42A27DB-BD31-4B8C-83A1-F6EECF244321}">
                <p14:modId xmlns:p14="http://schemas.microsoft.com/office/powerpoint/2010/main" val="465402084"/>
              </p:ext>
            </p:extLst>
          </p:nvPr>
        </p:nvGraphicFramePr>
        <p:xfrm>
          <a:off x="259539" y="996043"/>
          <a:ext cx="8703392" cy="46373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02499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39" y="78830"/>
            <a:ext cx="7886085" cy="763723"/>
          </a:xfrm>
          <a:noFill/>
          <a:ln>
            <a:noFill/>
          </a:ln>
        </p:spPr>
        <p:txBody>
          <a:bodyPr rtlCol="0">
            <a:noAutofit/>
          </a:bodyPr>
          <a:lstStyle/>
          <a:p>
            <a:pPr algn="l"/>
            <a:r>
              <a:rPr lang="fr-FR" sz="2400" dirty="0">
                <a:latin typeface="+mn-lt"/>
              </a:rPr>
              <a:t>Conditions de vie </a:t>
            </a:r>
            <a:r>
              <a:rPr lang="fr-FR" sz="2400" b="0" dirty="0">
                <a:latin typeface="+mn-lt"/>
              </a:rPr>
              <a:t>| par niveau de pauvreté vécue | Guinée | 2019</a:t>
            </a:r>
            <a:endParaRPr lang="fr-FR" sz="2400" dirty="0">
              <a:latin typeface="+mn-lt"/>
            </a:endParaRPr>
          </a:p>
        </p:txBody>
      </p:sp>
      <p:sp>
        <p:nvSpPr>
          <p:cNvPr id="2050" name="Text Placeholder 2"/>
          <p:cNvSpPr>
            <a:spLocks noGrp="1"/>
          </p:cNvSpPr>
          <p:nvPr>
            <p:ph type="body" sz="quarter" idx="13"/>
          </p:nvPr>
        </p:nvSpPr>
        <p:spPr>
          <a:xfrm>
            <a:off x="156130" y="5456967"/>
            <a:ext cx="8806801" cy="763723"/>
          </a:xfrm>
        </p:spPr>
        <p:txBody>
          <a:bodyPr/>
          <a:lstStyle/>
          <a:p>
            <a:r>
              <a:rPr lang="fr-FR" b="1" i="1" dirty="0">
                <a:latin typeface="+mn-lt"/>
              </a:rPr>
              <a:t>Question posée aux répondants: </a:t>
            </a:r>
            <a:r>
              <a:rPr lang="fr-FR" i="1" dirty="0">
                <a:latin typeface="+mn-lt"/>
              </a:rPr>
              <a:t>Au cours des 12 derniers mois, combien de fois, le cas échéant, est-ce que vous, ou un membre de votre famille, avez dû faire face à un manque de: (% de ceux qui disent « juste une ou deux fois », « quelques fois », « plusieurs fois », ou « toujours ») </a:t>
            </a:r>
            <a:endParaRPr lang="fr-FR" b="1" i="1" dirty="0">
              <a:latin typeface="+mn-lt"/>
            </a:endParaRPr>
          </a:p>
          <a:p>
            <a:endParaRPr lang="fr-FR" b="1" dirty="0">
              <a:latin typeface="+mn-lt"/>
            </a:endParaRPr>
          </a:p>
        </p:txBody>
      </p:sp>
      <p:graphicFrame>
        <p:nvGraphicFramePr>
          <p:cNvPr id="5" name="Graphique 4">
            <a:extLst>
              <a:ext uri="{FF2B5EF4-FFF2-40B4-BE49-F238E27FC236}">
                <a16:creationId xmlns:a16="http://schemas.microsoft.com/office/drawing/2014/main" xmlns="" id="{00000000-0008-0000-0500-000008000000}"/>
              </a:ext>
            </a:extLst>
          </p:cNvPr>
          <p:cNvGraphicFramePr>
            <a:graphicFrameLocks/>
          </p:cNvGraphicFramePr>
          <p:nvPr>
            <p:extLst>
              <p:ext uri="{D42A27DB-BD31-4B8C-83A1-F6EECF244321}">
                <p14:modId xmlns:p14="http://schemas.microsoft.com/office/powerpoint/2010/main" val="3352826148"/>
              </p:ext>
            </p:extLst>
          </p:nvPr>
        </p:nvGraphicFramePr>
        <p:xfrm>
          <a:off x="967563" y="894590"/>
          <a:ext cx="7262037" cy="44331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7182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28" y="186892"/>
            <a:ext cx="8703392" cy="505836"/>
          </a:xfrm>
          <a:solidFill>
            <a:schemeClr val="bg1">
              <a:lumMod val="85000"/>
            </a:schemeClr>
          </a:solidFill>
          <a:ln>
            <a:noFill/>
          </a:ln>
        </p:spPr>
        <p:txBody>
          <a:bodyPr rtlCol="0">
            <a:noAutofit/>
          </a:bodyPr>
          <a:lstStyle/>
          <a:p>
            <a:pPr algn="l"/>
            <a:r>
              <a:rPr lang="fr-FR" sz="2400" dirty="0">
                <a:latin typeface="+mn-lt"/>
              </a:rPr>
              <a:t>Réponse du gouvernement à la pauvreté |</a:t>
            </a:r>
            <a:r>
              <a:rPr lang="fr-FR" sz="2400" b="0" dirty="0">
                <a:latin typeface="+mn-lt"/>
              </a:rPr>
              <a:t> par groupe </a:t>
            </a:r>
            <a:r>
              <a:rPr lang="fr-FR" sz="2400" b="0" dirty="0" err="1">
                <a:latin typeface="+mn-lt"/>
              </a:rPr>
              <a:t>socio-demographique</a:t>
            </a:r>
            <a:r>
              <a:rPr lang="fr-FR" sz="2400" b="0" dirty="0">
                <a:latin typeface="+mn-lt"/>
              </a:rPr>
              <a:t>| Guinée | 2019</a:t>
            </a:r>
            <a:endParaRPr lang="fr-FR" sz="2400" dirty="0">
              <a:latin typeface="+mn-lt"/>
            </a:endParaRPr>
          </a:p>
        </p:txBody>
      </p:sp>
      <p:sp>
        <p:nvSpPr>
          <p:cNvPr id="2050" name="Text Placeholder 2"/>
          <p:cNvSpPr>
            <a:spLocks noGrp="1"/>
          </p:cNvSpPr>
          <p:nvPr>
            <p:ph type="body" sz="quarter" idx="13"/>
          </p:nvPr>
        </p:nvSpPr>
        <p:spPr>
          <a:xfrm>
            <a:off x="156130" y="5500254"/>
            <a:ext cx="8806801" cy="720435"/>
          </a:xfrm>
        </p:spPr>
        <p:txBody>
          <a:bodyPr/>
          <a:lstStyle/>
          <a:p>
            <a:r>
              <a:rPr lang="fr-FR" b="1" i="1" dirty="0">
                <a:latin typeface="+mn-lt"/>
              </a:rPr>
              <a:t>Question posée aux répondants: </a:t>
            </a:r>
            <a:r>
              <a:rPr lang="fr-FR" i="1" dirty="0">
                <a:latin typeface="+mn-lt"/>
              </a:rPr>
              <a:t>Qualifiez la manière, bonne ou mauvaise, dont le gouvernement actuel répond aux préoccupations suivantes, ou n’en avez-vous pas suffisamment entendu parler pour vous prononcer: Amélioration des conditions de vie des pauvres?</a:t>
            </a:r>
            <a:endParaRPr lang="fr-FR" dirty="0">
              <a:latin typeface="+mn-lt"/>
            </a:endParaRPr>
          </a:p>
        </p:txBody>
      </p:sp>
      <p:graphicFrame>
        <p:nvGraphicFramePr>
          <p:cNvPr id="6" name="Graphique 5">
            <a:extLst>
              <a:ext uri="{FF2B5EF4-FFF2-40B4-BE49-F238E27FC236}">
                <a16:creationId xmlns:a16="http://schemas.microsoft.com/office/drawing/2014/main" xmlns="" id="{00000000-0008-0000-0600-000006000000}"/>
              </a:ext>
            </a:extLst>
          </p:cNvPr>
          <p:cNvGraphicFramePr>
            <a:graphicFrameLocks/>
          </p:cNvGraphicFramePr>
          <p:nvPr>
            <p:extLst>
              <p:ext uri="{D42A27DB-BD31-4B8C-83A1-F6EECF244321}">
                <p14:modId xmlns:p14="http://schemas.microsoft.com/office/powerpoint/2010/main" val="1996876050"/>
              </p:ext>
            </p:extLst>
          </p:nvPr>
        </p:nvGraphicFramePr>
        <p:xfrm>
          <a:off x="263236" y="1054359"/>
          <a:ext cx="8699695" cy="44458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426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28" y="96983"/>
            <a:ext cx="8703392" cy="913109"/>
          </a:xfrm>
          <a:noFill/>
          <a:ln>
            <a:noFill/>
          </a:ln>
        </p:spPr>
        <p:txBody>
          <a:bodyPr rtlCol="0">
            <a:noAutofit/>
          </a:bodyPr>
          <a:lstStyle/>
          <a:p>
            <a:pPr algn="l"/>
            <a:r>
              <a:rPr lang="fr-FR" sz="2400" dirty="0">
                <a:latin typeface="+mn-lt"/>
              </a:rPr>
              <a:t>Evolution de la réponse du gouvernement à la pauvreté </a:t>
            </a:r>
            <a:r>
              <a:rPr lang="fr-FR" sz="2400" b="0" dirty="0">
                <a:latin typeface="+mn-lt"/>
              </a:rPr>
              <a:t>| Guinée | 2013- 2019</a:t>
            </a:r>
            <a:endParaRPr lang="fr-FR" sz="2400" dirty="0">
              <a:latin typeface="+mn-lt"/>
            </a:endParaRPr>
          </a:p>
        </p:txBody>
      </p:sp>
      <p:sp>
        <p:nvSpPr>
          <p:cNvPr id="2050" name="Text Placeholder 2"/>
          <p:cNvSpPr>
            <a:spLocks noGrp="1"/>
          </p:cNvSpPr>
          <p:nvPr>
            <p:ph type="body" sz="quarter" idx="13"/>
          </p:nvPr>
        </p:nvSpPr>
        <p:spPr>
          <a:xfrm>
            <a:off x="156130" y="5533052"/>
            <a:ext cx="8806801" cy="687637"/>
          </a:xfrm>
        </p:spPr>
        <p:txBody>
          <a:bodyPr/>
          <a:lstStyle/>
          <a:p>
            <a:r>
              <a:rPr lang="fr-FR" b="1" i="1" dirty="0"/>
              <a:t>Question posée aux répondants: </a:t>
            </a:r>
            <a:r>
              <a:rPr lang="fr-FR" i="1" dirty="0"/>
              <a:t>Qualifiez la manière, bonne ou mauvaise, dont le gouvernement actuel répond aux préoccupations suivantes, ou n’en avez-vous pas suffisamment entendu parler pour vous prononcer: Amélioration des conditions de vie des pauvres?</a:t>
            </a:r>
            <a:endParaRPr lang="fr-FR" dirty="0"/>
          </a:p>
        </p:txBody>
      </p:sp>
      <p:graphicFrame>
        <p:nvGraphicFramePr>
          <p:cNvPr id="5" name="Graphique 4">
            <a:extLst>
              <a:ext uri="{FF2B5EF4-FFF2-40B4-BE49-F238E27FC236}">
                <a16:creationId xmlns:a16="http://schemas.microsoft.com/office/drawing/2014/main" xmlns="" id="{00000000-0008-0000-0600-000004000000}"/>
              </a:ext>
            </a:extLst>
          </p:cNvPr>
          <p:cNvGraphicFramePr>
            <a:graphicFrameLocks/>
          </p:cNvGraphicFramePr>
          <p:nvPr>
            <p:extLst>
              <p:ext uri="{D42A27DB-BD31-4B8C-83A1-F6EECF244321}">
                <p14:modId xmlns:p14="http://schemas.microsoft.com/office/powerpoint/2010/main" val="2578100281"/>
              </p:ext>
            </p:extLst>
          </p:nvPr>
        </p:nvGraphicFramePr>
        <p:xfrm>
          <a:off x="755780" y="1129003"/>
          <a:ext cx="7452555" cy="428275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30334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539" y="186891"/>
            <a:ext cx="8703392" cy="763723"/>
          </a:xfrm>
          <a:noFill/>
          <a:ln>
            <a:noFill/>
          </a:ln>
        </p:spPr>
        <p:txBody>
          <a:bodyPr rtlCol="0">
            <a:noAutofit/>
          </a:bodyPr>
          <a:lstStyle/>
          <a:p>
            <a:pPr algn="l"/>
            <a:r>
              <a:rPr lang="fr-FR" sz="2400" dirty="0">
                <a:latin typeface="+mn-lt"/>
              </a:rPr>
              <a:t>Traitement des citoyens en fonction de leur statut économique </a:t>
            </a:r>
            <a:r>
              <a:rPr lang="fr-FR" sz="2400" b="0" dirty="0">
                <a:latin typeface="+mn-lt"/>
              </a:rPr>
              <a:t>| Guinée | 2019</a:t>
            </a:r>
            <a:endParaRPr lang="fr-FR" sz="2400" dirty="0">
              <a:latin typeface="+mn-lt"/>
            </a:endParaRPr>
          </a:p>
        </p:txBody>
      </p:sp>
      <p:sp>
        <p:nvSpPr>
          <p:cNvPr id="2050" name="Text Placeholder 2"/>
          <p:cNvSpPr>
            <a:spLocks noGrp="1"/>
          </p:cNvSpPr>
          <p:nvPr>
            <p:ph type="body" sz="quarter" idx="13"/>
          </p:nvPr>
        </p:nvSpPr>
        <p:spPr>
          <a:xfrm>
            <a:off x="156130" y="5456966"/>
            <a:ext cx="8806801" cy="763723"/>
          </a:xfrm>
        </p:spPr>
        <p:txBody>
          <a:bodyPr/>
          <a:lstStyle/>
          <a:p>
            <a:r>
              <a:rPr lang="fr-FR" b="1" i="1" dirty="0">
                <a:latin typeface="+mn-lt"/>
              </a:rPr>
              <a:t>Question posée aux répondants: </a:t>
            </a:r>
            <a:r>
              <a:rPr lang="fr-FR" i="1" dirty="0">
                <a:latin typeface="+mn-lt"/>
              </a:rPr>
              <a:t>A quelle fréquence, éventuellement, des gens comme vous sont-ils injustement traités par le gouvernement sur la base de votre situation économique, c’est-à-dire, votre degré de richesse ou de pauvreté?</a:t>
            </a:r>
            <a:endParaRPr lang="fr-FR" b="1" dirty="0">
              <a:latin typeface="+mn-lt"/>
            </a:endParaRPr>
          </a:p>
        </p:txBody>
      </p:sp>
      <p:graphicFrame>
        <p:nvGraphicFramePr>
          <p:cNvPr id="6" name="Graphique 3">
            <a:extLst>
              <a:ext uri="{FF2B5EF4-FFF2-40B4-BE49-F238E27FC236}">
                <a16:creationId xmlns:a16="http://schemas.microsoft.com/office/drawing/2014/main" xmlns="" id="{00000000-0008-0000-0400-000004000000}"/>
              </a:ext>
            </a:extLst>
          </p:cNvPr>
          <p:cNvGraphicFramePr>
            <a:graphicFrameLocks/>
          </p:cNvGraphicFramePr>
          <p:nvPr>
            <p:extLst>
              <p:ext uri="{D42A27DB-BD31-4B8C-83A1-F6EECF244321}">
                <p14:modId xmlns:p14="http://schemas.microsoft.com/office/powerpoint/2010/main" val="3399183062"/>
              </p:ext>
            </p:extLst>
          </p:nvPr>
        </p:nvGraphicFramePr>
        <p:xfrm>
          <a:off x="1147665" y="1231642"/>
          <a:ext cx="6848670" cy="41521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244253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128" y="108061"/>
            <a:ext cx="8703392" cy="763723"/>
          </a:xfrm>
          <a:noFill/>
          <a:ln>
            <a:noFill/>
          </a:ln>
        </p:spPr>
        <p:txBody>
          <a:bodyPr rtlCol="0">
            <a:noAutofit/>
          </a:bodyPr>
          <a:lstStyle/>
          <a:p>
            <a:pPr algn="l"/>
            <a:r>
              <a:rPr lang="fr-FR" dirty="0">
                <a:latin typeface="+mn-lt"/>
              </a:rPr>
              <a:t>Traitement des citoyens en fonction de leur degré de pauvreté ou de richesse | </a:t>
            </a:r>
            <a:r>
              <a:rPr lang="fr-FR" b="0" dirty="0">
                <a:latin typeface="+mn-lt"/>
              </a:rPr>
              <a:t>par niveau de pauvreté vécue | Guinée | 2019</a:t>
            </a:r>
            <a:endParaRPr lang="fr-FR" dirty="0">
              <a:latin typeface="+mn-lt"/>
            </a:endParaRPr>
          </a:p>
        </p:txBody>
      </p:sp>
      <p:sp>
        <p:nvSpPr>
          <p:cNvPr id="2050" name="Text Placeholder 2"/>
          <p:cNvSpPr>
            <a:spLocks noGrp="1"/>
          </p:cNvSpPr>
          <p:nvPr>
            <p:ph type="body" sz="quarter" idx="13"/>
          </p:nvPr>
        </p:nvSpPr>
        <p:spPr>
          <a:xfrm>
            <a:off x="156130" y="5502166"/>
            <a:ext cx="8806801" cy="718524"/>
          </a:xfrm>
        </p:spPr>
        <p:txBody>
          <a:bodyPr/>
          <a:lstStyle/>
          <a:p>
            <a:r>
              <a:rPr lang="fr-FR" b="1" i="1" dirty="0">
                <a:latin typeface="+mn-lt"/>
              </a:rPr>
              <a:t>Question posée aux répondants: </a:t>
            </a:r>
            <a:r>
              <a:rPr lang="fr-FR" i="1" dirty="0">
                <a:latin typeface="+mn-lt"/>
              </a:rPr>
              <a:t>Au cours de l’année dernière, à quelle fréquence, le cas échéant, avez-vous personnellement été injustement traités par d’autres Guinéens sur la base de: Vos conditions économiques, c’est-à-dire, votre degré de richesse ou de pauvreté?</a:t>
            </a:r>
            <a:endParaRPr lang="fr-FR" b="1" dirty="0">
              <a:latin typeface="+mn-lt"/>
            </a:endParaRPr>
          </a:p>
        </p:txBody>
      </p:sp>
      <p:graphicFrame>
        <p:nvGraphicFramePr>
          <p:cNvPr id="5" name="Graphique 4">
            <a:extLst>
              <a:ext uri="{FF2B5EF4-FFF2-40B4-BE49-F238E27FC236}">
                <a16:creationId xmlns:a16="http://schemas.microsoft.com/office/drawing/2014/main" xmlns="" id="{00000000-0008-0000-0700-000004000000}"/>
              </a:ext>
            </a:extLst>
          </p:cNvPr>
          <p:cNvGraphicFramePr>
            <a:graphicFrameLocks/>
          </p:cNvGraphicFramePr>
          <p:nvPr>
            <p:extLst>
              <p:ext uri="{D42A27DB-BD31-4B8C-83A1-F6EECF244321}">
                <p14:modId xmlns:p14="http://schemas.microsoft.com/office/powerpoint/2010/main" val="995756351"/>
              </p:ext>
            </p:extLst>
          </p:nvPr>
        </p:nvGraphicFramePr>
        <p:xfrm>
          <a:off x="891540" y="1245870"/>
          <a:ext cx="7360920" cy="4147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5570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Couverture</a:t>
            </a:r>
          </a:p>
        </p:txBody>
      </p:sp>
      <p:sp>
        <p:nvSpPr>
          <p:cNvPr id="3" name="Picture Placeholder 2">
            <a:extLst>
              <a:ext uri="{FF2B5EF4-FFF2-40B4-BE49-F238E27FC236}">
                <a16:creationId xmlns:a16="http://schemas.microsoft.com/office/drawing/2014/main" xmlns="" id="{CEEDF99E-83E5-4179-8F68-9B8D303D0F4D}"/>
              </a:ext>
            </a:extLst>
          </p:cNvPr>
          <p:cNvSpPr>
            <a:spLocks noGrp="1"/>
          </p:cNvSpPr>
          <p:nvPr>
            <p:ph type="pic" sz="quarter" idx="12"/>
          </p:nvPr>
        </p:nvSpPr>
        <p:spPr/>
      </p:sp>
      <p:pic>
        <p:nvPicPr>
          <p:cNvPr id="6" name="Picture 5">
            <a:extLst>
              <a:ext uri="{FF2B5EF4-FFF2-40B4-BE49-F238E27FC236}">
                <a16:creationId xmlns:a16="http://schemas.microsoft.com/office/drawing/2014/main" xmlns="" id="{9A21E766-2ECF-412F-8549-4F399FA7BF5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2017" y="808436"/>
            <a:ext cx="8897678" cy="6189893"/>
          </a:xfrm>
          <a:prstGeom prst="rect">
            <a:avLst/>
          </a:prstGeom>
          <a:noFill/>
          <a:ln>
            <a:noFill/>
          </a:ln>
        </p:spPr>
      </p:pic>
    </p:spTree>
    <p:extLst>
      <p:ext uri="{BB962C8B-B14F-4D97-AF65-F5344CB8AC3E}">
        <p14:creationId xmlns:p14="http://schemas.microsoft.com/office/powerpoint/2010/main" val="203252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38" y="196000"/>
            <a:ext cx="6303962" cy="702072"/>
          </a:xfrm>
        </p:spPr>
        <p:txBody>
          <a:bodyPr>
            <a:normAutofit/>
          </a:bodyPr>
          <a:lstStyle/>
          <a:p>
            <a:r>
              <a:rPr lang="en-GB" sz="4000" noProof="0" dirty="0">
                <a:solidFill>
                  <a:schemeClr val="accent1"/>
                </a:solidFill>
              </a:rPr>
              <a:t>Conclusion</a:t>
            </a:r>
          </a:p>
        </p:txBody>
      </p:sp>
      <p:sp>
        <p:nvSpPr>
          <p:cNvPr id="6" name="Content Placeholder 2">
            <a:extLst>
              <a:ext uri="{FF2B5EF4-FFF2-40B4-BE49-F238E27FC236}">
                <a16:creationId xmlns:a16="http://schemas.microsoft.com/office/drawing/2014/main" xmlns="" id="{24937CCB-B934-4E14-BB54-589F833BC7E6}"/>
              </a:ext>
            </a:extLst>
          </p:cNvPr>
          <p:cNvSpPr>
            <a:spLocks noGrp="1"/>
          </p:cNvSpPr>
          <p:nvPr>
            <p:ph idx="1"/>
          </p:nvPr>
        </p:nvSpPr>
        <p:spPr>
          <a:xfrm>
            <a:off x="222564" y="1408922"/>
            <a:ext cx="8698872" cy="4966998"/>
          </a:xfrm>
        </p:spPr>
        <p:txBody>
          <a:bodyPr>
            <a:normAutofit/>
          </a:bodyPr>
          <a:lstStyle/>
          <a:p>
            <a:pPr marL="0" lvl="0" indent="0">
              <a:spcBef>
                <a:spcPts val="1800"/>
              </a:spcBef>
              <a:spcAft>
                <a:spcPts val="600"/>
              </a:spcAft>
              <a:buClr>
                <a:schemeClr val="accent1"/>
              </a:buClr>
              <a:buNone/>
              <a:defRPr/>
            </a:pPr>
            <a:endParaRPr lang="fr-SN" sz="2000" dirty="0">
              <a:solidFill>
                <a:srgbClr val="EF4901"/>
              </a:solidFill>
              <a:latin typeface="Century Gothic"/>
              <a:ea typeface="MS PGothic" charset="0"/>
            </a:endParaRPr>
          </a:p>
          <a:p>
            <a:pPr lvl="0">
              <a:spcBef>
                <a:spcPts val="1800"/>
              </a:spcBef>
              <a:spcAft>
                <a:spcPts val="600"/>
              </a:spcAft>
              <a:buClr>
                <a:schemeClr val="accent1"/>
              </a:buClr>
              <a:buFont typeface="Wingdings" panose="05000000000000000000" pitchFamily="2" charset="2"/>
              <a:buChar char="§"/>
              <a:defRPr/>
            </a:pPr>
            <a:endParaRPr lang="en-GB" sz="2000" dirty="0">
              <a:latin typeface="Century Gothic" pitchFamily="34" charset="0"/>
            </a:endParaRPr>
          </a:p>
        </p:txBody>
      </p:sp>
      <p:sp>
        <p:nvSpPr>
          <p:cNvPr id="3" name="Rectangle 2"/>
          <p:cNvSpPr/>
          <p:nvPr/>
        </p:nvSpPr>
        <p:spPr>
          <a:xfrm>
            <a:off x="222564" y="2087463"/>
            <a:ext cx="8465270" cy="4524315"/>
          </a:xfrm>
          <a:prstGeom prst="rect">
            <a:avLst/>
          </a:prstGeom>
        </p:spPr>
        <p:txBody>
          <a:bodyPr wrap="square">
            <a:spAutoFit/>
          </a:bodyPr>
          <a:lstStyle/>
          <a:p>
            <a:pPr marL="457200" lvl="2">
              <a:defRPr/>
            </a:pPr>
            <a:r>
              <a:rPr lang="fr-FR" sz="3200" dirty="0"/>
              <a:t>Dans un contexte de COVID-19 marqué par une crise économique et sociale qui touche les populations les plus vulnérables, ces données sur les conditions économiques invitent les décideurs politiques, économiques, et humanitaires à prendre des décisions et solutions pro-pauvres. </a:t>
            </a:r>
          </a:p>
          <a:p>
            <a:pPr marL="457200" lvl="2" algn="just">
              <a:defRPr/>
            </a:pPr>
            <a:endParaRPr lang="fr-FR" sz="3200" dirty="0">
              <a:solidFill>
                <a:schemeClr val="bg2">
                  <a:lumMod val="50000"/>
                </a:schemeClr>
              </a:solidFill>
              <a:cs typeface="Arial" panose="020B0604020202020204" pitchFamily="34" charset="0"/>
            </a:endParaRPr>
          </a:p>
        </p:txBody>
      </p:sp>
    </p:spTree>
    <p:extLst>
      <p:ext uri="{BB962C8B-B14F-4D97-AF65-F5344CB8AC3E}">
        <p14:creationId xmlns:p14="http://schemas.microsoft.com/office/powerpoint/2010/main" val="8766655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318" y="2303577"/>
            <a:ext cx="8599151" cy="1548488"/>
          </a:xfrm>
        </p:spPr>
        <p:txBody>
          <a:bodyPr>
            <a:noAutofit/>
          </a:bodyPr>
          <a:lstStyle/>
          <a:p>
            <a:pPr algn="ctr"/>
            <a:r>
              <a:rPr lang="fr-FR" i="1" dirty="0">
                <a:solidFill>
                  <a:schemeClr val="tx1"/>
                </a:solidFill>
              </a:rPr>
              <a:t>2</a:t>
            </a:r>
            <a:r>
              <a:rPr lang="fr-FR" i="1" baseline="30000" dirty="0">
                <a:solidFill>
                  <a:schemeClr val="tx1"/>
                </a:solidFill>
              </a:rPr>
              <a:t>ème</a:t>
            </a:r>
            <a:r>
              <a:rPr lang="fr-FR" i="1" dirty="0">
                <a:solidFill>
                  <a:schemeClr val="tx1"/>
                </a:solidFill>
              </a:rPr>
              <a:t> thématique</a:t>
            </a:r>
            <a:r>
              <a:rPr lang="fr-FR" dirty="0"/>
              <a:t/>
            </a:r>
            <a:br>
              <a:rPr lang="fr-FR" dirty="0"/>
            </a:br>
            <a:r>
              <a:rPr lang="fr-FR" dirty="0"/>
              <a:t>Les Guinéens s’attendent à plus d’efforts dans le domaine de l’éducation</a:t>
            </a:r>
            <a:endParaRPr lang="en-US" dirty="0"/>
          </a:p>
        </p:txBody>
      </p:sp>
      <p:sp>
        <p:nvSpPr>
          <p:cNvPr id="3" name="Subtitle 2"/>
          <p:cNvSpPr>
            <a:spLocks noGrp="1"/>
          </p:cNvSpPr>
          <p:nvPr>
            <p:ph type="subTitle" idx="1"/>
          </p:nvPr>
        </p:nvSpPr>
        <p:spPr>
          <a:xfrm>
            <a:off x="297019" y="4180846"/>
            <a:ext cx="8623747" cy="590413"/>
          </a:xfrm>
        </p:spPr>
        <p:txBody>
          <a:bodyPr>
            <a:normAutofit/>
          </a:bodyPr>
          <a:lstStyle/>
          <a:p>
            <a:r>
              <a:rPr lang="fr-FR" b="1" dirty="0">
                <a:solidFill>
                  <a:schemeClr val="tx1"/>
                </a:solidFill>
              </a:rPr>
              <a:t>Résultats du 8e tour d’Afrobarometer en Guinée </a:t>
            </a:r>
          </a:p>
          <a:p>
            <a:endParaRPr lang="fr-FR" b="1" dirty="0">
              <a:solidFill>
                <a:schemeClr val="tx1"/>
              </a:solidFill>
            </a:endParaRPr>
          </a:p>
        </p:txBody>
      </p:sp>
      <p:pic>
        <p:nvPicPr>
          <p:cNvPr id="10" name="Image 5"/>
          <p:cNvPicPr>
            <a:picLocks noGrp="1" noChangeAspect="1" noChangeArrowheads="1"/>
          </p:cNvPicPr>
          <p:nvPr>
            <p:ph type="pic" sz="quarter" idx="12"/>
          </p:nvPr>
        </p:nvPicPr>
        <p:blipFill>
          <a:blip r:embed="rId2">
            <a:extLst>
              <a:ext uri="{28A0092B-C50C-407E-A947-70E740481C1C}">
                <a14:useLocalDpi xmlns:a14="http://schemas.microsoft.com/office/drawing/2010/main" val="0"/>
              </a:ext>
            </a:extLst>
          </a:blip>
          <a:srcRect t="1145" b="1145"/>
          <a:stretch>
            <a:fillRect/>
          </a:stretch>
        </p:blipFill>
        <p:spPr bwMode="auto">
          <a:xfrm>
            <a:off x="284164" y="5153051"/>
            <a:ext cx="1399782" cy="11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4596037" y="5711044"/>
            <a:ext cx="3966150" cy="461665"/>
          </a:xfrm>
          <a:prstGeom prst="rect">
            <a:avLst/>
          </a:prstGeom>
          <a:noFill/>
        </p:spPr>
        <p:txBody>
          <a:bodyPr wrap="none" rtlCol="0">
            <a:spAutoFit/>
          </a:bodyPr>
          <a:lstStyle/>
          <a:p>
            <a:r>
              <a:rPr lang="fr-FR" b="1" i="1" dirty="0"/>
              <a:t>Présentateur: </a:t>
            </a:r>
            <a:r>
              <a:rPr lang="fr-FR" i="1" dirty="0"/>
              <a:t>Djiba KABA </a:t>
            </a:r>
          </a:p>
        </p:txBody>
      </p:sp>
    </p:spTree>
    <p:extLst>
      <p:ext uri="{BB962C8B-B14F-4D97-AF65-F5344CB8AC3E}">
        <p14:creationId xmlns:p14="http://schemas.microsoft.com/office/powerpoint/2010/main" val="4395090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10" y="4216143"/>
            <a:ext cx="8528369" cy="838029"/>
          </a:xfrm>
        </p:spPr>
        <p:txBody>
          <a:bodyPr>
            <a:normAutofit/>
          </a:bodyPr>
          <a:lstStyle/>
          <a:p>
            <a:r>
              <a:rPr lang="en-GB" sz="4000" dirty="0" err="1"/>
              <a:t>Résultats</a:t>
            </a:r>
            <a:endParaRPr lang="en-GB" sz="4000" cap="none" noProof="0" dirty="0"/>
          </a:p>
        </p:txBody>
      </p:sp>
      <p:pic>
        <p:nvPicPr>
          <p:cNvPr id="6" name="Picture 5">
            <a:extLst>
              <a:ext uri="{FF2B5EF4-FFF2-40B4-BE49-F238E27FC236}">
                <a16:creationId xmlns:a16="http://schemas.microsoft.com/office/drawing/2014/main" xmlns="" id="{EC482416-D345-4701-9139-663552E40162}"/>
              </a:ext>
            </a:extLst>
          </p:cNvPr>
          <p:cNvPicPr>
            <a:picLocks noChangeAspect="1"/>
          </p:cNvPicPr>
          <p:nvPr/>
        </p:nvPicPr>
        <p:blipFill rotWithShape="1">
          <a:blip r:embed="rId3"/>
          <a:srcRect l="29652" r="12712"/>
          <a:stretch/>
        </p:blipFill>
        <p:spPr>
          <a:xfrm>
            <a:off x="4463358" y="2153981"/>
            <a:ext cx="3167649" cy="4124325"/>
          </a:xfrm>
          <a:prstGeom prst="rect">
            <a:avLst/>
          </a:prstGeom>
          <a:ln w="6350">
            <a:solidFill>
              <a:schemeClr val="tx1"/>
            </a:solidFill>
          </a:ln>
        </p:spPr>
      </p:pic>
    </p:spTree>
    <p:extLst>
      <p:ext uri="{BB962C8B-B14F-4D97-AF65-F5344CB8AC3E}">
        <p14:creationId xmlns:p14="http://schemas.microsoft.com/office/powerpoint/2010/main" val="2566064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444" y="3730418"/>
            <a:ext cx="8218664" cy="788419"/>
          </a:xfrm>
        </p:spPr>
        <p:txBody>
          <a:bodyPr>
            <a:normAutofit fontScale="90000"/>
          </a:bodyPr>
          <a:lstStyle/>
          <a:p>
            <a:r>
              <a:rPr lang="en-GB" sz="4000" dirty="0" err="1"/>
              <a:t>Disponibilité</a:t>
            </a:r>
            <a:r>
              <a:rPr lang="en-GB" sz="4000" dirty="0"/>
              <a:t> des </a:t>
            </a:r>
            <a:r>
              <a:rPr lang="en-GB" sz="4000" dirty="0" err="1"/>
              <a:t>écoles</a:t>
            </a:r>
            <a:r>
              <a:rPr lang="en-GB" sz="4000" dirty="0"/>
              <a:t> et </a:t>
            </a:r>
            <a:r>
              <a:rPr lang="en-GB" sz="4000" dirty="0" err="1"/>
              <a:t>difficultés</a:t>
            </a:r>
            <a:r>
              <a:rPr lang="en-GB" sz="4000" dirty="0"/>
              <a:t> </a:t>
            </a:r>
            <a:r>
              <a:rPr lang="en-GB" sz="4000" dirty="0" err="1"/>
              <a:t>d’obtention</a:t>
            </a:r>
            <a:r>
              <a:rPr lang="en-GB" sz="4000" dirty="0"/>
              <a:t> des services de </a:t>
            </a:r>
            <a:r>
              <a:rPr lang="en-GB" sz="4000" dirty="0" err="1"/>
              <a:t>l’éducation</a:t>
            </a:r>
            <a:endParaRPr lang="en-GB" sz="4000" cap="none" noProof="0" dirty="0"/>
          </a:p>
        </p:txBody>
      </p:sp>
    </p:spTree>
    <p:extLst>
      <p:ext uri="{BB962C8B-B14F-4D97-AF65-F5344CB8AC3E}">
        <p14:creationId xmlns:p14="http://schemas.microsoft.com/office/powerpoint/2010/main" val="2499480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err="1"/>
              <a:t>Résultats</a:t>
            </a:r>
            <a:r>
              <a:rPr lang="en-GB" sz="3600" dirty="0"/>
              <a:t> </a:t>
            </a:r>
            <a:r>
              <a:rPr lang="en-GB" sz="3600" dirty="0" err="1"/>
              <a:t>clés</a:t>
            </a:r>
            <a:endParaRPr lang="en-GB" sz="3600" noProof="0" dirty="0"/>
          </a:p>
        </p:txBody>
      </p:sp>
      <p:sp>
        <p:nvSpPr>
          <p:cNvPr id="3" name="Content Placeholder 2"/>
          <p:cNvSpPr>
            <a:spLocks noGrp="1"/>
          </p:cNvSpPr>
          <p:nvPr>
            <p:ph idx="1"/>
          </p:nvPr>
        </p:nvSpPr>
        <p:spPr>
          <a:xfrm>
            <a:off x="404979" y="1791477"/>
            <a:ext cx="8482897" cy="4683427"/>
          </a:xfrm>
        </p:spPr>
        <p:txBody>
          <a:bodyPr>
            <a:normAutofit/>
          </a:bodyPr>
          <a:lstStyle/>
          <a:p>
            <a:pPr lvl="0">
              <a:spcBef>
                <a:spcPts val="1800"/>
              </a:spcBef>
              <a:spcAft>
                <a:spcPts val="0"/>
              </a:spcAft>
              <a:buClr>
                <a:schemeClr val="accent1"/>
              </a:buClr>
              <a:buFont typeface="Wingdings" panose="05000000000000000000" pitchFamily="2" charset="2"/>
              <a:buChar char="§"/>
              <a:defRPr/>
            </a:pPr>
            <a:r>
              <a:rPr lang="fr-SN" sz="2000" dirty="0">
                <a:latin typeface="Century Gothic"/>
                <a:ea typeface="MS PGothic" charset="0"/>
              </a:rPr>
              <a:t>Pour obtenir les services dont ils ont besoin auprès des enseignants ou des dirigeants d’écoles, les très pauvres (50%) rencontrent plus de difficultés que les mieux nantis (29%);</a:t>
            </a:r>
            <a:endParaRPr lang="en-GB" sz="2000" dirty="0">
              <a:latin typeface="Century Gothic"/>
              <a:ea typeface="MS PGothic" charset="0"/>
            </a:endParaRPr>
          </a:p>
          <a:p>
            <a:pPr lvl="0">
              <a:spcBef>
                <a:spcPts val="1800"/>
              </a:spcBef>
              <a:spcAft>
                <a:spcPts val="0"/>
              </a:spcAft>
              <a:buClr>
                <a:srgbClr val="F25528"/>
              </a:buClr>
              <a:buFont typeface="Wingdings" panose="05000000000000000000" pitchFamily="2" charset="2"/>
              <a:buChar char="§"/>
              <a:defRPr/>
            </a:pPr>
            <a:r>
              <a:rPr lang="fr-FR" sz="2000" dirty="0">
                <a:latin typeface="Century Gothic"/>
                <a:ea typeface="MS PGothic" charset="0"/>
              </a:rPr>
              <a:t>Parmi les Guinéens qui ont eu affaire avec une école publique au cours de l’année écoulée, l</a:t>
            </a:r>
            <a:r>
              <a:rPr lang="fr-SN" sz="2000" dirty="0">
                <a:latin typeface="Century Gothic"/>
                <a:ea typeface="MS PGothic" charset="0"/>
              </a:rPr>
              <a:t>e quart (26%) déclarent avoir versé des pots-de-vin aux enseignants ou dirigeants d’écoles.</a:t>
            </a:r>
          </a:p>
          <a:p>
            <a:pPr lvl="0">
              <a:spcBef>
                <a:spcPts val="1800"/>
              </a:spcBef>
              <a:spcAft>
                <a:spcPts val="0"/>
              </a:spcAft>
              <a:buClr>
                <a:schemeClr val="accent1"/>
              </a:buClr>
              <a:buFont typeface="Wingdings" panose="05000000000000000000" pitchFamily="2" charset="2"/>
              <a:buChar char="§"/>
              <a:defRPr/>
            </a:pPr>
            <a:r>
              <a:rPr lang="fr-SN" sz="2000" dirty="0">
                <a:solidFill>
                  <a:srgbClr val="3C3C3C"/>
                </a:solidFill>
                <a:latin typeface="Century Gothic"/>
              </a:rPr>
              <a:t> L’éducation fait partie des cinq premières priorités des Guinéens.</a:t>
            </a:r>
          </a:p>
          <a:p>
            <a:pPr lvl="0">
              <a:spcBef>
                <a:spcPts val="1800"/>
              </a:spcBef>
              <a:spcAft>
                <a:spcPts val="0"/>
              </a:spcAft>
              <a:buClr>
                <a:schemeClr val="accent1"/>
              </a:buClr>
              <a:buFont typeface="Wingdings" panose="05000000000000000000" pitchFamily="2" charset="2"/>
              <a:buChar char="§"/>
              <a:defRPr/>
            </a:pPr>
            <a:r>
              <a:rPr lang="fr-SN" sz="2000" dirty="0">
                <a:solidFill>
                  <a:srgbClr val="3C3C3C"/>
                </a:solidFill>
                <a:latin typeface="Century Gothic"/>
              </a:rPr>
              <a:t>La plupart (73%) des Guinéens estiment que le gouvernement actuel répond mal </a:t>
            </a:r>
            <a:r>
              <a:rPr lang="fr-FR" sz="2000" dirty="0">
                <a:solidFill>
                  <a:srgbClr val="3C3C3C"/>
                </a:solidFill>
                <a:latin typeface="Century Gothic"/>
              </a:rPr>
              <a:t>en termes de satisfaction de leurs besoins en éducation.</a:t>
            </a:r>
            <a:endParaRPr lang="fr-SN" sz="2000" dirty="0">
              <a:solidFill>
                <a:srgbClr val="3C3C3C"/>
              </a:solidFill>
              <a:latin typeface="Century Gothic"/>
            </a:endParaRPr>
          </a:p>
          <a:p>
            <a:pPr lvl="0">
              <a:spcBef>
                <a:spcPts val="1800"/>
              </a:spcBef>
              <a:spcAft>
                <a:spcPts val="0"/>
              </a:spcAft>
              <a:buClr>
                <a:srgbClr val="F25528"/>
              </a:buClr>
              <a:buFont typeface="Wingdings" panose="05000000000000000000" pitchFamily="2" charset="2"/>
              <a:buChar char="§"/>
              <a:defRPr/>
            </a:pPr>
            <a:endParaRPr lang="en-GB" sz="2000" dirty="0">
              <a:latin typeface="Century Gothic"/>
              <a:ea typeface="MS PGothic" charset="0"/>
            </a:endParaRPr>
          </a:p>
        </p:txBody>
      </p:sp>
    </p:spTree>
    <p:extLst>
      <p:ext uri="{BB962C8B-B14F-4D97-AF65-F5344CB8AC3E}">
        <p14:creationId xmlns:p14="http://schemas.microsoft.com/office/powerpoint/2010/main" val="34781521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6982"/>
            <a:ext cx="7814929" cy="737423"/>
          </a:xfrm>
          <a:ln>
            <a:noFill/>
          </a:ln>
        </p:spPr>
        <p:txBody>
          <a:bodyPr rtlCol="0">
            <a:noAutofit/>
          </a:bodyPr>
          <a:lstStyle/>
          <a:p>
            <a:pPr algn="l" fontAlgn="auto">
              <a:spcAft>
                <a:spcPts val="0"/>
              </a:spcAft>
              <a:defRPr/>
            </a:pPr>
            <a:r>
              <a:rPr lang="fr-CI" sz="2400" dirty="0"/>
              <a:t>Disponibilité d’une école dans les zones enquêtées </a:t>
            </a:r>
            <a:r>
              <a:rPr lang="fr-CI" sz="2400" b="0" dirty="0"/>
              <a:t>| Guinée | 2013-2019</a:t>
            </a:r>
            <a:endParaRPr lang="en-GB" sz="2400" b="0" noProof="0" dirty="0">
              <a:ea typeface="+mj-ea"/>
              <a:cs typeface="+mj-cs"/>
            </a:endParaRPr>
          </a:p>
        </p:txBody>
      </p:sp>
      <p:sp>
        <p:nvSpPr>
          <p:cNvPr id="2050" name="Text Placeholder 2"/>
          <p:cNvSpPr>
            <a:spLocks noGrp="1"/>
          </p:cNvSpPr>
          <p:nvPr>
            <p:ph type="body" sz="quarter" idx="13"/>
          </p:nvPr>
        </p:nvSpPr>
        <p:spPr>
          <a:xfrm>
            <a:off x="152400" y="5540721"/>
            <a:ext cx="8774316" cy="626359"/>
          </a:xfrm>
        </p:spPr>
        <p:txBody>
          <a:bodyPr/>
          <a:lstStyle/>
          <a:p>
            <a:r>
              <a:rPr lang="fr-FR" b="1" i="1" dirty="0">
                <a:latin typeface="Century Gothic" charset="0"/>
                <a:ea typeface="MS PGothic" charset="0"/>
                <a:cs typeface="Century Gothic" charset="0"/>
              </a:rPr>
              <a:t>Observation des enquêteurs: </a:t>
            </a:r>
            <a:r>
              <a:rPr lang="fr-FR" i="1" dirty="0"/>
              <a:t>Les infrastructures suivantes sont-elles disponibles dans cette unité d’échantillonnage/zone de dénombrement ou à distance de marche de celle-ci: Ecole</a:t>
            </a:r>
            <a:r>
              <a:rPr lang="fr-FR" b="1" i="1" dirty="0"/>
              <a:t> </a:t>
            </a:r>
            <a:r>
              <a:rPr lang="fr-FR" i="1" dirty="0"/>
              <a:t>(privée, publique, ou les deux)? (% de ceux qui disent « oui »)</a:t>
            </a:r>
            <a:endParaRPr lang="fr-FR" i="1" dirty="0">
              <a:latin typeface="Century Gothic" charset="0"/>
              <a:ea typeface="MS PGothic" charset="0"/>
              <a:cs typeface="Century Gothic" charset="0"/>
            </a:endParaRPr>
          </a:p>
          <a:p>
            <a:pPr lvl="0"/>
            <a:endParaRPr lang="fr-FR" i="1" dirty="0">
              <a:solidFill>
                <a:srgbClr val="3C3C3C"/>
              </a:solidFill>
              <a:latin typeface="Century Gothic" charset="0"/>
              <a:ea typeface="MS PGothic" charset="0"/>
              <a:cs typeface="Century Gothic" charset="0"/>
            </a:endParaRPr>
          </a:p>
        </p:txBody>
      </p:sp>
      <p:graphicFrame>
        <p:nvGraphicFramePr>
          <p:cNvPr id="6" name="Graphique 3">
            <a:extLst>
              <a:ext uri="{FF2B5EF4-FFF2-40B4-BE49-F238E27FC236}">
                <a16:creationId xmlns:a16="http://schemas.microsoft.com/office/drawing/2014/main" xmlns="" id="{00000000-0008-0000-0200-000004000000}"/>
              </a:ext>
            </a:extLst>
          </p:cNvPr>
          <p:cNvGraphicFramePr>
            <a:graphicFrameLocks/>
          </p:cNvGraphicFramePr>
          <p:nvPr>
            <p:extLst>
              <p:ext uri="{D42A27DB-BD31-4B8C-83A1-F6EECF244321}">
                <p14:modId xmlns:p14="http://schemas.microsoft.com/office/powerpoint/2010/main" val="1147525239"/>
              </p:ext>
            </p:extLst>
          </p:nvPr>
        </p:nvGraphicFramePr>
        <p:xfrm>
          <a:off x="584791" y="1041990"/>
          <a:ext cx="7814929" cy="43604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07759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891"/>
            <a:ext cx="8432800" cy="547400"/>
          </a:xfrm>
          <a:ln>
            <a:noFill/>
          </a:ln>
        </p:spPr>
        <p:txBody>
          <a:bodyPr rtlCol="0">
            <a:noAutofit/>
          </a:bodyPr>
          <a:lstStyle/>
          <a:p>
            <a:pPr algn="l" fontAlgn="auto">
              <a:spcAft>
                <a:spcPts val="0"/>
              </a:spcAft>
              <a:defRPr/>
            </a:pPr>
            <a:r>
              <a:rPr lang="fr-CI" sz="2400" dirty="0"/>
              <a:t>Disponibilité d’une école </a:t>
            </a:r>
            <a:r>
              <a:rPr lang="fr-CI" sz="2400" b="0" dirty="0"/>
              <a:t>| par région et milieu de résidence | Guinée | 2019</a:t>
            </a:r>
            <a:endParaRPr lang="fr-CI" sz="2400" b="0" dirty="0">
              <a:ea typeface="+mj-ea"/>
              <a:cs typeface="+mj-cs"/>
            </a:endParaRPr>
          </a:p>
        </p:txBody>
      </p:sp>
      <p:sp>
        <p:nvSpPr>
          <p:cNvPr id="2050" name="Text Placeholder 2"/>
          <p:cNvSpPr>
            <a:spLocks noGrp="1"/>
          </p:cNvSpPr>
          <p:nvPr>
            <p:ph type="body" sz="quarter" idx="13"/>
          </p:nvPr>
        </p:nvSpPr>
        <p:spPr>
          <a:xfrm>
            <a:off x="193964" y="5537201"/>
            <a:ext cx="8696036" cy="629880"/>
          </a:xfrm>
        </p:spPr>
        <p:txBody>
          <a:bodyPr/>
          <a:lstStyle/>
          <a:p>
            <a:r>
              <a:rPr lang="fr-FR" b="1" i="1" dirty="0">
                <a:latin typeface="Century Gothic" charset="0"/>
                <a:ea typeface="MS PGothic" charset="0"/>
                <a:cs typeface="Century Gothic" charset="0"/>
              </a:rPr>
              <a:t>Observation des enquêteurs: </a:t>
            </a:r>
            <a:r>
              <a:rPr lang="fr-FR" i="1" dirty="0"/>
              <a:t>Les infrastructures suivantes sont-elles disponibles dans cette unité d’échantillonnage/zone de dénombrement ou à distance de marche de celle-ci: Ecole (privée, publique, ou les deux)? (% de ceux qui disent « oui »)</a:t>
            </a:r>
            <a:endParaRPr lang="fr-FR" i="1" dirty="0">
              <a:latin typeface="Century Gothic" charset="0"/>
              <a:ea typeface="MS PGothic" charset="0"/>
              <a:cs typeface="Century Gothic" charset="0"/>
            </a:endParaRPr>
          </a:p>
        </p:txBody>
      </p:sp>
      <p:graphicFrame>
        <p:nvGraphicFramePr>
          <p:cNvPr id="7" name="Graphique 4">
            <a:extLst>
              <a:ext uri="{FF2B5EF4-FFF2-40B4-BE49-F238E27FC236}">
                <a16:creationId xmlns:a16="http://schemas.microsoft.com/office/drawing/2014/main" xmlns="" id="{00000000-0008-0000-0200-000005000000}"/>
              </a:ext>
            </a:extLst>
          </p:cNvPr>
          <p:cNvGraphicFramePr>
            <a:graphicFrameLocks/>
          </p:cNvGraphicFramePr>
          <p:nvPr>
            <p:extLst>
              <p:ext uri="{D42A27DB-BD31-4B8C-83A1-F6EECF244321}">
                <p14:modId xmlns:p14="http://schemas.microsoft.com/office/powerpoint/2010/main" val="1411380924"/>
              </p:ext>
            </p:extLst>
          </p:nvPr>
        </p:nvGraphicFramePr>
        <p:xfrm>
          <a:off x="1648181" y="858058"/>
          <a:ext cx="5294745" cy="4555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60956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9948"/>
            <a:ext cx="8469517" cy="559767"/>
          </a:xfrm>
          <a:ln>
            <a:noFill/>
          </a:ln>
        </p:spPr>
        <p:txBody>
          <a:bodyPr rtlCol="0">
            <a:noAutofit/>
          </a:bodyPr>
          <a:lstStyle/>
          <a:p>
            <a:pPr algn="l" fontAlgn="auto">
              <a:spcAft>
                <a:spcPts val="0"/>
              </a:spcAft>
              <a:defRPr/>
            </a:pPr>
            <a:r>
              <a:rPr lang="en-GB" sz="2400" dirty="0" err="1"/>
              <a:t>Fréquentation</a:t>
            </a:r>
            <a:r>
              <a:rPr lang="en-GB" sz="2400" dirty="0"/>
              <a:t> </a:t>
            </a:r>
            <a:r>
              <a:rPr lang="en-GB" sz="2400" dirty="0" err="1"/>
              <a:t>d’une</a:t>
            </a:r>
            <a:r>
              <a:rPr lang="en-GB" sz="2400" dirty="0"/>
              <a:t> </a:t>
            </a:r>
            <a:r>
              <a:rPr lang="en-GB" sz="2400" dirty="0" err="1"/>
              <a:t>école</a:t>
            </a:r>
            <a:r>
              <a:rPr lang="en-GB" sz="2400" dirty="0"/>
              <a:t> </a:t>
            </a:r>
            <a:r>
              <a:rPr lang="en-GB" sz="2400" dirty="0" err="1"/>
              <a:t>publique</a:t>
            </a:r>
            <a:r>
              <a:rPr lang="en-GB" sz="2400" b="0" dirty="0"/>
              <a:t>| </a:t>
            </a:r>
            <a:r>
              <a:rPr lang="en-GB" sz="2400" b="0" dirty="0" err="1"/>
              <a:t>Guinée</a:t>
            </a:r>
            <a:r>
              <a:rPr lang="en-GB" sz="2400" b="0" dirty="0"/>
              <a:t> |2019</a:t>
            </a:r>
            <a:endParaRPr lang="en-GB" sz="2400" b="0" noProof="0" dirty="0">
              <a:ea typeface="+mj-ea"/>
              <a:cs typeface="+mj-cs"/>
            </a:endParaRPr>
          </a:p>
        </p:txBody>
      </p:sp>
      <p:sp>
        <p:nvSpPr>
          <p:cNvPr id="2050" name="Text Placeholder 2"/>
          <p:cNvSpPr>
            <a:spLocks noGrp="1"/>
          </p:cNvSpPr>
          <p:nvPr>
            <p:ph type="body" sz="quarter" idx="13"/>
          </p:nvPr>
        </p:nvSpPr>
        <p:spPr>
          <a:xfrm>
            <a:off x="320587" y="5626359"/>
            <a:ext cx="8281288" cy="474129"/>
          </a:xfrm>
        </p:spPr>
        <p:txBody>
          <a:bodyPr/>
          <a:lstStyle/>
          <a:p>
            <a:pPr lvl="0"/>
            <a:r>
              <a:rPr lang="fr-FR" b="1" i="1" dirty="0">
                <a:solidFill>
                  <a:srgbClr val="3C3C3C"/>
                </a:solidFill>
                <a:latin typeface="Century Gothic" charset="0"/>
                <a:ea typeface="MS PGothic" charset="0"/>
                <a:cs typeface="Century Gothic" charset="0"/>
              </a:rPr>
              <a:t>Question posée aux répondants: </a:t>
            </a:r>
            <a:r>
              <a:rPr lang="fr-FR" i="1" dirty="0"/>
              <a:t>Au cours des 12 derniers mois, avez-vous eu affaire avec une école publique? </a:t>
            </a:r>
            <a:endParaRPr lang="fr-FR" i="1" dirty="0">
              <a:solidFill>
                <a:srgbClr val="3C3C3C"/>
              </a:solidFill>
              <a:latin typeface="Century Gothic" charset="0"/>
              <a:ea typeface="MS PGothic" charset="0"/>
              <a:cs typeface="Century Gothic" charset="0"/>
            </a:endParaRPr>
          </a:p>
        </p:txBody>
      </p:sp>
      <p:graphicFrame>
        <p:nvGraphicFramePr>
          <p:cNvPr id="5" name="Graphique 3">
            <a:extLst>
              <a:ext uri="{FF2B5EF4-FFF2-40B4-BE49-F238E27FC236}">
                <a16:creationId xmlns:a16="http://schemas.microsoft.com/office/drawing/2014/main" xmlns="" id="{00000000-0008-0000-0300-000004000000}"/>
              </a:ext>
            </a:extLst>
          </p:cNvPr>
          <p:cNvGraphicFramePr>
            <a:graphicFrameLocks/>
          </p:cNvGraphicFramePr>
          <p:nvPr>
            <p:extLst>
              <p:ext uri="{D42A27DB-BD31-4B8C-83A1-F6EECF244321}">
                <p14:modId xmlns:p14="http://schemas.microsoft.com/office/powerpoint/2010/main" val="1336940271"/>
              </p:ext>
            </p:extLst>
          </p:nvPr>
        </p:nvGraphicFramePr>
        <p:xfrm>
          <a:off x="1061861" y="1010093"/>
          <a:ext cx="7454954" cy="41379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91212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891"/>
            <a:ext cx="8432800" cy="519691"/>
          </a:xfrm>
          <a:ln>
            <a:noFill/>
          </a:ln>
        </p:spPr>
        <p:txBody>
          <a:bodyPr rtlCol="0">
            <a:noAutofit/>
          </a:bodyPr>
          <a:lstStyle/>
          <a:p>
            <a:pPr algn="l" fontAlgn="auto">
              <a:spcAft>
                <a:spcPts val="0"/>
              </a:spcAft>
              <a:defRPr/>
            </a:pPr>
            <a:r>
              <a:rPr lang="en-GB" dirty="0" err="1"/>
              <a:t>Fréquentation</a:t>
            </a:r>
            <a:r>
              <a:rPr lang="en-GB" dirty="0"/>
              <a:t> </a:t>
            </a:r>
            <a:r>
              <a:rPr lang="en-GB" dirty="0" err="1"/>
              <a:t>d’une</a:t>
            </a:r>
            <a:r>
              <a:rPr lang="en-GB" dirty="0"/>
              <a:t> </a:t>
            </a:r>
            <a:r>
              <a:rPr lang="en-GB" dirty="0" err="1"/>
              <a:t>école</a:t>
            </a:r>
            <a:r>
              <a:rPr lang="en-GB" dirty="0"/>
              <a:t> </a:t>
            </a:r>
            <a:r>
              <a:rPr lang="en-GB" dirty="0" err="1"/>
              <a:t>publique</a:t>
            </a:r>
            <a:r>
              <a:rPr lang="en-GB" b="0" dirty="0"/>
              <a:t>| par </a:t>
            </a:r>
            <a:r>
              <a:rPr lang="en-GB" b="0" dirty="0" err="1" smtClean="0"/>
              <a:t>groupes</a:t>
            </a:r>
            <a:r>
              <a:rPr lang="en-GB" b="0" dirty="0" smtClean="0"/>
              <a:t> </a:t>
            </a:r>
            <a:r>
              <a:rPr lang="en-GB" b="0" dirty="0"/>
              <a:t>socio-</a:t>
            </a:r>
            <a:r>
              <a:rPr lang="en-GB" b="0" dirty="0" err="1"/>
              <a:t>démographiques</a:t>
            </a:r>
            <a:r>
              <a:rPr lang="en-GB" b="0" dirty="0"/>
              <a:t> |</a:t>
            </a:r>
            <a:r>
              <a:rPr lang="en-GB" b="0" dirty="0" err="1"/>
              <a:t>Guinée</a:t>
            </a:r>
            <a:r>
              <a:rPr lang="en-GB" b="0" dirty="0"/>
              <a:t> | 2019</a:t>
            </a:r>
            <a:endParaRPr lang="en-GB" b="0" noProof="0" dirty="0">
              <a:ea typeface="+mj-ea"/>
              <a:cs typeface="+mj-cs"/>
            </a:endParaRPr>
          </a:p>
        </p:txBody>
      </p:sp>
      <p:sp>
        <p:nvSpPr>
          <p:cNvPr id="2050" name="Text Placeholder 2"/>
          <p:cNvSpPr>
            <a:spLocks noGrp="1"/>
          </p:cNvSpPr>
          <p:nvPr>
            <p:ph type="body" sz="quarter" idx="13"/>
          </p:nvPr>
        </p:nvSpPr>
        <p:spPr>
          <a:xfrm>
            <a:off x="405512" y="5666509"/>
            <a:ext cx="8281288" cy="500572"/>
          </a:xfrm>
        </p:spPr>
        <p:txBody>
          <a:bodyPr/>
          <a:lstStyle/>
          <a:p>
            <a:pPr lvl="0"/>
            <a:r>
              <a:rPr lang="fr-FR" b="1" i="1" dirty="0">
                <a:solidFill>
                  <a:srgbClr val="3C3C3C"/>
                </a:solidFill>
                <a:latin typeface="Century Gothic" charset="0"/>
                <a:ea typeface="MS PGothic" charset="0"/>
                <a:cs typeface="Century Gothic" charset="0"/>
              </a:rPr>
              <a:t>Question posée aux répondants: </a:t>
            </a:r>
            <a:r>
              <a:rPr lang="fr-FR" i="1" dirty="0"/>
              <a:t>Au cours des 12 derniers mois, avez-vous eu affaire à une école publique? (% de ceux qui disent « oui »)</a:t>
            </a:r>
            <a:endParaRPr lang="fr-FR" i="1" dirty="0">
              <a:solidFill>
                <a:srgbClr val="3C3C3C"/>
              </a:solidFill>
              <a:latin typeface="Century Gothic" charset="0"/>
              <a:ea typeface="MS PGothic" charset="0"/>
              <a:cs typeface="Century Gothic" charset="0"/>
            </a:endParaRPr>
          </a:p>
          <a:p>
            <a:endParaRPr lang="fr-FR" i="1" dirty="0">
              <a:latin typeface="Century Gothic" charset="0"/>
              <a:ea typeface="MS PGothic" charset="0"/>
              <a:cs typeface="Century Gothic" charset="0"/>
            </a:endParaRPr>
          </a:p>
        </p:txBody>
      </p:sp>
      <p:graphicFrame>
        <p:nvGraphicFramePr>
          <p:cNvPr id="6" name="Graphique 4">
            <a:extLst>
              <a:ext uri="{FF2B5EF4-FFF2-40B4-BE49-F238E27FC236}">
                <a16:creationId xmlns:a16="http://schemas.microsoft.com/office/drawing/2014/main" xmlns="" id="{00000000-0008-0000-0300-000005000000}"/>
              </a:ext>
            </a:extLst>
          </p:cNvPr>
          <p:cNvGraphicFramePr>
            <a:graphicFrameLocks/>
          </p:cNvGraphicFramePr>
          <p:nvPr>
            <p:extLst>
              <p:ext uri="{D42A27DB-BD31-4B8C-83A1-F6EECF244321}">
                <p14:modId xmlns:p14="http://schemas.microsoft.com/office/powerpoint/2010/main" val="3417621"/>
              </p:ext>
            </p:extLst>
          </p:nvPr>
        </p:nvGraphicFramePr>
        <p:xfrm>
          <a:off x="1436266" y="959449"/>
          <a:ext cx="6453092" cy="45482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0356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6891"/>
            <a:ext cx="8432800" cy="418089"/>
          </a:xfrm>
          <a:ln>
            <a:noFill/>
          </a:ln>
        </p:spPr>
        <p:txBody>
          <a:bodyPr rtlCol="0">
            <a:noAutofit/>
          </a:bodyPr>
          <a:lstStyle/>
          <a:p>
            <a:pPr algn="l" fontAlgn="auto">
              <a:spcAft>
                <a:spcPts val="0"/>
              </a:spcAft>
              <a:defRPr/>
            </a:pPr>
            <a:r>
              <a:rPr lang="fr-FR" dirty="0"/>
              <a:t>Difficultés rencontrées dans l’obtention des services de l’éducation </a:t>
            </a:r>
            <a:r>
              <a:rPr lang="fr-FR" b="0" dirty="0"/>
              <a:t>| par niveau de pauvreté vécue et région | Guinée | 2019</a:t>
            </a:r>
            <a:endParaRPr lang="fr-FR" b="0" dirty="0">
              <a:ea typeface="+mj-ea"/>
              <a:cs typeface="+mj-cs"/>
            </a:endParaRPr>
          </a:p>
        </p:txBody>
      </p:sp>
      <p:sp>
        <p:nvSpPr>
          <p:cNvPr id="2050" name="Text Placeholder 2"/>
          <p:cNvSpPr>
            <a:spLocks noGrp="1"/>
          </p:cNvSpPr>
          <p:nvPr>
            <p:ph type="body" sz="quarter" idx="13"/>
          </p:nvPr>
        </p:nvSpPr>
        <p:spPr>
          <a:xfrm>
            <a:off x="405512" y="5537201"/>
            <a:ext cx="8281288" cy="629880"/>
          </a:xfrm>
        </p:spPr>
        <p:txBody>
          <a:bodyPr/>
          <a:lstStyle/>
          <a:p>
            <a:r>
              <a:rPr lang="fr-FR" b="1" i="1" dirty="0">
                <a:solidFill>
                  <a:srgbClr val="3C3C3C"/>
                </a:solidFill>
                <a:latin typeface="Century Gothic" charset="0"/>
                <a:ea typeface="MS PGothic" charset="0"/>
                <a:cs typeface="Century Gothic" charset="0"/>
              </a:rPr>
              <a:t>Question posée aux répondants qui ont eu affaire à une école publique au cours de l’année passée: </a:t>
            </a:r>
            <a:r>
              <a:rPr lang="fr-FR" i="1" dirty="0"/>
              <a:t>Etait-ce facile ou difficile d’obtenir les services dont vous aviez besoin auprès des enseignants ou des dirigeants d’école? (% de ceux qui disent « difficile » ou « très difficile »)</a:t>
            </a:r>
            <a:endParaRPr lang="fr-FR" i="1" dirty="0">
              <a:solidFill>
                <a:srgbClr val="3C3C3C"/>
              </a:solidFill>
              <a:latin typeface="Century Gothic" charset="0"/>
              <a:ea typeface="MS PGothic" charset="0"/>
              <a:cs typeface="Century Gothic" charset="0"/>
            </a:endParaRPr>
          </a:p>
        </p:txBody>
      </p:sp>
      <p:graphicFrame>
        <p:nvGraphicFramePr>
          <p:cNvPr id="6" name="Graphique 6">
            <a:extLst>
              <a:ext uri="{FF2B5EF4-FFF2-40B4-BE49-F238E27FC236}">
                <a16:creationId xmlns:a16="http://schemas.microsoft.com/office/drawing/2014/main" xmlns="" id="{00000000-0008-0000-0300-000007000000}"/>
              </a:ext>
            </a:extLst>
          </p:cNvPr>
          <p:cNvGraphicFramePr>
            <a:graphicFrameLocks/>
          </p:cNvGraphicFramePr>
          <p:nvPr>
            <p:extLst>
              <p:ext uri="{D42A27DB-BD31-4B8C-83A1-F6EECF244321}">
                <p14:modId xmlns:p14="http://schemas.microsoft.com/office/powerpoint/2010/main" val="541413742"/>
              </p:ext>
            </p:extLst>
          </p:nvPr>
        </p:nvGraphicFramePr>
        <p:xfrm>
          <a:off x="841374" y="893135"/>
          <a:ext cx="7654040" cy="455073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12038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238" y="351064"/>
            <a:ext cx="6679596" cy="919010"/>
          </a:xfrm>
        </p:spPr>
        <p:txBody>
          <a:bodyPr>
            <a:noAutofit/>
          </a:bodyPr>
          <a:lstStyle/>
          <a:p>
            <a:r>
              <a:rPr lang="en-GB" sz="3600" dirty="0"/>
              <a:t>Méthodologie</a:t>
            </a:r>
            <a:endParaRPr lang="en-GB" sz="3600" noProof="0" dirty="0"/>
          </a:p>
        </p:txBody>
      </p:sp>
      <p:sp>
        <p:nvSpPr>
          <p:cNvPr id="6" name="Content Placeholder 2">
            <a:extLst>
              <a:ext uri="{FF2B5EF4-FFF2-40B4-BE49-F238E27FC236}">
                <a16:creationId xmlns:a16="http://schemas.microsoft.com/office/drawing/2014/main" xmlns="" id="{81F31D2F-AF33-4CAE-93EE-0CAAA54FC9C4}"/>
              </a:ext>
            </a:extLst>
          </p:cNvPr>
          <p:cNvSpPr txBox="1">
            <a:spLocks/>
          </p:cNvSpPr>
          <p:nvPr/>
        </p:nvSpPr>
        <p:spPr bwMode="auto">
          <a:xfrm>
            <a:off x="249238" y="1412240"/>
            <a:ext cx="8698872" cy="525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pitchFamily="34" charset="0"/>
              <a:buChar char="•"/>
              <a:defRPr sz="2800" kern="1200">
                <a:solidFill>
                  <a:srgbClr val="626262"/>
                </a:solidFill>
                <a:latin typeface="Calibri"/>
                <a:ea typeface="MS PGothic" pitchFamily="34" charset="-128"/>
                <a:cs typeface="Calibri"/>
              </a:defRPr>
            </a:lvl1pPr>
            <a:lvl2pPr marL="742950" indent="-285750" algn="l" defTabSz="457200" rtl="0" eaLnBrk="1" fontAlgn="base" hangingPunct="1">
              <a:spcBef>
                <a:spcPct val="20000"/>
              </a:spcBef>
              <a:spcAft>
                <a:spcPct val="0"/>
              </a:spcAft>
              <a:buFont typeface="Arial" pitchFamily="34" charset="0"/>
              <a:buChar char="–"/>
              <a:defRPr sz="2400" kern="1200">
                <a:solidFill>
                  <a:srgbClr val="626262"/>
                </a:solidFill>
                <a:latin typeface="Calibri"/>
                <a:ea typeface="MS PGothic" pitchFamily="34" charset="-128"/>
                <a:cs typeface="Calibri"/>
              </a:defRPr>
            </a:lvl2pPr>
            <a:lvl3pPr marL="1143000" indent="-228600" algn="l" defTabSz="457200" rtl="0" eaLnBrk="1" fontAlgn="base" hangingPunct="1">
              <a:spcBef>
                <a:spcPct val="20000"/>
              </a:spcBef>
              <a:spcAft>
                <a:spcPct val="0"/>
              </a:spcAft>
              <a:buFont typeface="Arial" pitchFamily="34" charset="0"/>
              <a:buChar char="•"/>
              <a:defRPr sz="2000" kern="1200">
                <a:solidFill>
                  <a:srgbClr val="626262"/>
                </a:solidFill>
                <a:latin typeface="Calibri"/>
                <a:ea typeface="MS PGothic" pitchFamily="34" charset="-128"/>
                <a:cs typeface="Calibri"/>
              </a:defRPr>
            </a:lvl3pPr>
            <a:lvl4pPr marL="1600200" indent="-228600" algn="l" defTabSz="457200" rtl="0" eaLnBrk="1" fontAlgn="base" hangingPunct="1">
              <a:spcBef>
                <a:spcPct val="20000"/>
              </a:spcBef>
              <a:spcAft>
                <a:spcPct val="0"/>
              </a:spcAft>
              <a:buFont typeface="Arial" pitchFamily="34" charset="0"/>
              <a:buChar char="–"/>
              <a:defRPr sz="1600" kern="1200">
                <a:solidFill>
                  <a:srgbClr val="626262"/>
                </a:solidFill>
                <a:latin typeface="Calibri"/>
                <a:ea typeface="MS PGothic" pitchFamily="34" charset="-128"/>
                <a:cs typeface="Calibri"/>
              </a:defRPr>
            </a:lvl4pPr>
            <a:lvl5pPr marL="2057400" indent="-228600" algn="l" defTabSz="457200" rtl="0" eaLnBrk="1" fontAlgn="base" hangingPunct="1">
              <a:spcBef>
                <a:spcPct val="20000"/>
              </a:spcBef>
              <a:spcAft>
                <a:spcPct val="0"/>
              </a:spcAft>
              <a:buFont typeface="Arial" pitchFamily="34" charset="0"/>
              <a:buChar char="»"/>
              <a:defRPr sz="1600" kern="1200">
                <a:solidFill>
                  <a:srgbClr val="626262"/>
                </a:solidFill>
                <a:latin typeface="Calibri"/>
                <a:ea typeface="MS PGothic" pitchFamily="34" charset="-128"/>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marR="0" lvl="0" indent="-342900" algn="l" defTabSz="457200" rtl="0" eaLnBrk="1" fontAlgn="base" latinLnBrk="0" hangingPunct="1">
              <a:lnSpc>
                <a:spcPct val="100000"/>
              </a:lnSpc>
              <a:spcBef>
                <a:spcPts val="12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chemeClr val="tx1"/>
                </a:solidFill>
                <a:effectLst/>
                <a:uLnTx/>
                <a:uFillTx/>
                <a:latin typeface="Century Gothic"/>
                <a:ea typeface="MS PGothic" pitchFamily="34" charset="-128"/>
                <a:cs typeface="Calibri"/>
              </a:rPr>
              <a:t>Un échantillon nationalement représentatif des citoyens adultes  </a:t>
            </a:r>
          </a:p>
          <a:p>
            <a:pPr marL="742950" marR="0" lvl="1" indent="-285750" algn="l" defTabSz="457200" rtl="0" eaLnBrk="1" fontAlgn="base" latinLnBrk="0" hangingPunct="1">
              <a:lnSpc>
                <a:spcPct val="100000"/>
              </a:lnSpc>
              <a:spcBef>
                <a:spcPts val="1200"/>
              </a:spcBef>
              <a:spcAft>
                <a:spcPct val="0"/>
              </a:spcAft>
              <a:buClrTx/>
              <a:buSzTx/>
              <a:buFont typeface="Wingdings" panose="05000000000000000000" pitchFamily="2" charset="2"/>
              <a:buChar char="q"/>
              <a:tabLst/>
              <a:defRPr/>
            </a:pPr>
            <a:r>
              <a:rPr kumimoji="0" lang="fr-FR" sz="1600" b="0" i="0" u="none" strike="noStrike" kern="1200" cap="none" spc="0" normalizeH="0" baseline="0" noProof="0" dirty="0">
                <a:ln>
                  <a:noFill/>
                </a:ln>
                <a:solidFill>
                  <a:schemeClr val="tx1"/>
                </a:solidFill>
                <a:effectLst/>
                <a:uLnTx/>
                <a:uFillTx/>
                <a:latin typeface="Century Gothic"/>
                <a:ea typeface="MS PGothic" pitchFamily="34" charset="-128"/>
                <a:cs typeface="Calibri"/>
              </a:rPr>
              <a:t>L’ensemble des répondants sont aléatoirement sélectionnés.</a:t>
            </a:r>
          </a:p>
          <a:p>
            <a:pPr marL="742950" marR="0" lvl="1" indent="-285750" algn="l" defTabSz="457200" rtl="0" eaLnBrk="1" fontAlgn="base" latinLnBrk="0" hangingPunct="1">
              <a:lnSpc>
                <a:spcPct val="100000"/>
              </a:lnSpc>
              <a:spcBef>
                <a:spcPts val="1200"/>
              </a:spcBef>
              <a:spcAft>
                <a:spcPct val="0"/>
              </a:spcAft>
              <a:buClrTx/>
              <a:buSzTx/>
              <a:buFont typeface="Wingdings" panose="05000000000000000000" pitchFamily="2" charset="2"/>
              <a:buChar char="q"/>
              <a:tabLst/>
              <a:defRPr/>
            </a:pPr>
            <a:r>
              <a:rPr kumimoji="0" lang="fr-FR" sz="1600" b="0" i="0" u="none" strike="noStrike" kern="1200" cap="none" spc="0" normalizeH="0" baseline="0" noProof="0" dirty="0">
                <a:ln>
                  <a:noFill/>
                </a:ln>
                <a:solidFill>
                  <a:schemeClr val="tx1"/>
                </a:solidFill>
                <a:effectLst/>
                <a:uLnTx/>
                <a:uFillTx/>
                <a:latin typeface="Century Gothic"/>
                <a:ea typeface="MS PGothic" pitchFamily="34" charset="-128"/>
                <a:cs typeface="Calibri"/>
              </a:rPr>
              <a:t>L’échantillon est distribué à travers les régions/provinces et les zones urbaines/rurales proportionnellement à leur part de le population nationale.</a:t>
            </a:r>
          </a:p>
          <a:p>
            <a:pPr marL="742950" marR="0" lvl="1" indent="-285750" algn="l" defTabSz="457200" rtl="0" eaLnBrk="1" fontAlgn="base" latinLnBrk="0" hangingPunct="1">
              <a:lnSpc>
                <a:spcPct val="100000"/>
              </a:lnSpc>
              <a:spcBef>
                <a:spcPts val="1200"/>
              </a:spcBef>
              <a:spcAft>
                <a:spcPct val="0"/>
              </a:spcAft>
              <a:buClrTx/>
              <a:buSzTx/>
              <a:buFont typeface="Wingdings" panose="05000000000000000000" pitchFamily="2" charset="2"/>
              <a:buChar char="q"/>
              <a:tabLst/>
              <a:defRPr/>
            </a:pPr>
            <a:r>
              <a:rPr kumimoji="0" lang="fr-FR" sz="1600" b="0" i="0" u="none" strike="noStrike" kern="1200" cap="none" spc="0" normalizeH="0" baseline="0" noProof="0" dirty="0">
                <a:ln>
                  <a:noFill/>
                </a:ln>
                <a:solidFill>
                  <a:schemeClr val="tx1"/>
                </a:solidFill>
                <a:effectLst/>
                <a:uLnTx/>
                <a:uFillTx/>
                <a:latin typeface="Century Gothic"/>
                <a:ea typeface="MS PGothic" pitchFamily="34" charset="-128"/>
                <a:cs typeface="Calibri"/>
              </a:rPr>
              <a:t>Chaque adulte a une chance égale d’être sélectionné.</a:t>
            </a:r>
          </a:p>
          <a:p>
            <a:pPr marL="342900" marR="0" lvl="0" indent="-342900" algn="l" defTabSz="457200" rtl="0" eaLnBrk="1" fontAlgn="base" latinLnBrk="0" hangingPunct="1">
              <a:lnSpc>
                <a:spcPct val="100000"/>
              </a:lnSpc>
              <a:spcBef>
                <a:spcPts val="12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chemeClr val="tx1"/>
                </a:solidFill>
                <a:effectLst/>
                <a:uLnTx/>
                <a:uFillTx/>
                <a:latin typeface="Century Gothic"/>
                <a:ea typeface="MS PGothic" pitchFamily="34" charset="-128"/>
                <a:cs typeface="Calibri"/>
              </a:rPr>
              <a:t>Des interviews dans la langue de choix du répondant</a:t>
            </a:r>
          </a:p>
          <a:p>
            <a:pPr marL="342900" marR="0" lvl="0" indent="-342900" algn="l" defTabSz="457200" rtl="0" eaLnBrk="1" fontAlgn="base" latinLnBrk="0" hangingPunct="1">
              <a:lnSpc>
                <a:spcPct val="100000"/>
              </a:lnSpc>
              <a:spcBef>
                <a:spcPts val="12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rgbClr val="2E2E2E"/>
                </a:solidFill>
                <a:effectLst/>
                <a:uLnTx/>
                <a:uFillTx/>
                <a:latin typeface="Century Gothic"/>
                <a:ea typeface="MS PGothic" pitchFamily="34" charset="-128"/>
                <a:cs typeface="Calibri"/>
              </a:rPr>
              <a:t>Un instrument d’enquête standard pour tous les pays permettant des comparaisons </a:t>
            </a:r>
            <a:r>
              <a:rPr kumimoji="0" lang="fr-FR" sz="2000" b="0" i="0" u="none" strike="noStrike" kern="1200" cap="none" spc="0" normalizeH="0" baseline="0" noProof="0" dirty="0" err="1">
                <a:ln>
                  <a:noFill/>
                </a:ln>
                <a:solidFill>
                  <a:srgbClr val="2E2E2E"/>
                </a:solidFill>
                <a:effectLst/>
                <a:uLnTx/>
                <a:uFillTx/>
                <a:latin typeface="Century Gothic"/>
                <a:ea typeface="MS PGothic" pitchFamily="34" charset="-128"/>
                <a:cs typeface="Calibri"/>
              </a:rPr>
              <a:t>inter-pays</a:t>
            </a:r>
            <a:r>
              <a:rPr kumimoji="0" lang="fr-FR" sz="2000" b="0" i="0" u="none" strike="noStrike" kern="1200" cap="none" spc="0" normalizeH="0" baseline="0" noProof="0" dirty="0">
                <a:ln>
                  <a:noFill/>
                </a:ln>
                <a:solidFill>
                  <a:srgbClr val="2E2E2E"/>
                </a:solidFill>
                <a:effectLst/>
                <a:uLnTx/>
                <a:uFillTx/>
                <a:latin typeface="Century Gothic"/>
                <a:ea typeface="MS PGothic" pitchFamily="34" charset="-128"/>
                <a:cs typeface="Calibri"/>
              </a:rPr>
              <a:t>.</a:t>
            </a:r>
          </a:p>
          <a:p>
            <a:pPr marL="342900" marR="0" lvl="0" indent="-342900" algn="l" defTabSz="457200" rtl="0" eaLnBrk="1" fontAlgn="base" latinLnBrk="0" hangingPunct="1">
              <a:lnSpc>
                <a:spcPct val="100000"/>
              </a:lnSpc>
              <a:spcBef>
                <a:spcPts val="12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rgbClr val="2E2E2E"/>
                </a:solidFill>
                <a:effectLst/>
                <a:uLnTx/>
                <a:uFillTx/>
                <a:latin typeface="Century Gothic"/>
                <a:ea typeface="MS PGothic" pitchFamily="34" charset="-128"/>
                <a:cs typeface="Calibri"/>
              </a:rPr>
              <a:t>L‘enquête a interviewé 1.200 adultes guinéens. Un échantillon de cette taille donne des résultats avec une marge d’erreur de +/-3 points de pourcentage à un niveau de confiance de 95%.</a:t>
            </a:r>
          </a:p>
          <a:p>
            <a:pPr marL="342900" marR="0" lvl="0" indent="-342900" algn="l" defTabSz="457200" rtl="0" eaLnBrk="1" fontAlgn="base" latinLnBrk="0" hangingPunct="1">
              <a:lnSpc>
                <a:spcPct val="100000"/>
              </a:lnSpc>
              <a:spcBef>
                <a:spcPts val="1200"/>
              </a:spcBef>
              <a:spcAft>
                <a:spcPct val="0"/>
              </a:spcAft>
              <a:buClrTx/>
              <a:buSzTx/>
              <a:buFont typeface="Arial" pitchFamily="34" charset="0"/>
              <a:buChar char="•"/>
              <a:tabLst/>
              <a:defRPr/>
            </a:pPr>
            <a:r>
              <a:rPr kumimoji="0" lang="fr-FR" sz="2000" b="0" i="0" u="none" strike="noStrike" kern="1200" cap="none" spc="0" normalizeH="0" baseline="0" noProof="0" dirty="0">
                <a:ln>
                  <a:noFill/>
                </a:ln>
                <a:solidFill>
                  <a:srgbClr val="2E2E2E"/>
                </a:solidFill>
                <a:effectLst/>
                <a:uLnTx/>
                <a:uFillTx/>
                <a:latin typeface="Century Gothic"/>
                <a:ea typeface="MS PGothic" pitchFamily="34" charset="-128"/>
                <a:cs typeface="Calibri"/>
              </a:rPr>
              <a:t>Le travail de terrain pour le 8</a:t>
            </a:r>
            <a:r>
              <a:rPr kumimoji="0" lang="fr-FR" sz="2000" b="0" i="0" u="none" strike="noStrike" kern="1200" cap="none" spc="0" normalizeH="0" baseline="30000" noProof="0" dirty="0">
                <a:ln>
                  <a:noFill/>
                </a:ln>
                <a:solidFill>
                  <a:srgbClr val="2E2E2E"/>
                </a:solidFill>
                <a:effectLst/>
                <a:uLnTx/>
                <a:uFillTx/>
                <a:latin typeface="Century Gothic"/>
                <a:ea typeface="MS PGothic" pitchFamily="34" charset="-128"/>
                <a:cs typeface="Calibri"/>
              </a:rPr>
              <a:t>ème</a:t>
            </a:r>
            <a:r>
              <a:rPr kumimoji="0" lang="fr-FR" sz="2000" b="0" i="0" u="none" strike="noStrike" kern="1200" cap="none" spc="0" normalizeH="0" baseline="0" noProof="0" dirty="0">
                <a:ln>
                  <a:noFill/>
                </a:ln>
                <a:solidFill>
                  <a:srgbClr val="2E2E2E"/>
                </a:solidFill>
                <a:effectLst/>
                <a:uLnTx/>
                <a:uFillTx/>
                <a:latin typeface="Century Gothic"/>
                <a:ea typeface="MS PGothic" pitchFamily="34" charset="-128"/>
                <a:cs typeface="Calibri"/>
              </a:rPr>
              <a:t>  tour en Guinée a été effectué du 21 novembre au 10 décembre 2019.</a:t>
            </a:r>
          </a:p>
        </p:txBody>
      </p:sp>
    </p:spTree>
    <p:extLst>
      <p:ext uri="{BB962C8B-B14F-4D97-AF65-F5344CB8AC3E}">
        <p14:creationId xmlns:p14="http://schemas.microsoft.com/office/powerpoint/2010/main" val="25109122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0"/>
            <a:ext cx="8469517" cy="834405"/>
          </a:xfrm>
          <a:ln>
            <a:noFill/>
          </a:ln>
        </p:spPr>
        <p:txBody>
          <a:bodyPr rtlCol="0">
            <a:noAutofit/>
          </a:bodyPr>
          <a:lstStyle/>
          <a:p>
            <a:pPr algn="l" fontAlgn="auto">
              <a:spcAft>
                <a:spcPts val="0"/>
              </a:spcAft>
              <a:defRPr/>
            </a:pPr>
            <a:r>
              <a:rPr lang="en-GB" sz="2400" dirty="0" err="1"/>
              <a:t>Difficultés</a:t>
            </a:r>
            <a:r>
              <a:rPr lang="en-GB" sz="2400" dirty="0"/>
              <a:t> </a:t>
            </a:r>
            <a:r>
              <a:rPr lang="en-GB" sz="2400" dirty="0" err="1"/>
              <a:t>rencontrées</a:t>
            </a:r>
            <a:r>
              <a:rPr lang="en-GB" sz="2400" dirty="0"/>
              <a:t> </a:t>
            </a:r>
            <a:r>
              <a:rPr lang="en-GB" sz="2400" dirty="0" err="1"/>
              <a:t>dans</a:t>
            </a:r>
            <a:r>
              <a:rPr lang="en-GB" sz="2400" dirty="0"/>
              <a:t> </a:t>
            </a:r>
            <a:r>
              <a:rPr lang="en-GB" sz="2400" dirty="0" err="1"/>
              <a:t>l’obtention</a:t>
            </a:r>
            <a:r>
              <a:rPr lang="en-GB" sz="2400" dirty="0"/>
              <a:t> des services de </a:t>
            </a:r>
            <a:r>
              <a:rPr lang="en-GB" sz="2400" dirty="0" err="1"/>
              <a:t>l’éducation</a:t>
            </a:r>
            <a:r>
              <a:rPr lang="en-GB" sz="2400" dirty="0"/>
              <a:t> </a:t>
            </a:r>
            <a:r>
              <a:rPr lang="en-GB" sz="2400" b="0" noProof="0" dirty="0">
                <a:ea typeface="+mj-ea"/>
                <a:cs typeface="+mj-cs"/>
              </a:rPr>
              <a:t>| Guinée | 2015-2019</a:t>
            </a:r>
          </a:p>
        </p:txBody>
      </p:sp>
      <p:sp>
        <p:nvSpPr>
          <p:cNvPr id="2050" name="Text Placeholder 2"/>
          <p:cNvSpPr>
            <a:spLocks noGrp="1"/>
          </p:cNvSpPr>
          <p:nvPr>
            <p:ph type="body" sz="quarter" idx="13"/>
          </p:nvPr>
        </p:nvSpPr>
        <p:spPr>
          <a:xfrm>
            <a:off x="405512" y="5540721"/>
            <a:ext cx="8281288" cy="626359"/>
          </a:xfrm>
        </p:spPr>
        <p:txBody>
          <a:bodyPr/>
          <a:lstStyle/>
          <a:p>
            <a:r>
              <a:rPr lang="fr-FR" b="1" i="1" dirty="0">
                <a:solidFill>
                  <a:srgbClr val="3C3C3C"/>
                </a:solidFill>
                <a:latin typeface="Century Gothic" charset="0"/>
                <a:ea typeface="MS PGothic" charset="0"/>
                <a:cs typeface="Century Gothic" charset="0"/>
              </a:rPr>
              <a:t>Question posée aux répondants qui ont eu affaire à une école publique au cours de l’année passée: </a:t>
            </a:r>
            <a:r>
              <a:rPr lang="fr-FR" i="1" dirty="0"/>
              <a:t>Etait-ce facile ou difficile d’obtenir les services dont vous aviez besoin auprès des enseignants ou des dirigeants d’école? </a:t>
            </a:r>
            <a:endParaRPr lang="fr-FR" i="1" dirty="0">
              <a:solidFill>
                <a:srgbClr val="3C3C3C"/>
              </a:solidFill>
              <a:latin typeface="Century Gothic" charset="0"/>
              <a:ea typeface="MS PGothic" charset="0"/>
              <a:cs typeface="Century Gothic" charset="0"/>
            </a:endParaRPr>
          </a:p>
          <a:p>
            <a:pPr lvl="0"/>
            <a:endParaRPr lang="fr-FR" i="1" dirty="0">
              <a:solidFill>
                <a:srgbClr val="3C3C3C"/>
              </a:solidFill>
              <a:latin typeface="Century Gothic" charset="0"/>
              <a:ea typeface="MS PGothic" charset="0"/>
              <a:cs typeface="Century Gothic" charset="0"/>
            </a:endParaRPr>
          </a:p>
        </p:txBody>
      </p:sp>
      <p:graphicFrame>
        <p:nvGraphicFramePr>
          <p:cNvPr id="5" name="Graphique 5">
            <a:extLst>
              <a:ext uri="{FF2B5EF4-FFF2-40B4-BE49-F238E27FC236}">
                <a16:creationId xmlns:a16="http://schemas.microsoft.com/office/drawing/2014/main" xmlns="" id="{00000000-0008-0000-0300-000006000000}"/>
              </a:ext>
            </a:extLst>
          </p:cNvPr>
          <p:cNvGraphicFramePr>
            <a:graphicFrameLocks/>
          </p:cNvGraphicFramePr>
          <p:nvPr>
            <p:extLst>
              <p:ext uri="{D42A27DB-BD31-4B8C-83A1-F6EECF244321}">
                <p14:modId xmlns:p14="http://schemas.microsoft.com/office/powerpoint/2010/main" val="4193122173"/>
              </p:ext>
            </p:extLst>
          </p:nvPr>
        </p:nvGraphicFramePr>
        <p:xfrm>
          <a:off x="1173019" y="1042005"/>
          <a:ext cx="6797962" cy="42515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1334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186891"/>
            <a:ext cx="8400661" cy="533545"/>
          </a:xfrm>
          <a:ln>
            <a:noFill/>
          </a:ln>
        </p:spPr>
        <p:txBody>
          <a:bodyPr rtlCol="0">
            <a:noAutofit/>
          </a:bodyPr>
          <a:lstStyle/>
          <a:p>
            <a:pPr algn="l" fontAlgn="auto">
              <a:spcAft>
                <a:spcPts val="0"/>
              </a:spcAft>
              <a:defRPr/>
            </a:pPr>
            <a:r>
              <a:rPr lang="en-GB" sz="2400" dirty="0" err="1"/>
              <a:t>Paiement</a:t>
            </a:r>
            <a:r>
              <a:rPr lang="en-GB" sz="2400" dirty="0"/>
              <a:t> des pots-de-vin à un </a:t>
            </a:r>
            <a:r>
              <a:rPr lang="en-GB" sz="2400" dirty="0" err="1"/>
              <a:t>enseignant</a:t>
            </a:r>
            <a:r>
              <a:rPr lang="en-GB" sz="2400" dirty="0"/>
              <a:t> </a:t>
            </a:r>
            <a:r>
              <a:rPr lang="en-GB" sz="2400" dirty="0" err="1"/>
              <a:t>ou</a:t>
            </a:r>
            <a:r>
              <a:rPr lang="en-GB" sz="2400" dirty="0"/>
              <a:t> </a:t>
            </a:r>
            <a:r>
              <a:rPr lang="en-GB" sz="2400" dirty="0" err="1"/>
              <a:t>dirigeant</a:t>
            </a:r>
            <a:r>
              <a:rPr lang="en-GB" sz="2400" dirty="0"/>
              <a:t> </a:t>
            </a:r>
            <a:r>
              <a:rPr lang="en-GB" sz="2400" dirty="0" err="1"/>
              <a:t>d’école</a:t>
            </a:r>
            <a:r>
              <a:rPr lang="en-GB" sz="2400" dirty="0"/>
              <a:t> </a:t>
            </a:r>
            <a:r>
              <a:rPr lang="en-GB" sz="2400" b="0" dirty="0"/>
              <a:t>| Guinée | 2015-2019</a:t>
            </a:r>
            <a:endParaRPr lang="en-GB" sz="2400" b="0" noProof="0" dirty="0">
              <a:ea typeface="+mj-ea"/>
              <a:cs typeface="+mj-cs"/>
            </a:endParaRPr>
          </a:p>
        </p:txBody>
      </p:sp>
      <p:sp>
        <p:nvSpPr>
          <p:cNvPr id="2050" name="Text Placeholder 2"/>
          <p:cNvSpPr>
            <a:spLocks noGrp="1"/>
          </p:cNvSpPr>
          <p:nvPr>
            <p:ph type="body" sz="quarter" idx="13"/>
          </p:nvPr>
        </p:nvSpPr>
        <p:spPr>
          <a:xfrm>
            <a:off x="304800" y="5278582"/>
            <a:ext cx="8686800" cy="928254"/>
          </a:xfrm>
        </p:spPr>
        <p:txBody>
          <a:bodyPr/>
          <a:lstStyle/>
          <a:p>
            <a:r>
              <a:rPr lang="fr-FR" b="1" i="1" dirty="0">
                <a:latin typeface="Century Gothic" charset="0"/>
                <a:ea typeface="MS PGothic" charset="0"/>
                <a:cs typeface="Century Gothic" charset="0"/>
              </a:rPr>
              <a:t>Question posée aux répondants qui ont eu affaire à une école publique au cours de l’année passée: </a:t>
            </a:r>
            <a:r>
              <a:rPr lang="fr-FR" i="1" dirty="0"/>
              <a:t>Et combien de fois, le cas échéant, avez-vous dû verser des pots-de-vin, faire un cadeau ou une faveur à un enseignant ou un dirigeant d’école afin d’obtenir </a:t>
            </a:r>
            <a:r>
              <a:rPr lang="fr-FR" i="1"/>
              <a:t>les </a:t>
            </a:r>
            <a:r>
              <a:rPr lang="fr-FR" i="1" smtClean="0"/>
              <a:t>services </a:t>
            </a:r>
            <a:r>
              <a:rPr lang="fr-FR" i="1" dirty="0"/>
              <a:t>dont vous aviez besoin de ces écoles ? (% qui disent « une ou deux fois », « quelques fois », ou « souvent »)</a:t>
            </a:r>
            <a:endParaRPr lang="fr-FR" i="1" dirty="0">
              <a:latin typeface="Century Gothic" charset="0"/>
              <a:ea typeface="MS PGothic" charset="0"/>
              <a:cs typeface="Century Gothic" charset="0"/>
            </a:endParaRPr>
          </a:p>
          <a:p>
            <a:endParaRPr lang="fr-FR" i="1" dirty="0">
              <a:latin typeface="Century Gothic" charset="0"/>
              <a:ea typeface="MS PGothic" charset="0"/>
              <a:cs typeface="Century Gothic" charset="0"/>
            </a:endParaRPr>
          </a:p>
        </p:txBody>
      </p:sp>
      <p:graphicFrame>
        <p:nvGraphicFramePr>
          <p:cNvPr id="6" name="Graphique 7">
            <a:extLst>
              <a:ext uri="{FF2B5EF4-FFF2-40B4-BE49-F238E27FC236}">
                <a16:creationId xmlns:a16="http://schemas.microsoft.com/office/drawing/2014/main" xmlns="" id="{00000000-0008-0000-0300-000008000000}"/>
              </a:ext>
            </a:extLst>
          </p:cNvPr>
          <p:cNvGraphicFramePr>
            <a:graphicFrameLocks/>
          </p:cNvGraphicFramePr>
          <p:nvPr>
            <p:extLst>
              <p:ext uri="{D42A27DB-BD31-4B8C-83A1-F6EECF244321}">
                <p14:modId xmlns:p14="http://schemas.microsoft.com/office/powerpoint/2010/main" val="3867843789"/>
              </p:ext>
            </p:extLst>
          </p:nvPr>
        </p:nvGraphicFramePr>
        <p:xfrm>
          <a:off x="639893" y="1049309"/>
          <a:ext cx="7653502" cy="40755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707074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964" y="186891"/>
            <a:ext cx="8432800" cy="418089"/>
          </a:xfrm>
          <a:ln>
            <a:noFill/>
          </a:ln>
        </p:spPr>
        <p:txBody>
          <a:bodyPr rtlCol="0">
            <a:noAutofit/>
          </a:bodyPr>
          <a:lstStyle/>
          <a:p>
            <a:pPr algn="l" fontAlgn="auto">
              <a:spcAft>
                <a:spcPts val="0"/>
              </a:spcAft>
              <a:defRPr/>
            </a:pPr>
            <a:r>
              <a:rPr lang="en-GB" sz="2400" dirty="0" err="1"/>
              <a:t>Paiement</a:t>
            </a:r>
            <a:r>
              <a:rPr lang="en-GB" sz="2400" dirty="0"/>
              <a:t> des pots-de-vin à un </a:t>
            </a:r>
            <a:r>
              <a:rPr lang="en-GB" sz="2400" dirty="0" err="1"/>
              <a:t>enseignant</a:t>
            </a:r>
            <a:r>
              <a:rPr lang="en-GB" sz="2400" dirty="0"/>
              <a:t> </a:t>
            </a:r>
            <a:r>
              <a:rPr lang="en-GB" sz="2400" dirty="0" err="1"/>
              <a:t>ou</a:t>
            </a:r>
            <a:r>
              <a:rPr lang="en-GB" sz="2400" dirty="0"/>
              <a:t> </a:t>
            </a:r>
            <a:r>
              <a:rPr lang="en-GB" sz="2400" dirty="0" err="1"/>
              <a:t>dirigeant</a:t>
            </a:r>
            <a:r>
              <a:rPr lang="en-GB" sz="2400" dirty="0"/>
              <a:t> </a:t>
            </a:r>
            <a:r>
              <a:rPr lang="en-GB" sz="2400" dirty="0" err="1"/>
              <a:t>d’école</a:t>
            </a:r>
            <a:r>
              <a:rPr lang="en-GB" sz="2400" dirty="0"/>
              <a:t> </a:t>
            </a:r>
            <a:r>
              <a:rPr lang="en-GB" sz="2400" b="0" dirty="0"/>
              <a:t>| par </a:t>
            </a:r>
            <a:r>
              <a:rPr lang="en-GB" sz="2400" b="0" dirty="0" err="1"/>
              <a:t>région</a:t>
            </a:r>
            <a:r>
              <a:rPr lang="en-GB" sz="2400" b="0" dirty="0"/>
              <a:t> | Guinée | 2019</a:t>
            </a:r>
            <a:endParaRPr lang="en-GB" sz="2400" b="0" noProof="0" dirty="0">
              <a:ea typeface="+mj-ea"/>
              <a:cs typeface="+mj-cs"/>
            </a:endParaRPr>
          </a:p>
        </p:txBody>
      </p:sp>
      <p:sp>
        <p:nvSpPr>
          <p:cNvPr id="2050" name="Text Placeholder 2"/>
          <p:cNvSpPr>
            <a:spLocks noGrp="1"/>
          </p:cNvSpPr>
          <p:nvPr>
            <p:ph type="body" sz="quarter" idx="13"/>
          </p:nvPr>
        </p:nvSpPr>
        <p:spPr>
          <a:xfrm>
            <a:off x="193964" y="5250873"/>
            <a:ext cx="8839200" cy="916208"/>
          </a:xfrm>
        </p:spPr>
        <p:txBody>
          <a:bodyPr/>
          <a:lstStyle/>
          <a:p>
            <a:r>
              <a:rPr lang="fr-FR" b="1" i="1" dirty="0">
                <a:latin typeface="Century Gothic" charset="0"/>
                <a:ea typeface="MS PGothic" charset="0"/>
                <a:cs typeface="Century Gothic" charset="0"/>
              </a:rPr>
              <a:t>Question posée aux répondants qui ont eu affaire à une école publique au cours de l’année passée: </a:t>
            </a:r>
            <a:r>
              <a:rPr lang="fr-FR" i="1" dirty="0"/>
              <a:t>Et combien de fois, le cas échéant, avez-vous dû verser des pots-de-vin, faire un cadeau ou une faveur à un enseignant ou un dirigeant d’école afin d’obtenir les ce dont vous aviez besoin de ces écoles? (% qui disent « une ou deux fois », « quelques fois », ou « souvent »)</a:t>
            </a:r>
            <a:endParaRPr lang="fr-FR" i="1" dirty="0">
              <a:latin typeface="Century Gothic" charset="0"/>
              <a:ea typeface="MS PGothic" charset="0"/>
              <a:cs typeface="Century Gothic" charset="0"/>
            </a:endParaRPr>
          </a:p>
        </p:txBody>
      </p:sp>
      <p:graphicFrame>
        <p:nvGraphicFramePr>
          <p:cNvPr id="5" name="Graphique 8">
            <a:extLst>
              <a:ext uri="{FF2B5EF4-FFF2-40B4-BE49-F238E27FC236}">
                <a16:creationId xmlns:a16="http://schemas.microsoft.com/office/drawing/2014/main" xmlns="" id="{00000000-0008-0000-0300-000009000000}"/>
              </a:ext>
            </a:extLst>
          </p:cNvPr>
          <p:cNvGraphicFramePr>
            <a:graphicFrameLocks/>
          </p:cNvGraphicFramePr>
          <p:nvPr>
            <p:extLst>
              <p:ext uri="{D42A27DB-BD31-4B8C-83A1-F6EECF244321}">
                <p14:modId xmlns:p14="http://schemas.microsoft.com/office/powerpoint/2010/main" val="2836799341"/>
              </p:ext>
            </p:extLst>
          </p:nvPr>
        </p:nvGraphicFramePr>
        <p:xfrm>
          <a:off x="1259634" y="942393"/>
          <a:ext cx="6885990" cy="4308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640492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817" y="3965799"/>
            <a:ext cx="8816347" cy="1146528"/>
          </a:xfrm>
        </p:spPr>
        <p:txBody>
          <a:bodyPr>
            <a:normAutofit fontScale="90000"/>
          </a:bodyPr>
          <a:lstStyle/>
          <a:p>
            <a:r>
              <a:rPr lang="en-GB" sz="4000" dirty="0" err="1"/>
              <a:t>L’education</a:t>
            </a:r>
            <a:r>
              <a:rPr lang="en-GB" sz="4000" dirty="0"/>
              <a:t> </a:t>
            </a:r>
            <a:r>
              <a:rPr lang="en-GB" sz="4000" dirty="0" err="1"/>
              <a:t>est</a:t>
            </a:r>
            <a:r>
              <a:rPr lang="en-GB" sz="4000" dirty="0"/>
              <a:t> la </a:t>
            </a:r>
            <a:r>
              <a:rPr lang="en-GB" sz="4000" dirty="0" err="1"/>
              <a:t>cinquième</a:t>
            </a:r>
            <a:r>
              <a:rPr lang="en-GB" sz="4000" dirty="0"/>
              <a:t> </a:t>
            </a:r>
            <a:r>
              <a:rPr lang="en-GB" sz="4000" dirty="0" err="1"/>
              <a:t>priorité</a:t>
            </a:r>
            <a:r>
              <a:rPr lang="en-GB" sz="4000" dirty="0"/>
              <a:t> des </a:t>
            </a:r>
            <a:r>
              <a:rPr lang="en-GB" sz="4000" dirty="0" err="1"/>
              <a:t>Guinéens</a:t>
            </a:r>
            <a:endParaRPr lang="en-GB" sz="4000" cap="none" noProof="0" dirty="0">
              <a:highlight>
                <a:srgbClr val="FFFF00"/>
              </a:highlight>
            </a:endParaRPr>
          </a:p>
        </p:txBody>
      </p:sp>
    </p:spTree>
    <p:extLst>
      <p:ext uri="{BB962C8B-B14F-4D97-AF65-F5344CB8AC3E}">
        <p14:creationId xmlns:p14="http://schemas.microsoft.com/office/powerpoint/2010/main" val="29484746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494" y="280197"/>
            <a:ext cx="8780106" cy="602818"/>
          </a:xfrm>
          <a:ln>
            <a:noFill/>
          </a:ln>
        </p:spPr>
        <p:txBody>
          <a:bodyPr rtlCol="0">
            <a:noAutofit/>
          </a:bodyPr>
          <a:lstStyle/>
          <a:p>
            <a:pPr algn="l" fontAlgn="auto">
              <a:spcAft>
                <a:spcPts val="0"/>
              </a:spcAft>
              <a:defRPr/>
            </a:pPr>
            <a:r>
              <a:rPr lang="fr-FR" sz="2400" dirty="0"/>
              <a:t>Le top cinq des problèmes les plus importants à résoudre par le gouvernement </a:t>
            </a:r>
            <a:r>
              <a:rPr lang="fr-FR" sz="2400" b="0" dirty="0"/>
              <a:t>| Guinée | 2019</a:t>
            </a:r>
            <a:endParaRPr lang="en-GB" sz="2400" b="0" noProof="0" dirty="0">
              <a:ea typeface="+mj-ea"/>
              <a:cs typeface="+mj-cs"/>
            </a:endParaRPr>
          </a:p>
        </p:txBody>
      </p:sp>
      <p:sp>
        <p:nvSpPr>
          <p:cNvPr id="2050" name="Text Placeholder 2"/>
          <p:cNvSpPr>
            <a:spLocks noGrp="1"/>
          </p:cNvSpPr>
          <p:nvPr>
            <p:ph type="body" sz="quarter" idx="13"/>
          </p:nvPr>
        </p:nvSpPr>
        <p:spPr>
          <a:xfrm>
            <a:off x="138545" y="5593081"/>
            <a:ext cx="9005455" cy="514426"/>
          </a:xfrm>
        </p:spPr>
        <p:txBody>
          <a:bodyPr/>
          <a:lstStyle/>
          <a:p>
            <a:pPr lvl="0"/>
            <a:r>
              <a:rPr lang="fr-FR" b="1" i="1" dirty="0">
                <a:latin typeface="Century Gothic" charset="0"/>
                <a:ea typeface="MS PGothic" charset="0"/>
                <a:cs typeface="Century Gothic" charset="0"/>
              </a:rPr>
              <a:t>Question posée aux répondants: </a:t>
            </a:r>
            <a:r>
              <a:rPr lang="fr-FR" i="1" dirty="0"/>
              <a:t>A votre avis, quels sont les problèmes les plus importants auxquels le pays fait face et auxquels le gouvernement devrait s’attaquer? (jusqu’à trois réponses par répondant)</a:t>
            </a:r>
            <a:endParaRPr lang="fr-FR" i="1" dirty="0">
              <a:solidFill>
                <a:srgbClr val="3C3C3C"/>
              </a:solidFill>
              <a:latin typeface="Century Gothic" charset="0"/>
              <a:ea typeface="MS PGothic" charset="0"/>
              <a:cs typeface="Century Gothic" charset="0"/>
            </a:endParaRPr>
          </a:p>
          <a:p>
            <a:endParaRPr lang="fr-FR" i="1" dirty="0">
              <a:latin typeface="Century Gothic" charset="0"/>
              <a:ea typeface="MS PGothic" charset="0"/>
              <a:cs typeface="Century Gothic" charset="0"/>
            </a:endParaRPr>
          </a:p>
        </p:txBody>
      </p:sp>
      <p:graphicFrame>
        <p:nvGraphicFramePr>
          <p:cNvPr id="5" name="Graphique 4">
            <a:extLst>
              <a:ext uri="{FF2B5EF4-FFF2-40B4-BE49-F238E27FC236}">
                <a16:creationId xmlns:a16="http://schemas.microsoft.com/office/drawing/2014/main" xmlns="" id="{A68625EF-6283-43E1-8F15-E04CBCC8701E}"/>
              </a:ext>
            </a:extLst>
          </p:cNvPr>
          <p:cNvGraphicFramePr>
            <a:graphicFrameLocks/>
          </p:cNvGraphicFramePr>
          <p:nvPr>
            <p:extLst>
              <p:ext uri="{D42A27DB-BD31-4B8C-83A1-F6EECF244321}">
                <p14:modId xmlns:p14="http://schemas.microsoft.com/office/powerpoint/2010/main" val="264119715"/>
              </p:ext>
            </p:extLst>
          </p:nvPr>
        </p:nvGraphicFramePr>
        <p:xfrm>
          <a:off x="648585" y="1007705"/>
          <a:ext cx="7975461" cy="443204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98720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469517" cy="559767"/>
          </a:xfrm>
          <a:ln>
            <a:noFill/>
          </a:ln>
        </p:spPr>
        <p:txBody>
          <a:bodyPr rtlCol="0">
            <a:noAutofit/>
          </a:bodyPr>
          <a:lstStyle/>
          <a:p>
            <a:pPr algn="l" fontAlgn="auto">
              <a:spcAft>
                <a:spcPts val="0"/>
              </a:spcAft>
              <a:defRPr/>
            </a:pPr>
            <a:r>
              <a:rPr lang="en-GB" sz="1800" dirty="0" err="1"/>
              <a:t>Domaines</a:t>
            </a:r>
            <a:r>
              <a:rPr lang="en-GB" sz="1800" dirty="0"/>
              <a:t> </a:t>
            </a:r>
            <a:r>
              <a:rPr lang="en-GB" sz="1800" dirty="0" err="1"/>
              <a:t>d’investissement</a:t>
            </a:r>
            <a:r>
              <a:rPr lang="en-GB" sz="1800" dirty="0"/>
              <a:t> du </a:t>
            </a:r>
            <a:r>
              <a:rPr lang="en-GB" sz="1800" dirty="0" err="1"/>
              <a:t>gouvernement</a:t>
            </a:r>
            <a:r>
              <a:rPr lang="en-GB" sz="1800" dirty="0"/>
              <a:t> </a:t>
            </a:r>
            <a:r>
              <a:rPr lang="en-GB" sz="1800" dirty="0" err="1"/>
              <a:t>dans</a:t>
            </a:r>
            <a:r>
              <a:rPr lang="en-GB" sz="1800" dirty="0"/>
              <a:t> les programmes </a:t>
            </a:r>
            <a:r>
              <a:rPr lang="en-GB" sz="1800" dirty="0" err="1"/>
              <a:t>d’aide</a:t>
            </a:r>
            <a:r>
              <a:rPr lang="en-GB" sz="1800" dirty="0"/>
              <a:t> aux </a:t>
            </a:r>
            <a:r>
              <a:rPr lang="en-GB" sz="1800" dirty="0" err="1"/>
              <a:t>jeunes</a:t>
            </a:r>
            <a:r>
              <a:rPr lang="en-GB" sz="1800" b="0" dirty="0"/>
              <a:t>| </a:t>
            </a:r>
            <a:r>
              <a:rPr lang="en-GB" sz="1800" b="0" dirty="0" err="1"/>
              <a:t>Guinée</a:t>
            </a:r>
            <a:r>
              <a:rPr lang="en-GB" sz="1800" b="0" dirty="0"/>
              <a:t> | 2019</a:t>
            </a:r>
            <a:endParaRPr lang="en-GB" sz="1800" b="0" noProof="0" dirty="0">
              <a:ea typeface="+mj-ea"/>
              <a:cs typeface="+mj-cs"/>
            </a:endParaRPr>
          </a:p>
        </p:txBody>
      </p:sp>
      <p:sp>
        <p:nvSpPr>
          <p:cNvPr id="2050" name="Text Placeholder 2"/>
          <p:cNvSpPr>
            <a:spLocks noGrp="1"/>
          </p:cNvSpPr>
          <p:nvPr>
            <p:ph type="body" sz="quarter" idx="13"/>
          </p:nvPr>
        </p:nvSpPr>
        <p:spPr>
          <a:xfrm>
            <a:off x="405512" y="5458409"/>
            <a:ext cx="8281288" cy="708672"/>
          </a:xfrm>
        </p:spPr>
        <p:txBody>
          <a:bodyPr/>
          <a:lstStyle/>
          <a:p>
            <a:r>
              <a:rPr lang="fr-FR" b="1" i="1" dirty="0">
                <a:solidFill>
                  <a:srgbClr val="3C3C3C"/>
                </a:solidFill>
                <a:latin typeface="Century Gothic" charset="0"/>
                <a:ea typeface="MS PGothic" charset="0"/>
                <a:cs typeface="Century Gothic" charset="0"/>
              </a:rPr>
              <a:t>Question posée aux répondants</a:t>
            </a:r>
            <a:r>
              <a:rPr lang="fr-FR" b="1" i="1" dirty="0">
                <a:latin typeface="Century Gothic" charset="0"/>
                <a:ea typeface="MS PGothic" charset="0"/>
                <a:cs typeface="Century Gothic" charset="0"/>
              </a:rPr>
              <a:t>: </a:t>
            </a:r>
            <a:r>
              <a:rPr lang="fr-FR" i="1" dirty="0"/>
              <a:t>Si le gouvernement pouvait accroitre ses dépenses dans des programmes d'aide aux jeunes, lequel des domaines suivants devrait être de la plus haute priorité pour des investissements additionnels? </a:t>
            </a:r>
            <a:endParaRPr lang="fr-FR" i="1" dirty="0">
              <a:latin typeface="Century Gothic" charset="0"/>
              <a:ea typeface="MS PGothic" charset="0"/>
              <a:cs typeface="Century Gothic" charset="0"/>
            </a:endParaRPr>
          </a:p>
          <a:p>
            <a:pPr lvl="0"/>
            <a:endParaRPr lang="fr-FR" i="1" dirty="0">
              <a:solidFill>
                <a:srgbClr val="3C3C3C"/>
              </a:solidFill>
              <a:latin typeface="Century Gothic" charset="0"/>
              <a:ea typeface="MS PGothic" charset="0"/>
              <a:cs typeface="Century Gothic" charset="0"/>
            </a:endParaRPr>
          </a:p>
        </p:txBody>
      </p:sp>
      <p:graphicFrame>
        <p:nvGraphicFramePr>
          <p:cNvPr id="5" name="Graphique 3">
            <a:extLst>
              <a:ext uri="{FF2B5EF4-FFF2-40B4-BE49-F238E27FC236}">
                <a16:creationId xmlns:a16="http://schemas.microsoft.com/office/drawing/2014/main" xmlns="" id="{00000000-0008-0000-0500-000004000000}"/>
              </a:ext>
            </a:extLst>
          </p:cNvPr>
          <p:cNvGraphicFramePr>
            <a:graphicFrameLocks/>
          </p:cNvGraphicFramePr>
          <p:nvPr>
            <p:extLst>
              <p:ext uri="{D42A27DB-BD31-4B8C-83A1-F6EECF244321}">
                <p14:modId xmlns:p14="http://schemas.microsoft.com/office/powerpoint/2010/main" val="3146607763"/>
              </p:ext>
            </p:extLst>
          </p:nvPr>
        </p:nvGraphicFramePr>
        <p:xfrm>
          <a:off x="662473" y="1082351"/>
          <a:ext cx="7949682" cy="43760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195488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9381" y="124691"/>
            <a:ext cx="8756073" cy="709714"/>
          </a:xfrm>
          <a:ln>
            <a:noFill/>
          </a:ln>
        </p:spPr>
        <p:txBody>
          <a:bodyPr>
            <a:normAutofit/>
          </a:bodyPr>
          <a:lstStyle/>
          <a:p>
            <a:pPr algn="l"/>
            <a:r>
              <a:rPr lang="fr-FR" dirty="0"/>
              <a:t>Performance du gouvernement en termes de satisfaction des besoins en éducation </a:t>
            </a:r>
            <a:r>
              <a:rPr lang="fr-FR" b="0" dirty="0"/>
              <a:t>| Guinée | 2013- 2019</a:t>
            </a:r>
            <a:endParaRPr lang="fr-FR" dirty="0"/>
          </a:p>
        </p:txBody>
      </p:sp>
      <p:sp>
        <p:nvSpPr>
          <p:cNvPr id="3" name="Espace réservé du texte 2"/>
          <p:cNvSpPr>
            <a:spLocks noGrp="1"/>
          </p:cNvSpPr>
          <p:nvPr>
            <p:ph type="body" sz="quarter" idx="13"/>
          </p:nvPr>
        </p:nvSpPr>
        <p:spPr>
          <a:xfrm>
            <a:off x="249382" y="5458691"/>
            <a:ext cx="8699334" cy="706581"/>
          </a:xfrm>
        </p:spPr>
        <p:txBody>
          <a:bodyPr/>
          <a:lstStyle/>
          <a:p>
            <a:r>
              <a:rPr lang="fr-FR" b="1" i="1" dirty="0">
                <a:latin typeface="Century Gothic" charset="0"/>
                <a:ea typeface="MS PGothic" charset="0"/>
                <a:cs typeface="Century Gothic" charset="0"/>
              </a:rPr>
              <a:t>Question posée aux répondants: </a:t>
            </a:r>
            <a:r>
              <a:rPr lang="fr-FR" i="1" dirty="0"/>
              <a:t>Qualifier la manière, bonne ou mauvaise, dont le gouvernement actuel répond aux préoccupations suivantes, ou n’en avez-vous pas suffisamment entendu parler pour vous prononcer: Satisfaction des besoins en éducation?</a:t>
            </a:r>
            <a:endParaRPr lang="fr-FR" i="1" dirty="0">
              <a:latin typeface="Century Gothic" charset="0"/>
              <a:ea typeface="MS PGothic" charset="0"/>
              <a:cs typeface="Century Gothic" charset="0"/>
            </a:endParaRPr>
          </a:p>
          <a:p>
            <a:endParaRPr lang="fr-FR" dirty="0"/>
          </a:p>
        </p:txBody>
      </p:sp>
      <p:sp>
        <p:nvSpPr>
          <p:cNvPr id="4" name="Espace réservé pour une image  3"/>
          <p:cNvSpPr>
            <a:spLocks noGrp="1"/>
          </p:cNvSpPr>
          <p:nvPr>
            <p:ph type="pic" sz="quarter" idx="12"/>
          </p:nvPr>
        </p:nvSpPr>
        <p:spPr/>
      </p:sp>
      <p:graphicFrame>
        <p:nvGraphicFramePr>
          <p:cNvPr id="7" name="Graphique 6"/>
          <p:cNvGraphicFramePr>
            <a:graphicFrameLocks/>
          </p:cNvGraphicFramePr>
          <p:nvPr>
            <p:extLst>
              <p:ext uri="{D42A27DB-BD31-4B8C-83A1-F6EECF244321}">
                <p14:modId xmlns:p14="http://schemas.microsoft.com/office/powerpoint/2010/main" val="3063137398"/>
              </p:ext>
            </p:extLst>
          </p:nvPr>
        </p:nvGraphicFramePr>
        <p:xfrm>
          <a:off x="249382" y="955964"/>
          <a:ext cx="8699333" cy="42394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29902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6256" y="124691"/>
            <a:ext cx="8825344" cy="709714"/>
          </a:xfrm>
          <a:ln>
            <a:noFill/>
          </a:ln>
        </p:spPr>
        <p:txBody>
          <a:bodyPr>
            <a:normAutofit/>
          </a:bodyPr>
          <a:lstStyle/>
          <a:p>
            <a:pPr algn="l"/>
            <a:r>
              <a:rPr lang="fr-FR" dirty="0"/>
              <a:t>Performance du gouvernement en éducation </a:t>
            </a:r>
            <a:r>
              <a:rPr lang="fr-FR" b="0" dirty="0"/>
              <a:t>| par groupe socio-démographique | Guinée | 2019</a:t>
            </a:r>
            <a:endParaRPr lang="fr-FR" dirty="0"/>
          </a:p>
        </p:txBody>
      </p:sp>
      <p:sp>
        <p:nvSpPr>
          <p:cNvPr id="3" name="Espace réservé du texte 2"/>
          <p:cNvSpPr>
            <a:spLocks noGrp="1"/>
          </p:cNvSpPr>
          <p:nvPr>
            <p:ph type="body" sz="quarter" idx="13"/>
          </p:nvPr>
        </p:nvSpPr>
        <p:spPr>
          <a:xfrm>
            <a:off x="166256" y="5264727"/>
            <a:ext cx="8825344" cy="902353"/>
          </a:xfrm>
        </p:spPr>
        <p:txBody>
          <a:bodyPr/>
          <a:lstStyle/>
          <a:p>
            <a:r>
              <a:rPr lang="fr-FR" b="1" i="1" dirty="0">
                <a:latin typeface="Century Gothic" charset="0"/>
                <a:ea typeface="MS PGothic" charset="0"/>
                <a:cs typeface="Century Gothic" charset="0"/>
              </a:rPr>
              <a:t>Question posée aux répondants: </a:t>
            </a:r>
            <a:r>
              <a:rPr lang="fr-FR" i="1" dirty="0"/>
              <a:t>Qualifier la manière, bonne ou mauvaise, dont le gouvernement actuel répond aux préoccupations suivantes, ou n’en avez-vous pas suffisamment entendu parler pour vous prononcer: Satisfaction des besoins en éducation? (% de ceux qui disent « mal » ou « très mal »)</a:t>
            </a:r>
            <a:endParaRPr lang="fr-FR" i="1" dirty="0">
              <a:latin typeface="Century Gothic" charset="0"/>
              <a:ea typeface="MS PGothic" charset="0"/>
              <a:cs typeface="Century Gothic" charset="0"/>
            </a:endParaRPr>
          </a:p>
          <a:p>
            <a:endParaRPr lang="fr-FR" dirty="0"/>
          </a:p>
        </p:txBody>
      </p:sp>
      <p:sp>
        <p:nvSpPr>
          <p:cNvPr id="4" name="Espace réservé pour une image  3"/>
          <p:cNvSpPr>
            <a:spLocks noGrp="1"/>
          </p:cNvSpPr>
          <p:nvPr>
            <p:ph type="pic" sz="quarter" idx="12"/>
          </p:nvPr>
        </p:nvSpPr>
        <p:spPr/>
      </p:sp>
      <p:graphicFrame>
        <p:nvGraphicFramePr>
          <p:cNvPr id="7" name="Graphique 6">
            <a:extLst>
              <a:ext uri="{FF2B5EF4-FFF2-40B4-BE49-F238E27FC236}">
                <a16:creationId xmlns:a16="http://schemas.microsoft.com/office/drawing/2014/main" xmlns="" id="{00000000-0008-0000-0600-000007000000}"/>
              </a:ext>
            </a:extLst>
          </p:cNvPr>
          <p:cNvGraphicFramePr>
            <a:graphicFrameLocks/>
          </p:cNvGraphicFramePr>
          <p:nvPr>
            <p:extLst>
              <p:ext uri="{D42A27DB-BD31-4B8C-83A1-F6EECF244321}">
                <p14:modId xmlns:p14="http://schemas.microsoft.com/office/powerpoint/2010/main" val="1962656266"/>
              </p:ext>
            </p:extLst>
          </p:nvPr>
        </p:nvGraphicFramePr>
        <p:xfrm>
          <a:off x="693964" y="967153"/>
          <a:ext cx="7756072" cy="41660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986616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10" y="4216143"/>
            <a:ext cx="8528369" cy="838029"/>
          </a:xfrm>
        </p:spPr>
        <p:txBody>
          <a:bodyPr>
            <a:normAutofit/>
          </a:bodyPr>
          <a:lstStyle/>
          <a:p>
            <a:r>
              <a:rPr lang="en-GB" sz="4800" cap="none" noProof="0" dirty="0"/>
              <a:t>Conclusion </a:t>
            </a:r>
          </a:p>
        </p:txBody>
      </p:sp>
    </p:spTree>
    <p:extLst>
      <p:ext uri="{BB962C8B-B14F-4D97-AF65-F5344CB8AC3E}">
        <p14:creationId xmlns:p14="http://schemas.microsoft.com/office/powerpoint/2010/main" val="149986861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err="1"/>
              <a:t>Résultats</a:t>
            </a:r>
            <a:r>
              <a:rPr lang="en-GB" sz="3600" dirty="0"/>
              <a:t> </a:t>
            </a:r>
            <a:r>
              <a:rPr lang="en-GB" sz="3600" dirty="0" err="1"/>
              <a:t>clés</a:t>
            </a:r>
            <a:endParaRPr lang="en-GB" sz="3600" noProof="0" dirty="0"/>
          </a:p>
        </p:txBody>
      </p:sp>
      <p:sp>
        <p:nvSpPr>
          <p:cNvPr id="3" name="Content Placeholder 2"/>
          <p:cNvSpPr>
            <a:spLocks noGrp="1"/>
          </p:cNvSpPr>
          <p:nvPr>
            <p:ph idx="1"/>
          </p:nvPr>
        </p:nvSpPr>
        <p:spPr>
          <a:xfrm>
            <a:off x="249238" y="1270074"/>
            <a:ext cx="8482897" cy="5458408"/>
          </a:xfrm>
        </p:spPr>
        <p:txBody>
          <a:bodyPr>
            <a:normAutofit/>
          </a:bodyPr>
          <a:lstStyle/>
          <a:p>
            <a:pPr lvl="0">
              <a:spcBef>
                <a:spcPts val="1800"/>
              </a:spcBef>
              <a:spcAft>
                <a:spcPts val="600"/>
              </a:spcAft>
              <a:buClr>
                <a:schemeClr val="accent1"/>
              </a:buClr>
              <a:buFont typeface="Wingdings" panose="05000000000000000000" pitchFamily="2" charset="2"/>
              <a:buChar char="§"/>
              <a:defRPr/>
            </a:pPr>
            <a:r>
              <a:rPr lang="fr-SN" sz="2000" dirty="0">
                <a:latin typeface="Century Gothic"/>
                <a:ea typeface="MS PGothic" charset="0"/>
              </a:rPr>
              <a:t>Neuf zones visitées sur 10 disposent d’une école.</a:t>
            </a:r>
          </a:p>
          <a:p>
            <a:pPr lvl="0">
              <a:spcBef>
                <a:spcPts val="1800"/>
              </a:spcBef>
              <a:spcAft>
                <a:spcPts val="600"/>
              </a:spcAft>
              <a:buClr>
                <a:schemeClr val="accent1"/>
              </a:buClr>
              <a:buFont typeface="Wingdings" panose="05000000000000000000" pitchFamily="2" charset="2"/>
              <a:buChar char="§"/>
              <a:defRPr/>
            </a:pPr>
            <a:r>
              <a:rPr lang="fr-SN" sz="2000" dirty="0">
                <a:latin typeface="Century Gothic"/>
                <a:ea typeface="MS PGothic" charset="0"/>
              </a:rPr>
              <a:t>Selon la plupart des Guinéens, l’obtention des services dont ils ont besoin auprès des enseignants ou des dirigeants d’écoles est difficile.</a:t>
            </a:r>
          </a:p>
          <a:p>
            <a:pPr lvl="0">
              <a:spcBef>
                <a:spcPts val="1800"/>
              </a:spcBef>
              <a:spcAft>
                <a:spcPts val="600"/>
              </a:spcAft>
              <a:buClr>
                <a:schemeClr val="accent1"/>
              </a:buClr>
              <a:buFont typeface="Wingdings" panose="05000000000000000000" pitchFamily="2" charset="2"/>
              <a:buChar char="§"/>
              <a:defRPr/>
            </a:pPr>
            <a:r>
              <a:rPr lang="fr-SN" sz="2000" dirty="0">
                <a:latin typeface="Century Gothic"/>
                <a:ea typeface="MS PGothic" charset="0"/>
              </a:rPr>
              <a:t>Une frange importante des Guinéens déclarent avoir versé des pots-de-vin aux enseignants ou dirigeants d’écoles.</a:t>
            </a:r>
          </a:p>
          <a:p>
            <a:pPr lvl="0">
              <a:spcBef>
                <a:spcPts val="1800"/>
              </a:spcBef>
              <a:spcAft>
                <a:spcPts val="600"/>
              </a:spcAft>
              <a:buClr>
                <a:schemeClr val="accent1"/>
              </a:buClr>
              <a:buFont typeface="Wingdings" panose="05000000000000000000" pitchFamily="2" charset="2"/>
              <a:buChar char="§"/>
              <a:defRPr/>
            </a:pPr>
            <a:r>
              <a:rPr lang="fr-SN" sz="2000" dirty="0">
                <a:latin typeface="Century Gothic"/>
                <a:ea typeface="MS PGothic" charset="0"/>
              </a:rPr>
              <a:t>L’éducation fait partie des principales priorités auxquelles le gouvernement doit s’attaquer.</a:t>
            </a:r>
          </a:p>
          <a:p>
            <a:pPr>
              <a:spcBef>
                <a:spcPts val="1800"/>
              </a:spcBef>
              <a:spcAft>
                <a:spcPts val="600"/>
              </a:spcAft>
              <a:buClr>
                <a:schemeClr val="accent1"/>
              </a:buClr>
              <a:buFont typeface="Wingdings" panose="05000000000000000000" pitchFamily="2" charset="2"/>
              <a:buChar char="§"/>
              <a:defRPr/>
            </a:pPr>
            <a:r>
              <a:rPr lang="fr-SN" sz="2000" dirty="0">
                <a:solidFill>
                  <a:srgbClr val="3C3C3C"/>
                </a:solidFill>
                <a:latin typeface="Century Gothic"/>
                <a:ea typeface="MS PGothic" charset="0"/>
              </a:rPr>
              <a:t>Pour la plupart des Guinéens, le gouvernement actuel répond mal à leur préoccupation en termes de satisfaction de leurs besoins en éducation</a:t>
            </a:r>
            <a:r>
              <a:rPr lang="fr-FR" sz="2000" dirty="0">
                <a:solidFill>
                  <a:srgbClr val="3C3C3C"/>
                </a:solidFill>
                <a:latin typeface="Century Gothic"/>
                <a:ea typeface="MS PGothic" charset="0"/>
              </a:rPr>
              <a:t>.</a:t>
            </a:r>
            <a:endParaRPr lang="en-GB" sz="2000" dirty="0"/>
          </a:p>
        </p:txBody>
      </p:sp>
    </p:spTree>
    <p:extLst>
      <p:ext uri="{BB962C8B-B14F-4D97-AF65-F5344CB8AC3E}">
        <p14:creationId xmlns:p14="http://schemas.microsoft.com/office/powerpoint/2010/main" val="3926569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fr-FR" sz="3600" dirty="0"/>
              <a:t>Résultats démographiques</a:t>
            </a:r>
          </a:p>
        </p:txBody>
      </p:sp>
      <p:sp>
        <p:nvSpPr>
          <p:cNvPr id="6" name="Slide Number Placeholder 5"/>
          <p:cNvSpPr>
            <a:spLocks noGrp="1"/>
          </p:cNvSpPr>
          <p:nvPr>
            <p:ph type="sldNum" sz="quarter" idx="13"/>
          </p:nvPr>
        </p:nvSpPr>
        <p:spPr/>
        <p:txBody>
          <a:bodyPr/>
          <a:lstStyle/>
          <a:p>
            <a:pPr>
              <a:defRPr/>
            </a:pPr>
            <a:fld id="{CE531E0D-CF09-4892-B1CE-519ABC2D598B}" type="slidenum">
              <a:rPr lang="en-US" smtClean="0"/>
              <a:pPr>
                <a:defRPr/>
              </a:pPr>
              <a:t>4</a:t>
            </a:fld>
            <a:endParaRPr lang="en-US"/>
          </a:p>
        </p:txBody>
      </p:sp>
      <p:sp>
        <p:nvSpPr>
          <p:cNvPr id="4" name="Content Placeholder 3">
            <a:extLst>
              <a:ext uri="{FF2B5EF4-FFF2-40B4-BE49-F238E27FC236}">
                <a16:creationId xmlns:a16="http://schemas.microsoft.com/office/drawing/2014/main" xmlns="" id="{E07B2665-71C4-4A87-A253-224B917DF109}"/>
              </a:ext>
            </a:extLst>
          </p:cNvPr>
          <p:cNvSpPr>
            <a:spLocks noGrp="1"/>
          </p:cNvSpPr>
          <p:nvPr>
            <p:ph sz="half" idx="1"/>
          </p:nvPr>
        </p:nvSpPr>
        <p:spPr/>
        <p:txBody>
          <a:bodyPr/>
          <a:lstStyle/>
          <a:p>
            <a:endParaRPr lang="en-US" dirty="0"/>
          </a:p>
        </p:txBody>
      </p:sp>
      <p:graphicFrame>
        <p:nvGraphicFramePr>
          <p:cNvPr id="9" name="Espace réservé du contenu 10">
            <a:extLst>
              <a:ext uri="{FF2B5EF4-FFF2-40B4-BE49-F238E27FC236}">
                <a16:creationId xmlns:a16="http://schemas.microsoft.com/office/drawing/2014/main" xmlns="" id="{72286F38-0383-4CCC-B334-9A370F5E615F}"/>
              </a:ext>
            </a:extLst>
          </p:cNvPr>
          <p:cNvGraphicFramePr>
            <a:graphicFrameLocks/>
          </p:cNvGraphicFramePr>
          <p:nvPr/>
        </p:nvGraphicFramePr>
        <p:xfrm>
          <a:off x="365127" y="1426371"/>
          <a:ext cx="4283075" cy="4779962"/>
        </p:xfrm>
        <a:graphic>
          <a:graphicData uri="http://schemas.openxmlformats.org/drawingml/2006/table">
            <a:tbl>
              <a:tblPr firstRow="1" bandRow="1"/>
              <a:tblGrid>
                <a:gridCol w="2544210">
                  <a:extLst>
                    <a:ext uri="{9D8B030D-6E8A-4147-A177-3AD203B41FA5}">
                      <a16:colId xmlns:a16="http://schemas.microsoft.com/office/drawing/2014/main" xmlns="" val="20000"/>
                    </a:ext>
                  </a:extLst>
                </a:gridCol>
                <a:gridCol w="1738865">
                  <a:extLst>
                    <a:ext uri="{9D8B030D-6E8A-4147-A177-3AD203B41FA5}">
                      <a16:colId xmlns:a16="http://schemas.microsoft.com/office/drawing/2014/main" xmlns="" val="20001"/>
                    </a:ext>
                  </a:extLst>
                </a:gridCol>
              </a:tblGrid>
              <a:tr h="370874">
                <a:tc>
                  <a:txBody>
                    <a:bodyPr/>
                    <a:lstStyle>
                      <a:lvl1pPr marL="0" algn="l" defTabSz="457200" rtl="0" eaLnBrk="1" latinLnBrk="0" hangingPunct="1">
                        <a:defRPr sz="1800" b="1" kern="1200">
                          <a:solidFill>
                            <a:schemeClr val="lt1"/>
                          </a:solidFill>
                          <a:latin typeface="Century Gothic"/>
                        </a:defRPr>
                      </a:lvl1pPr>
                      <a:lvl2pPr marL="457200" algn="l" defTabSz="457200" rtl="0" eaLnBrk="1" latinLnBrk="0" hangingPunct="1">
                        <a:defRPr sz="1800" b="1" kern="1200">
                          <a:solidFill>
                            <a:schemeClr val="lt1"/>
                          </a:solidFill>
                          <a:latin typeface="Century Gothic"/>
                        </a:defRPr>
                      </a:lvl2pPr>
                      <a:lvl3pPr marL="914400" algn="l" defTabSz="457200" rtl="0" eaLnBrk="1" latinLnBrk="0" hangingPunct="1">
                        <a:defRPr sz="1800" b="1" kern="1200">
                          <a:solidFill>
                            <a:schemeClr val="lt1"/>
                          </a:solidFill>
                          <a:latin typeface="Century Gothic"/>
                        </a:defRPr>
                      </a:lvl3pPr>
                      <a:lvl4pPr marL="1371600" algn="l" defTabSz="457200" rtl="0" eaLnBrk="1" latinLnBrk="0" hangingPunct="1">
                        <a:defRPr sz="1800" b="1" kern="1200">
                          <a:solidFill>
                            <a:schemeClr val="lt1"/>
                          </a:solidFill>
                          <a:latin typeface="Century Gothic"/>
                        </a:defRPr>
                      </a:lvl4pPr>
                      <a:lvl5pPr marL="1828800" algn="l" defTabSz="457200" rtl="0" eaLnBrk="1" latinLnBrk="0" hangingPunct="1">
                        <a:defRPr sz="1800" b="1" kern="1200">
                          <a:solidFill>
                            <a:schemeClr val="lt1"/>
                          </a:solidFill>
                          <a:latin typeface="Century Gothic"/>
                        </a:defRPr>
                      </a:lvl5pPr>
                      <a:lvl6pPr marL="2286000" algn="l" defTabSz="457200" rtl="0" eaLnBrk="1" latinLnBrk="0" hangingPunct="1">
                        <a:defRPr sz="1800" b="1" kern="1200">
                          <a:solidFill>
                            <a:schemeClr val="lt1"/>
                          </a:solidFill>
                          <a:latin typeface="Century Gothic"/>
                        </a:defRPr>
                      </a:lvl6pPr>
                      <a:lvl7pPr marL="2743200" algn="l" defTabSz="457200" rtl="0" eaLnBrk="1" latinLnBrk="0" hangingPunct="1">
                        <a:defRPr sz="1800" b="1" kern="1200">
                          <a:solidFill>
                            <a:schemeClr val="lt1"/>
                          </a:solidFill>
                          <a:latin typeface="Century Gothic"/>
                        </a:defRPr>
                      </a:lvl7pPr>
                      <a:lvl8pPr marL="3200400" algn="l" defTabSz="457200" rtl="0" eaLnBrk="1" latinLnBrk="0" hangingPunct="1">
                        <a:defRPr sz="1800" b="1" kern="1200">
                          <a:solidFill>
                            <a:schemeClr val="lt1"/>
                          </a:solidFill>
                          <a:latin typeface="Century Gothic"/>
                        </a:defRPr>
                      </a:lvl8pPr>
                      <a:lvl9pPr marL="3657600" algn="l" defTabSz="457200" rtl="0" eaLnBrk="1" latinLnBrk="0" hangingPunct="1">
                        <a:defRPr sz="1800" b="1" kern="1200">
                          <a:solidFill>
                            <a:schemeClr val="lt1"/>
                          </a:solidFill>
                          <a:latin typeface="Century Gothic"/>
                        </a:defRPr>
                      </a:lvl9pPr>
                    </a:lstStyle>
                    <a:p>
                      <a:r>
                        <a:rPr lang="fr-FR" sz="1800" b="1" dirty="0">
                          <a:solidFill>
                            <a:schemeClr val="tx1"/>
                          </a:solidFill>
                          <a:latin typeface="+mn-lt"/>
                        </a:rPr>
                        <a:t>Sexe</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F4901"/>
                    </a:solidFill>
                  </a:tcPr>
                </a:tc>
                <a:tc>
                  <a:txBody>
                    <a:bodyPr/>
                    <a:lstStyle>
                      <a:lvl1pPr marL="0" algn="l" defTabSz="457200" rtl="0" eaLnBrk="1" latinLnBrk="0" hangingPunct="1">
                        <a:defRPr sz="1800" b="1" kern="1200">
                          <a:solidFill>
                            <a:schemeClr val="lt1"/>
                          </a:solidFill>
                          <a:latin typeface="Century Gothic"/>
                        </a:defRPr>
                      </a:lvl1pPr>
                      <a:lvl2pPr marL="457200" algn="l" defTabSz="457200" rtl="0" eaLnBrk="1" latinLnBrk="0" hangingPunct="1">
                        <a:defRPr sz="1800" b="1" kern="1200">
                          <a:solidFill>
                            <a:schemeClr val="lt1"/>
                          </a:solidFill>
                          <a:latin typeface="Century Gothic"/>
                        </a:defRPr>
                      </a:lvl2pPr>
                      <a:lvl3pPr marL="914400" algn="l" defTabSz="457200" rtl="0" eaLnBrk="1" latinLnBrk="0" hangingPunct="1">
                        <a:defRPr sz="1800" b="1" kern="1200">
                          <a:solidFill>
                            <a:schemeClr val="lt1"/>
                          </a:solidFill>
                          <a:latin typeface="Century Gothic"/>
                        </a:defRPr>
                      </a:lvl3pPr>
                      <a:lvl4pPr marL="1371600" algn="l" defTabSz="457200" rtl="0" eaLnBrk="1" latinLnBrk="0" hangingPunct="1">
                        <a:defRPr sz="1800" b="1" kern="1200">
                          <a:solidFill>
                            <a:schemeClr val="lt1"/>
                          </a:solidFill>
                          <a:latin typeface="Century Gothic"/>
                        </a:defRPr>
                      </a:lvl4pPr>
                      <a:lvl5pPr marL="1828800" algn="l" defTabSz="457200" rtl="0" eaLnBrk="1" latinLnBrk="0" hangingPunct="1">
                        <a:defRPr sz="1800" b="1" kern="1200">
                          <a:solidFill>
                            <a:schemeClr val="lt1"/>
                          </a:solidFill>
                          <a:latin typeface="Century Gothic"/>
                        </a:defRPr>
                      </a:lvl5pPr>
                      <a:lvl6pPr marL="2286000" algn="l" defTabSz="457200" rtl="0" eaLnBrk="1" latinLnBrk="0" hangingPunct="1">
                        <a:defRPr sz="1800" b="1" kern="1200">
                          <a:solidFill>
                            <a:schemeClr val="lt1"/>
                          </a:solidFill>
                          <a:latin typeface="Century Gothic"/>
                        </a:defRPr>
                      </a:lvl6pPr>
                      <a:lvl7pPr marL="2743200" algn="l" defTabSz="457200" rtl="0" eaLnBrk="1" latinLnBrk="0" hangingPunct="1">
                        <a:defRPr sz="1800" b="1" kern="1200">
                          <a:solidFill>
                            <a:schemeClr val="lt1"/>
                          </a:solidFill>
                          <a:latin typeface="Century Gothic"/>
                        </a:defRPr>
                      </a:lvl7pPr>
                      <a:lvl8pPr marL="3200400" algn="l" defTabSz="457200" rtl="0" eaLnBrk="1" latinLnBrk="0" hangingPunct="1">
                        <a:defRPr sz="1800" b="1" kern="1200">
                          <a:solidFill>
                            <a:schemeClr val="lt1"/>
                          </a:solidFill>
                          <a:latin typeface="Century Gothic"/>
                        </a:defRPr>
                      </a:lvl8pPr>
                      <a:lvl9pPr marL="3657600" algn="l" defTabSz="457200" rtl="0" eaLnBrk="1" latinLnBrk="0" hangingPunct="1">
                        <a:defRPr sz="1800" b="1" kern="1200">
                          <a:solidFill>
                            <a:schemeClr val="lt1"/>
                          </a:solidFill>
                          <a:latin typeface="Century Gothic"/>
                        </a:defRPr>
                      </a:lvl9pPr>
                    </a:lstStyle>
                    <a:p>
                      <a:pPr algn="r"/>
                      <a:r>
                        <a:rPr lang="fr-FR" sz="1800" dirty="0">
                          <a:solidFill>
                            <a:schemeClr val="tx1"/>
                          </a:solidFill>
                          <a:latin typeface="+mn-lt"/>
                        </a:rPr>
                        <a:t>%</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F4901"/>
                    </a:solidFill>
                  </a:tcPr>
                </a:tc>
                <a:extLst>
                  <a:ext uri="{0D108BD9-81ED-4DB2-BD59-A6C34878D82A}">
                    <a16:rowId xmlns:a16="http://schemas.microsoft.com/office/drawing/2014/main" xmlns="" val="10000"/>
                  </a:ext>
                </a:extLst>
              </a:tr>
              <a:tr h="304828">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Hommes </a:t>
                      </a:r>
                    </a:p>
                  </a:txBody>
                  <a:tcPr marL="91427" marR="91427" marT="45724" marB="4572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50</a:t>
                      </a: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extLst>
                  <a:ext uri="{0D108BD9-81ED-4DB2-BD59-A6C34878D82A}">
                    <a16:rowId xmlns:a16="http://schemas.microsoft.com/office/drawing/2014/main" xmlns="" val="10001"/>
                  </a:ext>
                </a:extLst>
              </a:tr>
              <a:tr h="304828">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Femmes</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marL="0" marR="0" indent="0" algn="r" defTabSz="457200" rtl="0" eaLnBrk="1" fontAlgn="auto" latinLnBrk="0" hangingPunct="1">
                        <a:lnSpc>
                          <a:spcPct val="100000"/>
                        </a:lnSpc>
                        <a:spcBef>
                          <a:spcPts val="0"/>
                        </a:spcBef>
                        <a:spcAft>
                          <a:spcPts val="0"/>
                        </a:spcAft>
                        <a:buClrTx/>
                        <a:buSzTx/>
                        <a:buFontTx/>
                        <a:buNone/>
                        <a:tabLst/>
                        <a:defRPr/>
                      </a:pPr>
                      <a:r>
                        <a:rPr lang="fr-FR" sz="1400" b="0" i="0" u="none" strike="noStrike" kern="1200" baseline="0" dirty="0">
                          <a:solidFill>
                            <a:schemeClr val="tx1"/>
                          </a:solidFill>
                          <a:latin typeface="+mn-lt"/>
                          <a:ea typeface="+mn-ea"/>
                          <a:cs typeface="+mn-cs"/>
                        </a:rPr>
                        <a:t>50</a:t>
                      </a: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a16="http://schemas.microsoft.com/office/drawing/2014/main" xmlns="" val="10002"/>
                  </a:ext>
                </a:extLst>
              </a:tr>
              <a:tr h="365794">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r>
                        <a:rPr lang="fr-FR" sz="1800" b="1" i="0" u="none" strike="noStrike" kern="1200" baseline="0" dirty="0">
                          <a:solidFill>
                            <a:schemeClr val="tx1"/>
                          </a:solidFill>
                          <a:latin typeface="+mn-lt"/>
                          <a:ea typeface="+mn-ea"/>
                          <a:cs typeface="+mn-cs"/>
                        </a:rPr>
                        <a:t>Localité</a:t>
                      </a:r>
                      <a:endParaRPr lang="fr-FR" sz="1800" b="0" i="0" u="none" strike="noStrike" kern="1200" baseline="0" dirty="0">
                        <a:solidFill>
                          <a:schemeClr val="tx1"/>
                        </a:solidFill>
                        <a:latin typeface="+mn-lt"/>
                        <a:ea typeface="+mn-ea"/>
                        <a:cs typeface="+mn-cs"/>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extLst>
                  <a:ext uri="{0D108BD9-81ED-4DB2-BD59-A6C34878D82A}">
                    <a16:rowId xmlns:a16="http://schemas.microsoft.com/office/drawing/2014/main" xmlns="" val="10003"/>
                  </a:ext>
                </a:extLst>
              </a:tr>
              <a:tr h="304828">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Urbain</a:t>
                      </a: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dirty="0">
                          <a:solidFill>
                            <a:schemeClr val="tx1"/>
                          </a:solidFill>
                          <a:latin typeface="+mn-lt"/>
                        </a:rPr>
                        <a:t>36</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a16="http://schemas.microsoft.com/office/drawing/2014/main" xmlns="" val="10004"/>
                  </a:ext>
                </a:extLst>
              </a:tr>
              <a:tr h="304828">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Rural</a:t>
                      </a: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dirty="0">
                          <a:solidFill>
                            <a:schemeClr val="tx1"/>
                          </a:solidFill>
                          <a:latin typeface="+mn-lt"/>
                        </a:rPr>
                        <a:t>64</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extLst>
                  <a:ext uri="{0D108BD9-81ED-4DB2-BD59-A6C34878D82A}">
                    <a16:rowId xmlns:a16="http://schemas.microsoft.com/office/drawing/2014/main" xmlns="" val="10005"/>
                  </a:ext>
                </a:extLst>
              </a:tr>
              <a:tr h="370874">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l"/>
                      <a:r>
                        <a:rPr lang="fr-FR" sz="1800" b="1" i="0" u="none" strike="noStrike" kern="1200" baseline="0" dirty="0">
                          <a:solidFill>
                            <a:schemeClr val="tx1"/>
                          </a:solidFill>
                          <a:latin typeface="+mn-lt"/>
                          <a:ea typeface="+mn-ea"/>
                          <a:cs typeface="+mn-cs"/>
                        </a:rPr>
                        <a:t>Education</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extLst>
                  <a:ext uri="{0D108BD9-81ED-4DB2-BD59-A6C34878D82A}">
                    <a16:rowId xmlns:a16="http://schemas.microsoft.com/office/drawing/2014/main" xmlns="" val="10006"/>
                  </a:ext>
                </a:extLst>
              </a:tr>
              <a:tr h="286074">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rPr>
                        <a:t>Aucune éducation formelle</a:t>
                      </a:r>
                      <a:endParaRPr lang="fr-FR" sz="1400" dirty="0">
                        <a:solidFill>
                          <a:schemeClr val="tx1"/>
                        </a:solidFill>
                        <a:effectLst/>
                        <a:latin typeface="+mn-lt"/>
                        <a:ea typeface="Batang" panose="02030600000101010101" pitchFamily="18" charset="-127"/>
                        <a:cs typeface="Times New Roman" panose="02020603050405020304" pitchFamily="18" charset="0"/>
                      </a:endParaRP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ea typeface="Batang" panose="02030600000101010101" pitchFamily="18" charset="-127"/>
                          <a:cs typeface="Times New Roman" panose="02020603050405020304" pitchFamily="18" charset="0"/>
                        </a:rPr>
                        <a:t>51</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extLst>
                  <a:ext uri="{0D108BD9-81ED-4DB2-BD59-A6C34878D82A}">
                    <a16:rowId xmlns:a16="http://schemas.microsoft.com/office/drawing/2014/main" xmlns="" val="10007"/>
                  </a:ext>
                </a:extLst>
              </a:tr>
              <a:tr h="288922">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rPr>
                        <a:t>Primaire</a:t>
                      </a:r>
                      <a:endParaRPr lang="fr-FR" sz="1400" dirty="0">
                        <a:solidFill>
                          <a:schemeClr val="tx1"/>
                        </a:solidFill>
                        <a:effectLst/>
                        <a:latin typeface="+mn-lt"/>
                        <a:ea typeface="Batang" panose="02030600000101010101" pitchFamily="18" charset="-127"/>
                        <a:cs typeface="Times New Roman" panose="02020603050405020304" pitchFamily="18" charset="0"/>
                      </a:endParaRP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ea typeface="Batang" panose="02030600000101010101" pitchFamily="18" charset="-127"/>
                          <a:cs typeface="Times New Roman" panose="02020603050405020304" pitchFamily="18" charset="0"/>
                        </a:rPr>
                        <a:t>15</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a16="http://schemas.microsoft.com/office/drawing/2014/main" xmlns="" val="10008"/>
                  </a:ext>
                </a:extLst>
              </a:tr>
              <a:tr h="288922">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rPr>
                        <a:t>Secondaire</a:t>
                      </a:r>
                      <a:endParaRPr lang="fr-FR" sz="1400" dirty="0">
                        <a:solidFill>
                          <a:schemeClr val="tx1"/>
                        </a:solidFill>
                        <a:effectLst/>
                        <a:latin typeface="+mn-lt"/>
                        <a:ea typeface="Batang" panose="02030600000101010101" pitchFamily="18" charset="-127"/>
                        <a:cs typeface="Times New Roman" panose="02020603050405020304" pitchFamily="18" charset="0"/>
                      </a:endParaRP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ea typeface="Batang" panose="02030600000101010101" pitchFamily="18" charset="-127"/>
                          <a:cs typeface="Times New Roman" panose="02020603050405020304" pitchFamily="18" charset="0"/>
                        </a:rPr>
                        <a:t>20</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extLst>
                  <a:ext uri="{0D108BD9-81ED-4DB2-BD59-A6C34878D82A}">
                    <a16:rowId xmlns:a16="http://schemas.microsoft.com/office/drawing/2014/main" xmlns="" val="10009"/>
                  </a:ext>
                </a:extLst>
              </a:tr>
              <a:tr h="288922">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rPr>
                        <a:t>Post-secondaire</a:t>
                      </a:r>
                      <a:endParaRPr lang="fr-FR" sz="1400" dirty="0">
                        <a:solidFill>
                          <a:schemeClr val="tx1"/>
                        </a:solidFill>
                        <a:effectLst/>
                        <a:latin typeface="+mn-lt"/>
                        <a:ea typeface="Batang" panose="02030600000101010101" pitchFamily="18" charset="-127"/>
                        <a:cs typeface="Times New Roman" panose="02020603050405020304" pitchFamily="18" charset="0"/>
                      </a:endParaRP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ea typeface="Batang" panose="02030600000101010101" pitchFamily="18" charset="-127"/>
                          <a:cs typeface="Times New Roman" panose="02020603050405020304" pitchFamily="18" charset="0"/>
                        </a:rPr>
                        <a:t>14</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a16="http://schemas.microsoft.com/office/drawing/2014/main" xmlns="" val="10010"/>
                  </a:ext>
                </a:extLst>
              </a:tr>
              <a:tr h="370874">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marL="0" algn="l" defTabSz="457200" rtl="0" eaLnBrk="1" latinLnBrk="0" hangingPunct="1"/>
                      <a:r>
                        <a:rPr lang="fr-FR" sz="1800" b="1" i="0" u="none" strike="noStrike" kern="1200" baseline="0" dirty="0">
                          <a:solidFill>
                            <a:schemeClr val="tx1"/>
                          </a:solidFill>
                          <a:latin typeface="+mn-lt"/>
                          <a:ea typeface="+mn-ea"/>
                          <a:cs typeface="+mn-cs"/>
                        </a:rPr>
                        <a:t>Religion</a:t>
                      </a: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solidFill>
                  </a:tcPr>
                </a:tc>
                <a:extLst>
                  <a:ext uri="{0D108BD9-81ED-4DB2-BD59-A6C34878D82A}">
                    <a16:rowId xmlns:a16="http://schemas.microsoft.com/office/drawing/2014/main" xmlns="" val="10011"/>
                  </a:ext>
                </a:extLst>
              </a:tr>
              <a:tr h="304828">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Chrétienne</a:t>
                      </a: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ea typeface="Batang" panose="02030600000101010101" pitchFamily="18" charset="-127"/>
                          <a:cs typeface="Times New Roman" panose="02020603050405020304" pitchFamily="18" charset="0"/>
                        </a:rPr>
                        <a:t>8</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a16="http://schemas.microsoft.com/office/drawing/2014/main" xmlns="" val="10012"/>
                  </a:ext>
                </a:extLst>
              </a:tr>
              <a:tr h="308342">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Musulmane</a:t>
                      </a: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ea typeface="Batang" panose="02030600000101010101" pitchFamily="18" charset="-127"/>
                          <a:cs typeface="Times New Roman" panose="02020603050405020304" pitchFamily="18" charset="0"/>
                        </a:rPr>
                        <a:t>90</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40000"/>
                      </a:srgbClr>
                    </a:solidFill>
                  </a:tcPr>
                </a:tc>
                <a:extLst>
                  <a:ext uri="{0D108BD9-81ED-4DB2-BD59-A6C34878D82A}">
                    <a16:rowId xmlns:a16="http://schemas.microsoft.com/office/drawing/2014/main" xmlns="" val="10013"/>
                  </a:ext>
                </a:extLst>
              </a:tr>
              <a:tr h="316224">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r>
                        <a:rPr lang="fr-FR" sz="1400" b="0" i="0" u="none" strike="noStrike" kern="1200" baseline="0" dirty="0">
                          <a:solidFill>
                            <a:schemeClr val="tx1"/>
                          </a:solidFill>
                          <a:latin typeface="+mn-lt"/>
                          <a:ea typeface="+mn-ea"/>
                          <a:cs typeface="+mn-cs"/>
                        </a:rPr>
                        <a:t>Autres religions</a:t>
                      </a:r>
                      <a:endParaRPr lang="fr-FR" sz="1400" dirty="0">
                        <a:solidFill>
                          <a:schemeClr val="tx1"/>
                        </a:solidFill>
                        <a:latin typeface="+mn-lt"/>
                      </a:endParaRPr>
                    </a:p>
                  </a:txBody>
                  <a:tcPr marL="91427" marR="91427" marT="45724" marB="4572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tc>
                  <a:txBody>
                    <a:bodyPr/>
                    <a:lstStyle>
                      <a:lvl1pPr marL="0" algn="l" defTabSz="457200" rtl="0" eaLnBrk="1" latinLnBrk="0" hangingPunct="1">
                        <a:defRPr sz="1800" kern="1200">
                          <a:solidFill>
                            <a:schemeClr val="dk1"/>
                          </a:solidFill>
                          <a:latin typeface="Century Gothic"/>
                        </a:defRPr>
                      </a:lvl1pPr>
                      <a:lvl2pPr marL="457200" algn="l" defTabSz="457200" rtl="0" eaLnBrk="1" latinLnBrk="0" hangingPunct="1">
                        <a:defRPr sz="1800" kern="1200">
                          <a:solidFill>
                            <a:schemeClr val="dk1"/>
                          </a:solidFill>
                          <a:latin typeface="Century Gothic"/>
                        </a:defRPr>
                      </a:lvl2pPr>
                      <a:lvl3pPr marL="914400" algn="l" defTabSz="457200" rtl="0" eaLnBrk="1" latinLnBrk="0" hangingPunct="1">
                        <a:defRPr sz="1800" kern="1200">
                          <a:solidFill>
                            <a:schemeClr val="dk1"/>
                          </a:solidFill>
                          <a:latin typeface="Century Gothic"/>
                        </a:defRPr>
                      </a:lvl3pPr>
                      <a:lvl4pPr marL="1371600" algn="l" defTabSz="457200" rtl="0" eaLnBrk="1" latinLnBrk="0" hangingPunct="1">
                        <a:defRPr sz="1800" kern="1200">
                          <a:solidFill>
                            <a:schemeClr val="dk1"/>
                          </a:solidFill>
                          <a:latin typeface="Century Gothic"/>
                        </a:defRPr>
                      </a:lvl4pPr>
                      <a:lvl5pPr marL="1828800" algn="l" defTabSz="457200" rtl="0" eaLnBrk="1" latinLnBrk="0" hangingPunct="1">
                        <a:defRPr sz="1800" kern="1200">
                          <a:solidFill>
                            <a:schemeClr val="dk1"/>
                          </a:solidFill>
                          <a:latin typeface="Century Gothic"/>
                        </a:defRPr>
                      </a:lvl5pPr>
                      <a:lvl6pPr marL="2286000" algn="l" defTabSz="457200" rtl="0" eaLnBrk="1" latinLnBrk="0" hangingPunct="1">
                        <a:defRPr sz="1800" kern="1200">
                          <a:solidFill>
                            <a:schemeClr val="dk1"/>
                          </a:solidFill>
                          <a:latin typeface="Century Gothic"/>
                        </a:defRPr>
                      </a:lvl6pPr>
                      <a:lvl7pPr marL="2743200" algn="l" defTabSz="457200" rtl="0" eaLnBrk="1" latinLnBrk="0" hangingPunct="1">
                        <a:defRPr sz="1800" kern="1200">
                          <a:solidFill>
                            <a:schemeClr val="dk1"/>
                          </a:solidFill>
                          <a:latin typeface="Century Gothic"/>
                        </a:defRPr>
                      </a:lvl7pPr>
                      <a:lvl8pPr marL="3200400" algn="l" defTabSz="457200" rtl="0" eaLnBrk="1" latinLnBrk="0" hangingPunct="1">
                        <a:defRPr sz="1800" kern="1200">
                          <a:solidFill>
                            <a:schemeClr val="dk1"/>
                          </a:solidFill>
                          <a:latin typeface="Century Gothic"/>
                        </a:defRPr>
                      </a:lvl8pPr>
                      <a:lvl9pPr marL="3657600" algn="l" defTabSz="457200" rtl="0" eaLnBrk="1" latinLnBrk="0" hangingPunct="1">
                        <a:defRPr sz="1800" kern="1200">
                          <a:solidFill>
                            <a:schemeClr val="dk1"/>
                          </a:solidFill>
                          <a:latin typeface="Century Gothic"/>
                        </a:defRPr>
                      </a:lvl9pPr>
                    </a:lstStyle>
                    <a:p>
                      <a:pPr algn="r">
                        <a:spcAft>
                          <a:spcPts val="0"/>
                        </a:spcAft>
                      </a:pPr>
                      <a:r>
                        <a:rPr lang="fr-FR" sz="1400" dirty="0">
                          <a:solidFill>
                            <a:schemeClr val="tx1"/>
                          </a:solidFill>
                          <a:effectLst/>
                          <a:latin typeface="+mn-lt"/>
                          <a:ea typeface="Batang" panose="02030600000101010101" pitchFamily="18" charset="-127"/>
                          <a:cs typeface="Times New Roman" panose="02020603050405020304" pitchFamily="18" charset="0"/>
                        </a:rPr>
                        <a:t>2</a:t>
                      </a:r>
                    </a:p>
                  </a:txBody>
                  <a:tcPr marL="55187" marR="55187"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F4901">
                        <a:tint val="20000"/>
                      </a:srgbClr>
                    </a:solidFill>
                  </a:tcPr>
                </a:tc>
                <a:extLst>
                  <a:ext uri="{0D108BD9-81ED-4DB2-BD59-A6C34878D82A}">
                    <a16:rowId xmlns:a16="http://schemas.microsoft.com/office/drawing/2014/main" xmlns="" val="10014"/>
                  </a:ext>
                </a:extLst>
              </a:tr>
            </a:tbl>
          </a:graphicData>
        </a:graphic>
      </p:graphicFrame>
      <p:pic>
        <p:nvPicPr>
          <p:cNvPr id="8" name="Picture 7">
            <a:extLst>
              <a:ext uri="{FF2B5EF4-FFF2-40B4-BE49-F238E27FC236}">
                <a16:creationId xmlns:a16="http://schemas.microsoft.com/office/drawing/2014/main" xmlns="" id="{677641C3-77BA-4FE5-8A8B-7705DE53D914}"/>
              </a:ext>
            </a:extLst>
          </p:cNvPr>
          <p:cNvPicPr>
            <a:picLocks noChangeAspect="1"/>
          </p:cNvPicPr>
          <p:nvPr/>
        </p:nvPicPr>
        <p:blipFill>
          <a:blip r:embed="rId3"/>
          <a:stretch>
            <a:fillRect/>
          </a:stretch>
        </p:blipFill>
        <p:spPr>
          <a:xfrm>
            <a:off x="4860926" y="1426371"/>
            <a:ext cx="4283074" cy="4781105"/>
          </a:xfrm>
          <a:prstGeom prst="rect">
            <a:avLst/>
          </a:prstGeom>
          <a:ln w="6350">
            <a:solidFill>
              <a:schemeClr val="tx1"/>
            </a:solidFill>
          </a:ln>
        </p:spPr>
      </p:pic>
    </p:spTree>
    <p:extLst>
      <p:ext uri="{BB962C8B-B14F-4D97-AF65-F5344CB8AC3E}">
        <p14:creationId xmlns:p14="http://schemas.microsoft.com/office/powerpoint/2010/main" val="4230266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334302" y="2273181"/>
            <a:ext cx="2589028" cy="1170110"/>
          </a:xfrm>
        </p:spPr>
        <p:txBody>
          <a:bodyPr/>
          <a:lstStyle/>
          <a:p>
            <a:r>
              <a:rPr lang="en-US" sz="2800" dirty="0"/>
              <a:t>Merci</a:t>
            </a:r>
            <a:br>
              <a:rPr lang="en-US" sz="2800" dirty="0"/>
            </a:br>
            <a:r>
              <a:rPr lang="en-US" sz="2800" dirty="0"/>
              <a:t/>
            </a:r>
            <a:br>
              <a:rPr lang="en-US" sz="2800" dirty="0"/>
            </a:br>
            <a:r>
              <a:rPr lang="fr-FR" sz="1800" dirty="0"/>
              <a:t>Suivez nos rapports à #</a:t>
            </a:r>
            <a:r>
              <a:rPr lang="fr-FR" sz="1800" dirty="0" err="1"/>
              <a:t>VoicesAfrica</a:t>
            </a:r>
            <a:r>
              <a:rPr lang="fr-FR" sz="1800" dirty="0"/>
              <a:t> sur Twitter et Facebook. </a:t>
            </a:r>
            <a:br>
              <a:rPr lang="fr-FR" sz="1800" dirty="0"/>
            </a:br>
            <a:endParaRPr lang="en-US" sz="1800" dirty="0"/>
          </a:p>
        </p:txBody>
      </p:sp>
      <p:sp>
        <p:nvSpPr>
          <p:cNvPr id="6" name="Text Box 17"/>
          <p:cNvSpPr txBox="1">
            <a:spLocks noChangeArrowheads="1"/>
          </p:cNvSpPr>
          <p:nvPr/>
        </p:nvSpPr>
        <p:spPr bwMode="auto">
          <a:xfrm>
            <a:off x="4129042" y="5462143"/>
            <a:ext cx="4471750" cy="716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91440" rIns="91440" bIns="45720" anchor="t" anchorCtr="0" upright="1">
            <a:noAutofit/>
          </a:bodyPr>
          <a:lstStyle/>
          <a:p>
            <a:pPr lvl="0" algn="ctr">
              <a:spcBef>
                <a:spcPts val="1200"/>
              </a:spcBef>
              <a:spcAft>
                <a:spcPts val="0"/>
              </a:spcAft>
            </a:pPr>
            <a:r>
              <a:rPr lang="fr-FR" sz="1400" dirty="0">
                <a:solidFill>
                  <a:srgbClr val="FF4E00"/>
                </a:solidFill>
                <a:latin typeface="Century Gothic" panose="020B0502020202020204" pitchFamily="34" charset="0"/>
                <a:ea typeface="Times New Roman" panose="02020603050405020304" pitchFamily="18" charset="0"/>
                <a:cs typeface="Tahoma" panose="020B0604030504040204" pitchFamily="34" charset="0"/>
              </a:rPr>
              <a:t>Faites vos propres analyses des données d’</a:t>
            </a:r>
            <a:r>
              <a:rPr lang="fr-FR" sz="1400">
                <a:solidFill>
                  <a:srgbClr val="FF4E00"/>
                </a:solidFill>
                <a:latin typeface="Century Gothic" panose="020B0502020202020204" pitchFamily="34" charset="0"/>
                <a:ea typeface="Times New Roman" panose="02020603050405020304" pitchFamily="18" charset="0"/>
                <a:cs typeface="Tahoma" panose="020B0604030504040204" pitchFamily="34" charset="0"/>
              </a:rPr>
              <a:t>Afrobarometer </a:t>
            </a:r>
            <a:r>
              <a:rPr lang="fr-FR" sz="1400" dirty="0">
                <a:solidFill>
                  <a:srgbClr val="FF4E00"/>
                </a:solidFill>
                <a:latin typeface="Century Gothic" panose="020B0502020202020204" pitchFamily="34" charset="0"/>
                <a:ea typeface="Times New Roman" panose="02020603050405020304" pitchFamily="18" charset="0"/>
                <a:cs typeface="Tahoma" panose="020B0604030504040204" pitchFamily="34" charset="0"/>
              </a:rPr>
              <a:t>– sur n’importe quelle question, quel pays, quelle période. C’est facile et gratuit au </a:t>
            </a:r>
            <a:r>
              <a:rPr lang="fr-FR" sz="1400" b="1" u="sng" dirty="0">
                <a:solidFill>
                  <a:srgbClr val="FF4E00"/>
                </a:solidFill>
                <a:latin typeface="Century Gothic" panose="020B0502020202020204" pitchFamily="34" charset="0"/>
                <a:ea typeface="Times New Roman" panose="02020603050405020304" pitchFamily="18" charset="0"/>
                <a:cs typeface="Tahoma" panose="020B0604030504040204" pitchFamily="34" charset="0"/>
              </a:rPr>
              <a:t>www.afrobarometer.org/online-data-analysis</a:t>
            </a:r>
            <a:r>
              <a:rPr lang="fr-FR" sz="1400" dirty="0">
                <a:solidFill>
                  <a:srgbClr val="FF4E00"/>
                </a:solidFill>
                <a:latin typeface="Century Gothic" panose="020B0502020202020204" pitchFamily="34" charset="0"/>
                <a:ea typeface="Times New Roman" panose="02020603050405020304" pitchFamily="18" charset="0"/>
                <a:cs typeface="Tahoma" panose="020B0604030504040204" pitchFamily="34" charset="0"/>
              </a:rPr>
              <a:t>.</a:t>
            </a:r>
            <a:endParaRPr lang="fr-FR" sz="1400" b="1" dirty="0">
              <a:solidFill>
                <a:srgbClr val="626262"/>
              </a:solidFill>
              <a:latin typeface="Century Gothic" panose="020B0502020202020204" pitchFamily="34" charset="0"/>
              <a:ea typeface="Times New Roman" panose="02020603050405020304" pitchFamily="18" charset="0"/>
              <a:cs typeface="Tahoma" panose="020B0604030504040204" pitchFamily="34" charset="0"/>
            </a:endParaRPr>
          </a:p>
        </p:txBody>
      </p:sp>
      <p:pic>
        <p:nvPicPr>
          <p:cNvPr id="9" name="Picture 8">
            <a:extLst>
              <a:ext uri="{FF2B5EF4-FFF2-40B4-BE49-F238E27FC236}">
                <a16:creationId xmlns:a16="http://schemas.microsoft.com/office/drawing/2014/main" xmlns="" id="{CE83BB0D-8DFD-4DFC-8FFA-CE9F34EFB916}"/>
              </a:ext>
            </a:extLst>
          </p:cNvPr>
          <p:cNvPicPr>
            <a:picLocks noChangeAspect="1"/>
          </p:cNvPicPr>
          <p:nvPr/>
        </p:nvPicPr>
        <p:blipFill>
          <a:blip r:embed="rId3"/>
          <a:stretch>
            <a:fillRect/>
          </a:stretch>
        </p:blipFill>
        <p:spPr>
          <a:xfrm>
            <a:off x="50683" y="1719673"/>
            <a:ext cx="6132833" cy="3453172"/>
          </a:xfrm>
          <a:prstGeom prst="rect">
            <a:avLst/>
          </a:prstGeom>
          <a:ln w="6350">
            <a:solidFill>
              <a:schemeClr val="tx1"/>
            </a:solidFill>
          </a:ln>
        </p:spPr>
      </p:pic>
    </p:spTree>
    <p:extLst>
      <p:ext uri="{BB962C8B-B14F-4D97-AF65-F5344CB8AC3E}">
        <p14:creationId xmlns:p14="http://schemas.microsoft.com/office/powerpoint/2010/main" val="1048065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4164" y="2154257"/>
            <a:ext cx="8859836" cy="2096031"/>
          </a:xfrm>
        </p:spPr>
        <p:txBody>
          <a:bodyPr>
            <a:noAutofit/>
          </a:bodyPr>
          <a:lstStyle/>
          <a:p>
            <a:pPr algn="ctr"/>
            <a:r>
              <a:rPr lang="fr-FR" sz="3600" i="1" dirty="0">
                <a:solidFill>
                  <a:schemeClr val="tx1"/>
                </a:solidFill>
              </a:rPr>
              <a:t>1</a:t>
            </a:r>
            <a:r>
              <a:rPr lang="fr-FR" sz="3600" i="1" baseline="30000" dirty="0">
                <a:solidFill>
                  <a:schemeClr val="tx1"/>
                </a:solidFill>
              </a:rPr>
              <a:t>ère</a:t>
            </a:r>
            <a:r>
              <a:rPr lang="fr-FR" sz="3600" i="1" dirty="0">
                <a:solidFill>
                  <a:schemeClr val="tx1"/>
                </a:solidFill>
              </a:rPr>
              <a:t> thématiq</a:t>
            </a:r>
            <a:r>
              <a:rPr lang="fr-FR" sz="3600" dirty="0">
                <a:solidFill>
                  <a:schemeClr val="tx1"/>
                </a:solidFill>
              </a:rPr>
              <a:t>ue</a:t>
            </a:r>
            <a:r>
              <a:rPr lang="fr-FR" sz="3600" dirty="0"/>
              <a:t/>
            </a:r>
            <a:br>
              <a:rPr lang="fr-FR" sz="3600" dirty="0"/>
            </a:br>
            <a:r>
              <a:rPr lang="fr-FR" sz="3600" dirty="0"/>
              <a:t>La Guinée se dirige vers une mauvaise direction et la pauvreté vécue connait une hausse</a:t>
            </a:r>
          </a:p>
        </p:txBody>
      </p:sp>
      <p:sp>
        <p:nvSpPr>
          <p:cNvPr id="3" name="Subtitle 2"/>
          <p:cNvSpPr>
            <a:spLocks noGrp="1"/>
          </p:cNvSpPr>
          <p:nvPr>
            <p:ph type="subTitle" idx="1"/>
          </p:nvPr>
        </p:nvSpPr>
        <p:spPr>
          <a:xfrm>
            <a:off x="284164" y="4250288"/>
            <a:ext cx="8623747" cy="590413"/>
          </a:xfrm>
        </p:spPr>
        <p:txBody>
          <a:bodyPr>
            <a:normAutofit/>
          </a:bodyPr>
          <a:lstStyle/>
          <a:p>
            <a:r>
              <a:rPr lang="fr-FR" b="1" dirty="0">
                <a:solidFill>
                  <a:schemeClr val="tx1"/>
                </a:solidFill>
              </a:rPr>
              <a:t>Résultats du 8e tour d’Afrobarometer en Guinée </a:t>
            </a:r>
          </a:p>
          <a:p>
            <a:endParaRPr lang="fr-FR" b="1" dirty="0">
              <a:solidFill>
                <a:schemeClr val="tx1"/>
              </a:solidFill>
            </a:endParaRPr>
          </a:p>
        </p:txBody>
      </p:sp>
      <p:pic>
        <p:nvPicPr>
          <p:cNvPr id="10" name="Image 5"/>
          <p:cNvPicPr>
            <a:picLocks noGrp="1" noChangeAspect="1" noChangeArrowheads="1"/>
          </p:cNvPicPr>
          <p:nvPr>
            <p:ph type="pic" sz="quarter" idx="12"/>
          </p:nvPr>
        </p:nvPicPr>
        <p:blipFill>
          <a:blip r:embed="rId3">
            <a:extLst>
              <a:ext uri="{28A0092B-C50C-407E-A947-70E740481C1C}">
                <a14:useLocalDpi xmlns:a14="http://schemas.microsoft.com/office/drawing/2010/main" val="0"/>
              </a:ext>
            </a:extLst>
          </a:blip>
          <a:srcRect t="1145" b="1145"/>
          <a:stretch>
            <a:fillRect/>
          </a:stretch>
        </p:blipFill>
        <p:spPr bwMode="auto">
          <a:xfrm>
            <a:off x="284164" y="5153051"/>
            <a:ext cx="1399782" cy="11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ZoneTexte 3"/>
          <p:cNvSpPr txBox="1"/>
          <p:nvPr/>
        </p:nvSpPr>
        <p:spPr>
          <a:xfrm>
            <a:off x="4596037" y="5711044"/>
            <a:ext cx="4515980" cy="461665"/>
          </a:xfrm>
          <a:prstGeom prst="rect">
            <a:avLst/>
          </a:prstGeom>
          <a:noFill/>
        </p:spPr>
        <p:txBody>
          <a:bodyPr wrap="none" rtlCol="0">
            <a:spAutoFit/>
          </a:bodyPr>
          <a:lstStyle/>
          <a:p>
            <a:r>
              <a:rPr lang="fr-FR" b="1" i="1" dirty="0"/>
              <a:t>Présentateur: </a:t>
            </a:r>
            <a:r>
              <a:rPr lang="fr-FR" i="1" dirty="0"/>
              <a:t>Dr </a:t>
            </a:r>
            <a:r>
              <a:rPr lang="fr-FR" i="1" dirty="0" err="1"/>
              <a:t>Aliou</a:t>
            </a:r>
            <a:r>
              <a:rPr lang="fr-FR" i="1" dirty="0"/>
              <a:t> BARRY </a:t>
            </a:r>
          </a:p>
        </p:txBody>
      </p:sp>
    </p:spTree>
    <p:extLst>
      <p:ext uri="{BB962C8B-B14F-4D97-AF65-F5344CB8AC3E}">
        <p14:creationId xmlns:p14="http://schemas.microsoft.com/office/powerpoint/2010/main" val="27855798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810" y="4216143"/>
            <a:ext cx="8528369" cy="838029"/>
          </a:xfrm>
        </p:spPr>
        <p:txBody>
          <a:bodyPr>
            <a:normAutofit/>
          </a:bodyPr>
          <a:lstStyle/>
          <a:p>
            <a:r>
              <a:rPr lang="en-GB" sz="4000" dirty="0" err="1"/>
              <a:t>Résultats</a:t>
            </a:r>
            <a:endParaRPr lang="en-GB" sz="4000" cap="none" noProof="0" dirty="0"/>
          </a:p>
        </p:txBody>
      </p:sp>
      <p:pic>
        <p:nvPicPr>
          <p:cNvPr id="6" name="Picture 5">
            <a:extLst>
              <a:ext uri="{FF2B5EF4-FFF2-40B4-BE49-F238E27FC236}">
                <a16:creationId xmlns:a16="http://schemas.microsoft.com/office/drawing/2014/main" xmlns="" id="{EC482416-D345-4701-9139-663552E40162}"/>
              </a:ext>
            </a:extLst>
          </p:cNvPr>
          <p:cNvPicPr>
            <a:picLocks noChangeAspect="1"/>
          </p:cNvPicPr>
          <p:nvPr/>
        </p:nvPicPr>
        <p:blipFill rotWithShape="1">
          <a:blip r:embed="rId3"/>
          <a:srcRect l="29652" r="12712"/>
          <a:stretch/>
        </p:blipFill>
        <p:spPr>
          <a:xfrm>
            <a:off x="4463358" y="2153981"/>
            <a:ext cx="3167649" cy="4124325"/>
          </a:xfrm>
          <a:prstGeom prst="rect">
            <a:avLst/>
          </a:prstGeom>
          <a:ln w="6350">
            <a:solidFill>
              <a:schemeClr val="tx1"/>
            </a:solidFill>
          </a:ln>
        </p:spPr>
      </p:pic>
    </p:spTree>
    <p:extLst>
      <p:ext uri="{BB962C8B-B14F-4D97-AF65-F5344CB8AC3E}">
        <p14:creationId xmlns:p14="http://schemas.microsoft.com/office/powerpoint/2010/main" val="13169103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err="1"/>
              <a:t>Résultats</a:t>
            </a:r>
            <a:r>
              <a:rPr lang="en-GB" sz="3600" dirty="0"/>
              <a:t> </a:t>
            </a:r>
            <a:r>
              <a:rPr lang="en-GB" sz="3600" dirty="0" err="1"/>
              <a:t>clés</a:t>
            </a:r>
            <a:endParaRPr lang="en-GB" sz="3600" noProof="0" dirty="0"/>
          </a:p>
        </p:txBody>
      </p:sp>
      <p:sp>
        <p:nvSpPr>
          <p:cNvPr id="3" name="Content Placeholder 2"/>
          <p:cNvSpPr>
            <a:spLocks noGrp="1"/>
          </p:cNvSpPr>
          <p:nvPr>
            <p:ph idx="1"/>
          </p:nvPr>
        </p:nvSpPr>
        <p:spPr>
          <a:xfrm>
            <a:off x="404979" y="1455015"/>
            <a:ext cx="8482897" cy="5019890"/>
          </a:xfrm>
        </p:spPr>
        <p:txBody>
          <a:bodyPr>
            <a:normAutofit fontScale="92500" lnSpcReduction="20000"/>
          </a:bodyPr>
          <a:lstStyle/>
          <a:p>
            <a:pPr lvl="0">
              <a:spcBef>
                <a:spcPts val="1800"/>
              </a:spcBef>
              <a:spcAft>
                <a:spcPts val="0"/>
              </a:spcAft>
              <a:buClr>
                <a:schemeClr val="accent1"/>
              </a:buClr>
              <a:buFont typeface="Wingdings" panose="05000000000000000000" pitchFamily="2" charset="2"/>
              <a:buChar char="§"/>
              <a:defRPr/>
            </a:pPr>
            <a:r>
              <a:rPr lang="fr-FR" sz="2000" dirty="0">
                <a:latin typeface="Century Gothic"/>
                <a:ea typeface="MS PGothic" charset="0"/>
              </a:rPr>
              <a:t>Presque deux tiers (64%) des Guinéens pensent que le pays va dans la mauvaise direction. Ce sentiment est plus partagé par les citadins (73%) que les ruraux (59%). </a:t>
            </a:r>
          </a:p>
          <a:p>
            <a:pPr lvl="0">
              <a:spcBef>
                <a:spcPts val="1800"/>
              </a:spcBef>
              <a:spcAft>
                <a:spcPts val="0"/>
              </a:spcAft>
              <a:buClr>
                <a:schemeClr val="accent1"/>
              </a:buClr>
              <a:buFont typeface="Wingdings" panose="05000000000000000000" pitchFamily="2" charset="2"/>
              <a:buChar char="§"/>
              <a:defRPr/>
            </a:pPr>
            <a:r>
              <a:rPr lang="fr-FR" sz="2000" dirty="0">
                <a:latin typeface="Century Gothic"/>
                <a:ea typeface="MS PGothic" charset="0"/>
              </a:rPr>
              <a:t>La même proportion (64%) qualifient de « très mal » ou « assez mal » leurs conditions de vie, une hausse de 7 points de pourcentage depuis 2013 (57%). </a:t>
            </a:r>
          </a:p>
          <a:p>
            <a:pPr lvl="0">
              <a:spcBef>
                <a:spcPts val="1800"/>
              </a:spcBef>
              <a:spcAft>
                <a:spcPts val="0"/>
              </a:spcAft>
              <a:buClr>
                <a:schemeClr val="accent1"/>
              </a:buClr>
              <a:buFont typeface="Wingdings" panose="05000000000000000000" pitchFamily="2" charset="2"/>
              <a:buChar char="§"/>
              <a:defRPr/>
            </a:pPr>
            <a:r>
              <a:rPr lang="fr-FR" sz="2000" dirty="0">
                <a:latin typeface="Century Gothic"/>
                <a:ea typeface="MS PGothic" charset="0"/>
              </a:rPr>
              <a:t>Moins de la moitié (45%) des Guinéens prévoient que la situation économique du pays sera meilleure dans 12 mois, une forte baisse comparée à 2013 (69%).</a:t>
            </a:r>
          </a:p>
          <a:p>
            <a:pPr lvl="0">
              <a:spcBef>
                <a:spcPts val="1800"/>
              </a:spcBef>
              <a:spcAft>
                <a:spcPts val="0"/>
              </a:spcAft>
              <a:buClr>
                <a:schemeClr val="accent1"/>
              </a:buClr>
              <a:buFont typeface="Wingdings" panose="05000000000000000000" pitchFamily="2" charset="2"/>
              <a:buChar char="§"/>
              <a:defRPr/>
            </a:pPr>
            <a:r>
              <a:rPr lang="fr-FR" sz="2000" dirty="0">
                <a:latin typeface="Century Gothic"/>
                <a:ea typeface="MS PGothic" charset="0"/>
              </a:rPr>
              <a:t>La pauvreté vécue prend de l’ampleur selon la majorité des Guinéens qui ont manqué, au moins une fois au cours des 12 mois ayant précédés l’enquête, de nourriture (62%), d’eau potable (75%), des soins médicaux (84%), et de revenus en espèces (98%).  </a:t>
            </a:r>
          </a:p>
          <a:p>
            <a:pPr lvl="0">
              <a:spcBef>
                <a:spcPts val="1800"/>
              </a:spcBef>
              <a:spcAft>
                <a:spcPts val="0"/>
              </a:spcAft>
              <a:buClr>
                <a:schemeClr val="accent1"/>
              </a:buClr>
              <a:buFont typeface="Wingdings" panose="05000000000000000000" pitchFamily="2" charset="2"/>
              <a:buChar char="§"/>
              <a:defRPr/>
            </a:pPr>
            <a:r>
              <a:rPr lang="fr-FR" sz="2000" dirty="0">
                <a:latin typeface="Century Gothic"/>
                <a:ea typeface="MS PGothic" charset="0"/>
              </a:rPr>
              <a:t>Plus de huit Guinéens sur 10 (85%) qualifient de « plutôt mal » ou « très mal » la réponse du gouvernement actuel en termes d’amélioration des conditions de vie des pauvres. </a:t>
            </a:r>
            <a:endParaRPr lang="en-GB" sz="2000" dirty="0">
              <a:latin typeface="Century Gothic"/>
              <a:ea typeface="MS PGothic" charset="0"/>
            </a:endParaRPr>
          </a:p>
        </p:txBody>
      </p:sp>
    </p:spTree>
    <p:extLst>
      <p:ext uri="{BB962C8B-B14F-4D97-AF65-F5344CB8AC3E}">
        <p14:creationId xmlns:p14="http://schemas.microsoft.com/office/powerpoint/2010/main" val="18988070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bg1">
              <a:lumMod val="95000"/>
            </a:schemeClr>
          </a:solidFill>
          <a:ln>
            <a:noFill/>
          </a:ln>
        </p:spPr>
        <p:txBody>
          <a:bodyPr>
            <a:normAutofit/>
          </a:bodyPr>
          <a:lstStyle/>
          <a:p>
            <a:pPr algn="l"/>
            <a:r>
              <a:rPr lang="fr-FR" sz="2400" dirty="0"/>
              <a:t>Orientation du pays | </a:t>
            </a:r>
            <a:r>
              <a:rPr lang="fr-FR" sz="2400" b="0" dirty="0"/>
              <a:t>Guinée | 2013-2019</a:t>
            </a:r>
          </a:p>
        </p:txBody>
      </p:sp>
      <p:sp>
        <p:nvSpPr>
          <p:cNvPr id="3" name="Espace réservé du texte 2"/>
          <p:cNvSpPr>
            <a:spLocks noGrp="1"/>
          </p:cNvSpPr>
          <p:nvPr>
            <p:ph type="body" sz="quarter" idx="13"/>
          </p:nvPr>
        </p:nvSpPr>
        <p:spPr>
          <a:xfrm>
            <a:off x="152400" y="5181600"/>
            <a:ext cx="8894618" cy="985481"/>
          </a:xfrm>
        </p:spPr>
        <p:txBody>
          <a:bodyPr/>
          <a:lstStyle/>
          <a:p>
            <a:r>
              <a:rPr lang="fr-FR" b="1" i="1" dirty="0"/>
              <a:t>Question posée aux répondants: </a:t>
            </a:r>
            <a:r>
              <a:rPr lang="fr-FR" i="1" dirty="0"/>
              <a:t>Commençons par votre point de vue général sur l’orientation de notre pays. Certaines personnes pourraient penser que le pays va dans la mauvaise direction. D’autres peuvent penser qu’il va dans la bonne direction, permettez-moi de vous interroger sur l’orientation générale du pays: Diriez-vous que le pays va dans la mauvaise ou la bonne direction?</a:t>
            </a:r>
            <a:endParaRPr lang="fr-FR" b="1" dirty="0"/>
          </a:p>
          <a:p>
            <a:endParaRPr lang="fr-FR" dirty="0"/>
          </a:p>
        </p:txBody>
      </p:sp>
      <p:sp>
        <p:nvSpPr>
          <p:cNvPr id="4" name="Espace réservé pour une image  3"/>
          <p:cNvSpPr>
            <a:spLocks noGrp="1"/>
          </p:cNvSpPr>
          <p:nvPr>
            <p:ph type="pic" sz="quarter" idx="12"/>
          </p:nvPr>
        </p:nvSpPr>
        <p:spPr/>
      </p:sp>
      <p:graphicFrame>
        <p:nvGraphicFramePr>
          <p:cNvPr id="7" name="Graphique 6">
            <a:extLst>
              <a:ext uri="{FF2B5EF4-FFF2-40B4-BE49-F238E27FC236}">
                <a16:creationId xmlns:a16="http://schemas.microsoft.com/office/drawing/2014/main" xmlns="" id="{00000000-0008-0000-0800-000002000000}"/>
              </a:ext>
            </a:extLst>
          </p:cNvPr>
          <p:cNvGraphicFramePr>
            <a:graphicFrameLocks/>
          </p:cNvGraphicFramePr>
          <p:nvPr>
            <p:extLst>
              <p:ext uri="{D42A27DB-BD31-4B8C-83A1-F6EECF244321}">
                <p14:modId xmlns:p14="http://schemas.microsoft.com/office/powerpoint/2010/main" val="3573163139"/>
              </p:ext>
            </p:extLst>
          </p:nvPr>
        </p:nvGraphicFramePr>
        <p:xfrm>
          <a:off x="1371600" y="965977"/>
          <a:ext cx="6137564" cy="410478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38366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7000" y="96985"/>
            <a:ext cx="9017000" cy="930392"/>
          </a:xfrm>
          <a:noFill/>
          <a:ln>
            <a:noFill/>
          </a:ln>
        </p:spPr>
        <p:txBody>
          <a:bodyPr>
            <a:noAutofit/>
          </a:bodyPr>
          <a:lstStyle/>
          <a:p>
            <a:pPr algn="l"/>
            <a:r>
              <a:rPr lang="fr-FR" sz="2400" dirty="0"/>
              <a:t>Orientation du pays | </a:t>
            </a:r>
            <a:r>
              <a:rPr lang="fr-FR" sz="2400" b="0" dirty="0"/>
              <a:t>par caractéristiques socio-démographiques | Guinée | 2019</a:t>
            </a:r>
            <a:endParaRPr lang="fr-FR" sz="2400" dirty="0"/>
          </a:p>
        </p:txBody>
      </p:sp>
      <p:sp>
        <p:nvSpPr>
          <p:cNvPr id="3" name="Espace réservé du texte 2"/>
          <p:cNvSpPr>
            <a:spLocks noGrp="1"/>
          </p:cNvSpPr>
          <p:nvPr>
            <p:ph type="body" sz="quarter" idx="13"/>
          </p:nvPr>
        </p:nvSpPr>
        <p:spPr>
          <a:xfrm>
            <a:off x="127000" y="5850293"/>
            <a:ext cx="8890000" cy="316787"/>
          </a:xfrm>
        </p:spPr>
        <p:txBody>
          <a:bodyPr/>
          <a:lstStyle/>
          <a:p>
            <a:r>
              <a:rPr lang="fr-FR" b="1" i="1" dirty="0"/>
              <a:t>Question posée aux répondants: </a:t>
            </a:r>
            <a:r>
              <a:rPr lang="fr-FR" i="1" dirty="0"/>
              <a:t>Diriez-vous que le pays va dans la mauvaise ou la bonne direction?</a:t>
            </a:r>
            <a:endParaRPr lang="fr-FR" b="1" dirty="0"/>
          </a:p>
          <a:p>
            <a:endParaRPr lang="fr-FR" dirty="0"/>
          </a:p>
        </p:txBody>
      </p:sp>
      <p:sp>
        <p:nvSpPr>
          <p:cNvPr id="4" name="Espace réservé pour une image  3"/>
          <p:cNvSpPr>
            <a:spLocks noGrp="1"/>
          </p:cNvSpPr>
          <p:nvPr>
            <p:ph type="pic" sz="quarter" idx="12"/>
          </p:nvPr>
        </p:nvSpPr>
        <p:spPr/>
      </p:sp>
      <p:graphicFrame>
        <p:nvGraphicFramePr>
          <p:cNvPr id="6" name="Graphique 5">
            <a:extLst>
              <a:ext uri="{FF2B5EF4-FFF2-40B4-BE49-F238E27FC236}">
                <a16:creationId xmlns:a16="http://schemas.microsoft.com/office/drawing/2014/main" xmlns="" id="{00000000-0008-0000-0800-000003000000}"/>
              </a:ext>
            </a:extLst>
          </p:cNvPr>
          <p:cNvGraphicFramePr>
            <a:graphicFrameLocks/>
          </p:cNvGraphicFramePr>
          <p:nvPr>
            <p:extLst>
              <p:ext uri="{D42A27DB-BD31-4B8C-83A1-F6EECF244321}">
                <p14:modId xmlns:p14="http://schemas.microsoft.com/office/powerpoint/2010/main" val="2113431591"/>
              </p:ext>
            </p:extLst>
          </p:nvPr>
        </p:nvGraphicFramePr>
        <p:xfrm>
          <a:off x="822961" y="1158949"/>
          <a:ext cx="7989932" cy="45597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82754293"/>
      </p:ext>
    </p:extLst>
  </p:cSld>
  <p:clrMapOvr>
    <a:masterClrMapping/>
  </p:clrMapOvr>
  <p:timing>
    <p:tnLst>
      <p:par>
        <p:cTn id="1" dur="indefinite" restart="never" nodeType="tmRoot"/>
      </p:par>
    </p:tnLst>
  </p:timing>
</p:sld>
</file>

<file path=ppt/theme/theme1.xml><?xml version="1.0" encoding="utf-8"?>
<a:theme xmlns:a="http://schemas.openxmlformats.org/drawingml/2006/main" name="AB Theme-with black-15jan17">
  <a:themeElements>
    <a:clrScheme name="Custom 8">
      <a:dk1>
        <a:srgbClr val="3C3C3C"/>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23D1A0"/>
      </a:hlink>
      <a:folHlink>
        <a:srgbClr val="2E2E2E"/>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14">
    <a:dk1>
      <a:srgbClr val="000000"/>
    </a:dk1>
    <a:lt1>
      <a:sysClr val="window" lastClr="FFFFFF"/>
    </a:lt1>
    <a:dk2>
      <a:srgbClr val="23D1A0"/>
    </a:dk2>
    <a:lt2>
      <a:srgbClr val="EEEEEE"/>
    </a:lt2>
    <a:accent1>
      <a:srgbClr val="F25528"/>
    </a:accent1>
    <a:accent2>
      <a:srgbClr val="FFAA00"/>
    </a:accent2>
    <a:accent3>
      <a:srgbClr val="B4292D"/>
    </a:accent3>
    <a:accent4>
      <a:srgbClr val="83277A"/>
    </a:accent4>
    <a:accent5>
      <a:srgbClr val="25249B"/>
    </a:accent5>
    <a:accent6>
      <a:srgbClr val="0079D6"/>
    </a:accent6>
    <a:hlink>
      <a:srgbClr val="000000"/>
    </a:hlink>
    <a:folHlink>
      <a:srgbClr val="000000"/>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Ab_theme_documents</Template>
  <TotalTime>13616</TotalTime>
  <Words>2010</Words>
  <Application>Microsoft Office PowerPoint</Application>
  <PresentationFormat>Affichage à l'écran (4:3)</PresentationFormat>
  <Paragraphs>169</Paragraphs>
  <Slides>40</Slides>
  <Notes>33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40</vt:i4>
      </vt:variant>
    </vt:vector>
  </HeadingPairs>
  <TitlesOfParts>
    <vt:vector size="49" baseType="lpstr">
      <vt:lpstr>MS PGothic</vt:lpstr>
      <vt:lpstr>Arial</vt:lpstr>
      <vt:lpstr>Batang</vt:lpstr>
      <vt:lpstr>Calibri</vt:lpstr>
      <vt:lpstr>Century Gothic</vt:lpstr>
      <vt:lpstr>Tahoma</vt:lpstr>
      <vt:lpstr>Times New Roman</vt:lpstr>
      <vt:lpstr>Wingdings</vt:lpstr>
      <vt:lpstr>AB Theme-with black-15jan17</vt:lpstr>
      <vt:lpstr>Présentation de Afrobarometer</vt:lpstr>
      <vt:lpstr>Couverture</vt:lpstr>
      <vt:lpstr>Méthodologie</vt:lpstr>
      <vt:lpstr>Résultats démographiques</vt:lpstr>
      <vt:lpstr>1ère thématique La Guinée se dirige vers une mauvaise direction et la pauvreté vécue connait une hausse</vt:lpstr>
      <vt:lpstr>Résultats</vt:lpstr>
      <vt:lpstr>Résultats clés</vt:lpstr>
      <vt:lpstr>Orientation du pays | Guinée | 2013-2019</vt:lpstr>
      <vt:lpstr>Orientation du pays | par caractéristiques socio-démographiques | Guinée | 2019</vt:lpstr>
      <vt:lpstr>Evolution de la situation économique du pays | Guinée | 2013-2019</vt:lpstr>
      <vt:lpstr>Evolution des conditions de vie actuelles | Guinée | 2013-2019</vt:lpstr>
      <vt:lpstr>Evolution des conditions économiques du pays comparées à il y a 12 mois | Guinée | 2013-2019</vt:lpstr>
      <vt:lpstr>Evolution des conditions économiques du pays dans les 12 mois à venir | Guinée | 2013- 2019</vt:lpstr>
      <vt:lpstr>Manque de besoins de première nécessité | Guinée | 2019</vt:lpstr>
      <vt:lpstr>Conditions de vie | par niveau de pauvreté vécue | Guinée | 2019</vt:lpstr>
      <vt:lpstr>Réponse du gouvernement à la pauvreté | par groupe socio-demographique| Guinée | 2019</vt:lpstr>
      <vt:lpstr>Evolution de la réponse du gouvernement à la pauvreté | Guinée | 2013- 2019</vt:lpstr>
      <vt:lpstr>Traitement des citoyens en fonction de leur statut économique | Guinée | 2019</vt:lpstr>
      <vt:lpstr>Traitement des citoyens en fonction de leur degré de pauvreté ou de richesse | par niveau de pauvreté vécue | Guinée | 2019</vt:lpstr>
      <vt:lpstr>Conclusion</vt:lpstr>
      <vt:lpstr>2ème thématique Les Guinéens s’attendent à plus d’efforts dans le domaine de l’éducation</vt:lpstr>
      <vt:lpstr>Résultats</vt:lpstr>
      <vt:lpstr>Disponibilité des écoles et difficultés d’obtention des services de l’éducation</vt:lpstr>
      <vt:lpstr>Résultats clés</vt:lpstr>
      <vt:lpstr>Disponibilité d’une école dans les zones enquêtées | Guinée | 2013-2019</vt:lpstr>
      <vt:lpstr>Disponibilité d’une école | par région et milieu de résidence | Guinée | 2019</vt:lpstr>
      <vt:lpstr>Fréquentation d’une école publique| Guinée |2019</vt:lpstr>
      <vt:lpstr>Fréquentation d’une école publique| par groupes socio-démographiques |Guinée | 2019</vt:lpstr>
      <vt:lpstr>Difficultés rencontrées dans l’obtention des services de l’éducation | par niveau de pauvreté vécue et région | Guinée | 2019</vt:lpstr>
      <vt:lpstr>Difficultés rencontrées dans l’obtention des services de l’éducation | Guinée | 2015-2019</vt:lpstr>
      <vt:lpstr>Paiement des pots-de-vin à un enseignant ou dirigeant d’école | Guinée | 2015-2019</vt:lpstr>
      <vt:lpstr>Paiement des pots-de-vin à un enseignant ou dirigeant d’école | par région | Guinée | 2019</vt:lpstr>
      <vt:lpstr>L’education est la cinquième priorité des Guinéens</vt:lpstr>
      <vt:lpstr>Le top cinq des problèmes les plus importants à résoudre par le gouvernement | Guinée | 2019</vt:lpstr>
      <vt:lpstr>Domaines d’investissement du gouvernement dans les programmes d’aide aux jeunes| Guinée | 2019</vt:lpstr>
      <vt:lpstr>Performance du gouvernement en termes de satisfaction des besoins en éducation | Guinée | 2013- 2019</vt:lpstr>
      <vt:lpstr>Performance du gouvernement en éducation | par groupe socio-démographique | Guinée | 2019</vt:lpstr>
      <vt:lpstr>Conclusion </vt:lpstr>
      <vt:lpstr>Résultats clés</vt:lpstr>
      <vt:lpstr>Merci  Suivez nos rapports à #VoicesAfrica sur Twitter et Facebook.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Howard</dc:creator>
  <cp:lastModifiedBy>Utilisateur Windows</cp:lastModifiedBy>
  <cp:revision>321</cp:revision>
  <cp:lastPrinted>2014-03-10T06:21:01Z</cp:lastPrinted>
  <dcterms:created xsi:type="dcterms:W3CDTF">2015-12-06T13:13:30Z</dcterms:created>
  <dcterms:modified xsi:type="dcterms:W3CDTF">2020-09-03T10:43:15Z</dcterms:modified>
</cp:coreProperties>
</file>